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5143500" type="screen16x9"/>
  <p:notesSz cx="6858000" cy="9144000"/>
  <p:embeddedFontLst>
    <p:embeddedFont>
      <p:font typeface="Amatic SC" panose="00000500000000000000" pitchFamily="2" charset="-79"/>
      <p:regular r:id="rId17"/>
      <p:bold r:id="rId18"/>
    </p:embeddedFont>
    <p:embeddedFont>
      <p:font typeface="Lato" panose="020F0502020204030203" pitchFamily="34" charset="0"/>
      <p:regular r:id="rId19"/>
      <p:bold r:id="rId20"/>
      <p:italic r:id="rId21"/>
      <p:boldItalic r:id="rId22"/>
    </p:embeddedFont>
    <p:embeddedFont>
      <p:font typeface="Raleway" pitchFamily="2" charset="0"/>
      <p:regular r:id="rId23"/>
      <p:bold r:id="rId24"/>
      <p:italic r:id="rId25"/>
      <p:boldItalic r:id="rId26"/>
    </p:embeddedFont>
    <p:embeddedFont>
      <p:font typeface="Source Code Pro" panose="020B0509030403020204" pitchFamily="49" charset="0"/>
      <p:regular r:id="rId27"/>
      <p:bold r:id="rId28"/>
      <p:italic r:id="rId29"/>
      <p:boldItalic r:id="rId3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78" y="7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26" Type="http://schemas.openxmlformats.org/officeDocument/2006/relationships/font" Target="fonts/font10.fntdata"/><Relationship Id="rId3" Type="http://schemas.openxmlformats.org/officeDocument/2006/relationships/slide" Target="slides/slide2.xml"/><Relationship Id="rId21" Type="http://schemas.openxmlformats.org/officeDocument/2006/relationships/font" Target="fonts/font5.fntdata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5" Type="http://schemas.openxmlformats.org/officeDocument/2006/relationships/font" Target="fonts/font9.fntdata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29" Type="http://schemas.openxmlformats.org/officeDocument/2006/relationships/font" Target="fonts/font1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8.fntdata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7.fntdata"/><Relationship Id="rId28" Type="http://schemas.openxmlformats.org/officeDocument/2006/relationships/font" Target="fonts/font12.fntdata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6.fntdata"/><Relationship Id="rId27" Type="http://schemas.openxmlformats.org/officeDocument/2006/relationships/font" Target="fonts/font11.fntdata"/><Relationship Id="rId30" Type="http://schemas.openxmlformats.org/officeDocument/2006/relationships/font" Target="fonts/font14.fntdata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g307f3ca74e4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" name="Google Shape;54;g307f3ca74e4_0_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2fe0ae7335e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2fe0ae7335e_0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2fe0ae7335e_0_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2fe0ae7335e_0_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2fe0ae7335e_0_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Google Shape;121;g2fe0ae7335e_0_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2fe0ae7335e_0_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Google Shape;127;g2fe0ae7335e_0_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2d3837c4f46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2d3837c4f46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2fe0d0e09a5_0_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g2fe0d0e09a5_0_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2fe0d0e09a5_0_1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Google Shape;67;g2fe0d0e09a5_0_1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2fe0ae7335e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2fe0ae7335e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2fe0d0e09a5_0_1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2fe0d0e09a5_0_1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2fe0d0e09a5_0_1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2fe0d0e09a5_0_1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2fe0ae7335e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2fe0ae7335e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2fe0ae7335e_0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2fe0ae7335e_0_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2fe0ae7335e_0_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2fe0ae7335e_0_8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dk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0"/>
            <a:ext cx="9144000" cy="3429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311700" y="392150"/>
            <a:ext cx="8520600" cy="269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1pPr>
            <a:lvl2pPr lvl="1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2pPr>
            <a:lvl3pPr lvl="2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3pPr>
            <a:lvl4pPr lvl="3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4pPr>
            <a:lvl5pPr lvl="4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5pPr>
            <a:lvl6pPr lvl="5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6pPr>
            <a:lvl7pPr lvl="6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7pPr>
            <a:lvl8pPr lvl="7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8pPr>
            <a:lvl9pPr lvl="8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1"/>
          </p:nvPr>
        </p:nvSpPr>
        <p:spPr>
          <a:xfrm>
            <a:off x="311700" y="3890400"/>
            <a:ext cx="8520600" cy="70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 b="1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 b="1">
                <a:solidFill>
                  <a:schemeClr val="accen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 b="1">
                <a:solidFill>
                  <a:schemeClr val="accen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 b="1">
                <a:solidFill>
                  <a:schemeClr val="accen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 b="1">
                <a:solidFill>
                  <a:schemeClr val="accen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 b="1">
                <a:solidFill>
                  <a:schemeClr val="accen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 b="1">
                <a:solidFill>
                  <a:schemeClr val="accen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 b="1">
                <a:solidFill>
                  <a:schemeClr val="accen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 b="1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a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240275"/>
            <a:ext cx="8520600" cy="1981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9pPr>
          </a:lstStyle>
          <a:p>
            <a:r>
              <a:t>xx%</a:t>
            </a:r>
          </a:p>
        </p:txBody>
      </p:sp>
      <p:sp>
        <p:nvSpPr>
          <p:cNvPr id="48" name="Google Shape;48;p11"/>
          <p:cNvSpPr txBox="1">
            <a:spLocks noGrp="1"/>
          </p:cNvSpPr>
          <p:nvPr>
            <p:ph type="body" idx="1"/>
          </p:nvPr>
        </p:nvSpPr>
        <p:spPr>
          <a:xfrm>
            <a:off x="311700" y="33046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9pPr>
          </a:lstStyle>
          <a:p>
            <a:endParaRPr/>
          </a:p>
        </p:txBody>
      </p:sp>
      <p:sp>
        <p:nvSpPr>
          <p:cNvPr id="49" name="Google Shape;49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a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a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dk1"/>
        </a:solidFill>
        <a:effectLst/>
      </p:bgPr>
    </p:bg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>
            <a:spLocks noGrp="1"/>
          </p:cNvSpPr>
          <p:nvPr>
            <p:ph type="title"/>
          </p:nvPr>
        </p:nvSpPr>
        <p:spPr>
          <a:xfrm>
            <a:off x="2802750" y="802500"/>
            <a:ext cx="3538500" cy="3538500"/>
          </a:xfrm>
          <a:prstGeom prst="rect">
            <a:avLst/>
          </a:prstGeom>
          <a:solidFill>
            <a:srgbClr val="FFFFFF"/>
          </a:solidFill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a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body" idx="1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0" name="Google Shape;20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a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5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1"/>
          </p:nvPr>
        </p:nvSpPr>
        <p:spPr>
          <a:xfrm>
            <a:off x="311700" y="1228675"/>
            <a:ext cx="3999900" cy="334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body" idx="2"/>
          </p:nvPr>
        </p:nvSpPr>
        <p:spPr>
          <a:xfrm>
            <a:off x="4832400" y="1228675"/>
            <a:ext cx="3999900" cy="334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a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6"/>
          <p:cNvSpPr txBox="1">
            <a:spLocks noGrp="1"/>
          </p:cNvSpPr>
          <p:nvPr>
            <p:ph type="title"/>
          </p:nvPr>
        </p:nvSpPr>
        <p:spPr>
          <a:xfrm>
            <a:off x="304800" y="309350"/>
            <a:ext cx="8537700" cy="74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endParaRPr/>
          </a:p>
        </p:txBody>
      </p:sp>
      <p:sp>
        <p:nvSpPr>
          <p:cNvPr id="28" name="Google Shape;28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a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2" name="Google Shape;32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a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4"/>
        </a:solidFill>
        <a:effectLst/>
      </p:bgPr>
    </p:bg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8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5" name="Google Shape;35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a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9"/>
          <p:cNvSpPr/>
          <p:nvPr/>
        </p:nvSpPr>
        <p:spPr>
          <a:xfrm>
            <a:off x="4572000" y="-2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38" name="Google Shape;38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285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9" name="Google Shape;39;p9"/>
          <p:cNvSpPr txBox="1">
            <a:spLocks noGrp="1"/>
          </p:cNvSpPr>
          <p:nvPr>
            <p:ph type="title"/>
          </p:nvPr>
        </p:nvSpPr>
        <p:spPr>
          <a:xfrm>
            <a:off x="265500" y="1081400"/>
            <a:ext cx="4045200" cy="1710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1pPr>
            <a:lvl2pPr lvl="1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2pPr>
            <a:lvl3pPr lvl="2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3pPr>
            <a:lvl4pPr lvl="3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4pPr>
            <a:lvl5pPr lvl="4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5pPr>
            <a:lvl6pPr lvl="5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6pPr>
            <a:lvl7pPr lvl="6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7pPr>
            <a:lvl8pPr lvl="7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8pPr>
            <a:lvl9pPr lvl="8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ubTitle" idx="1"/>
          </p:nvPr>
        </p:nvSpPr>
        <p:spPr>
          <a:xfrm>
            <a:off x="265500" y="2845223"/>
            <a:ext cx="4045200" cy="134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41" name="Google Shape;41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9pPr>
          </a:lstStyle>
          <a:p>
            <a:endParaRPr/>
          </a:p>
        </p:txBody>
      </p:sp>
      <p:sp>
        <p:nvSpPr>
          <p:cNvPr id="42" name="Google Shape;42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a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0"/>
          <p:cNvSpPr txBox="1">
            <a:spLocks noGrp="1"/>
          </p:cNvSpPr>
          <p:nvPr>
            <p:ph type="body" idx="1"/>
          </p:nvPr>
        </p:nvSpPr>
        <p:spPr>
          <a:xfrm>
            <a:off x="319500" y="4230575"/>
            <a:ext cx="5998800" cy="59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matic SC"/>
              <a:buNone/>
              <a:defRPr sz="24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</a:lstStyle>
          <a:p>
            <a:endParaRPr/>
          </a:p>
        </p:txBody>
      </p:sp>
      <p:sp>
        <p:nvSpPr>
          <p:cNvPr id="45" name="Google Shape;45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a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beach-day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Source Code Pro"/>
              <a:buChar char="●"/>
              <a:defRPr sz="18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○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■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●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○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■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●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○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■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lvl="1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lvl="2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lvl="3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lvl="4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lvl="5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lvl="6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lvl="7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lvl="8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a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599"/>
        </a:solidFill>
        <a:effectLst/>
      </p:bgPr>
    </p:bg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3"/>
          <p:cNvSpPr txBox="1">
            <a:spLocks noGrp="1"/>
          </p:cNvSpPr>
          <p:nvPr>
            <p:ph type="ctrTitle"/>
          </p:nvPr>
        </p:nvSpPr>
        <p:spPr>
          <a:xfrm>
            <a:off x="350458" y="3030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ca" sz="48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REUNIÓ INICI DE CURS      2024-2025</a:t>
            </a:r>
            <a:endParaRPr/>
          </a:p>
        </p:txBody>
      </p:sp>
      <p:sp>
        <p:nvSpPr>
          <p:cNvPr id="57" name="Google Shape;57;p13"/>
          <p:cNvSpPr txBox="1">
            <a:spLocks noGrp="1"/>
          </p:cNvSpPr>
          <p:nvPr>
            <p:ph type="subTitle" idx="1"/>
          </p:nvPr>
        </p:nvSpPr>
        <p:spPr>
          <a:xfrm>
            <a:off x="2242300" y="4595775"/>
            <a:ext cx="8520600" cy="70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a" sz="1600" b="0"/>
              <a:t>         Es Mercadal, 7 de novembre de 2024</a:t>
            </a:r>
            <a:endParaRPr sz="1600" b="0"/>
          </a:p>
        </p:txBody>
      </p:sp>
      <p:pic>
        <p:nvPicPr>
          <p:cNvPr id="58" name="Google Shape;58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1" y="170974"/>
            <a:ext cx="6140252" cy="219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9" name="Google Shape;59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805724" y="170975"/>
            <a:ext cx="1964276" cy="32719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2"/>
          <p:cNvSpPr txBox="1">
            <a:spLocks noGrp="1"/>
          </p:cNvSpPr>
          <p:nvPr>
            <p:ph type="title"/>
          </p:nvPr>
        </p:nvSpPr>
        <p:spPr>
          <a:xfrm>
            <a:off x="304800" y="309350"/>
            <a:ext cx="8537700" cy="74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a"/>
              <a:t>Resultats de l’avaluació</a:t>
            </a:r>
            <a:endParaRPr/>
          </a:p>
        </p:txBody>
      </p:sp>
      <p:sp>
        <p:nvSpPr>
          <p:cNvPr id="112" name="Google Shape;112;p22"/>
          <p:cNvSpPr txBox="1"/>
          <p:nvPr/>
        </p:nvSpPr>
        <p:spPr>
          <a:xfrm>
            <a:off x="389750" y="1267275"/>
            <a:ext cx="8520600" cy="374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4127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900"/>
              <a:buFont typeface="Lato"/>
              <a:buChar char="●"/>
            </a:pPr>
            <a:r>
              <a:rPr lang="ca" sz="29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Almenys dos informes escrits.</a:t>
            </a:r>
            <a:endParaRPr sz="29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-4127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900"/>
              <a:buFont typeface="Lato"/>
              <a:buChar char="●"/>
            </a:pPr>
            <a:r>
              <a:rPr lang="ca" sz="29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Informe final a cada curs: </a:t>
            </a:r>
            <a:r>
              <a:rPr lang="ca" sz="2900">
                <a:solidFill>
                  <a:schemeClr val="dk2"/>
                </a:solidFill>
                <a:highlight>
                  <a:srgbClr val="FFFF00"/>
                </a:highlight>
                <a:latin typeface="Lato"/>
                <a:ea typeface="Lato"/>
                <a:cs typeface="Lato"/>
                <a:sym typeface="Lato"/>
              </a:rPr>
              <a:t>(tots els nivells)</a:t>
            </a:r>
            <a:endParaRPr sz="2900">
              <a:solidFill>
                <a:schemeClr val="dk2"/>
              </a:solidFill>
              <a:highlight>
                <a:srgbClr val="FFFF00"/>
              </a:highlight>
              <a:latin typeface="Lato"/>
              <a:ea typeface="Lato"/>
              <a:cs typeface="Lato"/>
              <a:sym typeface="Lato"/>
            </a:endParaRPr>
          </a:p>
          <a:p>
            <a:pPr marL="914400" lvl="1" indent="-3873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500"/>
              <a:buFont typeface="Lato"/>
              <a:buChar char="○"/>
            </a:pPr>
            <a:r>
              <a:rPr lang="ca" sz="25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Adaptació vida escolar</a:t>
            </a:r>
            <a:endParaRPr sz="25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914400" lvl="1" indent="-3873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500"/>
              <a:buFont typeface="Lato"/>
              <a:buChar char="○"/>
            </a:pPr>
            <a:r>
              <a:rPr lang="ca" sz="25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Procés evolutiu i progressos</a:t>
            </a:r>
            <a:endParaRPr sz="25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914400" lvl="1" indent="-3873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500"/>
              <a:buFont typeface="Lato"/>
              <a:buChar char="○"/>
            </a:pPr>
            <a:r>
              <a:rPr lang="ca" sz="25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Mesures d’adaptació o suport</a:t>
            </a:r>
            <a:endParaRPr sz="25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914400" lvl="1" indent="-4127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900"/>
              <a:buFont typeface="Lato"/>
              <a:buChar char="○"/>
            </a:pPr>
            <a:r>
              <a:rPr lang="ca" sz="25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Desenvolupament competències específiques</a:t>
            </a:r>
            <a:r>
              <a:rPr lang="ca" sz="29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:</a:t>
            </a:r>
            <a:endParaRPr sz="29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1371600" lvl="2" indent="-3556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Lato"/>
              <a:buChar char="■"/>
            </a:pPr>
            <a:r>
              <a:rPr lang="ca" sz="2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Assolit</a:t>
            </a:r>
            <a:endParaRPr sz="20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1371600" lvl="2" indent="-3556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Lato"/>
              <a:buChar char="■"/>
            </a:pPr>
            <a:r>
              <a:rPr lang="ca" sz="2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En procés</a:t>
            </a:r>
            <a:endParaRPr sz="20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9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3"/>
          <p:cNvSpPr txBox="1">
            <a:spLocks noGrp="1"/>
          </p:cNvSpPr>
          <p:nvPr>
            <p:ph type="title"/>
          </p:nvPr>
        </p:nvSpPr>
        <p:spPr>
          <a:xfrm>
            <a:off x="304800" y="309350"/>
            <a:ext cx="8537700" cy="74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a"/>
              <a:t>Resultats de l’avaluació</a:t>
            </a:r>
            <a:endParaRPr/>
          </a:p>
        </p:txBody>
      </p:sp>
      <p:sp>
        <p:nvSpPr>
          <p:cNvPr id="118" name="Google Shape;118;p23"/>
          <p:cNvSpPr txBox="1"/>
          <p:nvPr/>
        </p:nvSpPr>
        <p:spPr>
          <a:xfrm>
            <a:off x="525000" y="935925"/>
            <a:ext cx="8520600" cy="509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4127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900"/>
              <a:buFont typeface="Lato"/>
              <a:buChar char="●"/>
            </a:pPr>
            <a:r>
              <a:rPr lang="ca" sz="29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Informe final de cicle = Informe final curs EI3/EI6</a:t>
            </a:r>
            <a:endParaRPr sz="29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9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-4127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900"/>
              <a:buFont typeface="Lato"/>
              <a:buChar char="●"/>
            </a:pPr>
            <a:r>
              <a:rPr lang="ca" sz="29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Entrevista per lliurar l’informe (si és possible)</a:t>
            </a:r>
            <a:endParaRPr sz="29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9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-4127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900"/>
              <a:buFont typeface="Lato"/>
              <a:buChar char="●"/>
            </a:pPr>
            <a:r>
              <a:rPr lang="ca" sz="29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Es pot utilitzar el GESTIB</a:t>
            </a:r>
            <a:endParaRPr sz="29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9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-4127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900"/>
              <a:buFont typeface="Lato"/>
              <a:buChar char="●"/>
            </a:pPr>
            <a:r>
              <a:rPr lang="ca" sz="29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Cada Centre determina el format d’informe</a:t>
            </a:r>
            <a:endParaRPr sz="29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9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-4127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900"/>
              <a:buFont typeface="Lato"/>
              <a:buChar char="●"/>
            </a:pPr>
            <a:r>
              <a:rPr lang="ca" sz="29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Servei Ordenació: model orientatiu</a:t>
            </a:r>
            <a:endParaRPr sz="29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9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9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4"/>
          <p:cNvSpPr txBox="1">
            <a:spLocks noGrp="1"/>
          </p:cNvSpPr>
          <p:nvPr>
            <p:ph type="title"/>
          </p:nvPr>
        </p:nvSpPr>
        <p:spPr>
          <a:xfrm>
            <a:off x="304800" y="309350"/>
            <a:ext cx="8537700" cy="74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a"/>
              <a:t>Comunicació i participació de les famílies</a:t>
            </a:r>
            <a:endParaRPr/>
          </a:p>
        </p:txBody>
      </p:sp>
      <p:sp>
        <p:nvSpPr>
          <p:cNvPr id="124" name="Google Shape;124;p24"/>
          <p:cNvSpPr txBox="1"/>
          <p:nvPr/>
        </p:nvSpPr>
        <p:spPr>
          <a:xfrm>
            <a:off x="525000" y="1051175"/>
            <a:ext cx="8298900" cy="420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4127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900"/>
              <a:buFont typeface="Lato"/>
              <a:buChar char="●"/>
            </a:pPr>
            <a:r>
              <a:rPr lang="ca" sz="29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Centre estableix procediment recollida informació famílies</a:t>
            </a:r>
            <a:endParaRPr sz="29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9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-4127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900"/>
              <a:buFont typeface="Lato"/>
              <a:buChar char="●"/>
            </a:pPr>
            <a:r>
              <a:rPr lang="ca" sz="29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Principi curs: reunió col·lectiva/individual</a:t>
            </a:r>
            <a:endParaRPr sz="29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9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-4127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900"/>
              <a:buFont typeface="Lato"/>
              <a:buChar char="●"/>
            </a:pPr>
            <a:r>
              <a:rPr lang="ca" sz="29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Dues reunions més durant el curs: col·lectiva + individual</a:t>
            </a:r>
            <a:endParaRPr sz="29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9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9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5"/>
          <p:cNvSpPr txBox="1">
            <a:spLocks noGrp="1"/>
          </p:cNvSpPr>
          <p:nvPr>
            <p:ph type="title"/>
          </p:nvPr>
        </p:nvSpPr>
        <p:spPr>
          <a:xfrm>
            <a:off x="304800" y="309350"/>
            <a:ext cx="8537700" cy="74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a"/>
              <a:t>Documents d’avaluació</a:t>
            </a:r>
            <a:endParaRPr/>
          </a:p>
        </p:txBody>
      </p:sp>
      <p:sp>
        <p:nvSpPr>
          <p:cNvPr id="130" name="Google Shape;130;p25"/>
          <p:cNvSpPr txBox="1"/>
          <p:nvPr/>
        </p:nvSpPr>
        <p:spPr>
          <a:xfrm>
            <a:off x="525000" y="1051175"/>
            <a:ext cx="8298900" cy="427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4127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900"/>
              <a:buFont typeface="Lato"/>
              <a:buChar char="●"/>
            </a:pPr>
            <a:r>
              <a:rPr lang="ca" sz="29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Expedient acadèmic:</a:t>
            </a:r>
            <a:endParaRPr sz="29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914400" lvl="1" indent="-3873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500"/>
              <a:buFont typeface="Lato"/>
              <a:buChar char="○"/>
            </a:pPr>
            <a:r>
              <a:rPr lang="ca" sz="25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Dades personals, familiar, psicopedagògiques, mèdiques</a:t>
            </a:r>
            <a:endParaRPr sz="25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914400" lvl="1" indent="-3873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500"/>
              <a:buFont typeface="Lato"/>
              <a:buChar char="○"/>
            </a:pPr>
            <a:r>
              <a:rPr lang="ca" sz="25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Dades del centre i resum d’escolarització</a:t>
            </a:r>
            <a:endParaRPr sz="25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914400" lvl="1" indent="-3873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500"/>
              <a:buFont typeface="Lato"/>
              <a:buChar char="○"/>
            </a:pPr>
            <a:r>
              <a:rPr lang="ca" sz="25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NEE: valoració psicopedagògica</a:t>
            </a:r>
            <a:endParaRPr sz="25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914400" lvl="1" indent="-3873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500"/>
              <a:buFont typeface="Lato"/>
              <a:buChar char="○"/>
            </a:pPr>
            <a:r>
              <a:rPr lang="ca" sz="25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Tancament en acabar educació infantil</a:t>
            </a:r>
            <a:endParaRPr sz="25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914400" lvl="1" indent="-3873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500"/>
              <a:buFont typeface="Lato"/>
              <a:buChar char="○"/>
            </a:pPr>
            <a:r>
              <a:rPr lang="ca" sz="25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Custodiat al centre per sempre.</a:t>
            </a:r>
            <a:endParaRPr sz="25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-4127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900"/>
              <a:buFont typeface="Lato"/>
              <a:buChar char="●"/>
            </a:pPr>
            <a:r>
              <a:rPr lang="ca" sz="29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Informe avaluació de final de cicle</a:t>
            </a:r>
            <a:endParaRPr sz="29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9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9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6"/>
          <p:cNvSpPr txBox="1">
            <a:spLocks noGrp="1"/>
          </p:cNvSpPr>
          <p:nvPr>
            <p:ph type="title"/>
          </p:nvPr>
        </p:nvSpPr>
        <p:spPr>
          <a:xfrm>
            <a:off x="304800" y="309350"/>
            <a:ext cx="8537700" cy="74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a"/>
              <a:t>Trasllat a un altre centre</a:t>
            </a:r>
            <a:endParaRPr/>
          </a:p>
        </p:txBody>
      </p:sp>
      <p:sp>
        <p:nvSpPr>
          <p:cNvPr id="136" name="Google Shape;136;p26"/>
          <p:cNvSpPr txBox="1"/>
          <p:nvPr/>
        </p:nvSpPr>
        <p:spPr>
          <a:xfrm>
            <a:off x="525000" y="1051175"/>
            <a:ext cx="8298900" cy="350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4127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900"/>
              <a:buFont typeface="Lato"/>
              <a:buChar char="●"/>
            </a:pPr>
            <a:r>
              <a:rPr lang="ca" sz="29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Centre destinació: sol·licita documentació</a:t>
            </a:r>
            <a:endParaRPr sz="29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-4127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900"/>
              <a:buFont typeface="Lato"/>
              <a:buChar char="●"/>
            </a:pPr>
            <a:r>
              <a:rPr lang="ca" sz="29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Centre origen remet:</a:t>
            </a:r>
            <a:endParaRPr sz="29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914400" lvl="1" indent="-3873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500"/>
              <a:buFont typeface="Lato"/>
              <a:buChar char="○"/>
            </a:pPr>
            <a:r>
              <a:rPr lang="ca" sz="25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Fitxa personal</a:t>
            </a:r>
            <a:endParaRPr sz="25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914400" lvl="1" indent="-3873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500"/>
              <a:buFont typeface="Lato"/>
              <a:buChar char="○"/>
            </a:pPr>
            <a:r>
              <a:rPr lang="ca" sz="25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Resum d’escolarització corresponent</a:t>
            </a:r>
            <a:endParaRPr sz="25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914400" lvl="1" indent="-3873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500"/>
              <a:buFont typeface="Lato"/>
              <a:buChar char="○"/>
            </a:pPr>
            <a:r>
              <a:rPr lang="ca" sz="25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Darrer informe avaluació</a:t>
            </a:r>
            <a:endParaRPr sz="25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914400" lvl="1" indent="-3873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500"/>
              <a:buFont typeface="Lato"/>
              <a:buChar char="○"/>
            </a:pPr>
            <a:r>
              <a:rPr lang="ca" sz="25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Conserva documents 3 anys</a:t>
            </a:r>
            <a:endParaRPr sz="25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9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9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4"/>
          <p:cNvSpPr txBox="1">
            <a:spLocks noGrp="1"/>
          </p:cNvSpPr>
          <p:nvPr>
            <p:ph type="title"/>
          </p:nvPr>
        </p:nvSpPr>
        <p:spPr>
          <a:xfrm>
            <a:off x="2802750" y="802500"/>
            <a:ext cx="3538500" cy="3538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a"/>
              <a:t> AVALUACiÓ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a"/>
              <a:t>EDUCACIÓ INFANTIL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a"/>
              <a:t>(0-3) 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>
            <a:spLocks noGrp="1"/>
          </p:cNvSpPr>
          <p:nvPr>
            <p:ph type="title"/>
          </p:nvPr>
        </p:nvSpPr>
        <p:spPr>
          <a:xfrm>
            <a:off x="304800" y="309350"/>
            <a:ext cx="8537700" cy="74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a"/>
              <a:t>Resolució instruccions avaluació Educació Infantil</a:t>
            </a:r>
            <a:endParaRPr/>
          </a:p>
        </p:txBody>
      </p:sp>
      <p:sp>
        <p:nvSpPr>
          <p:cNvPr id="70" name="Google Shape;70;p15"/>
          <p:cNvSpPr txBox="1"/>
          <p:nvPr/>
        </p:nvSpPr>
        <p:spPr>
          <a:xfrm>
            <a:off x="414150" y="1954625"/>
            <a:ext cx="8298900" cy="241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4127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900"/>
              <a:buFont typeface="Lato"/>
              <a:buChar char="●"/>
            </a:pPr>
            <a:r>
              <a:rPr lang="ca" sz="29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Resoludicó BOIB 113 de 29 d’agost de 2024, modificada Resolució BOIB 5 d’octubre</a:t>
            </a:r>
            <a:endParaRPr sz="29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9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-4127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900"/>
              <a:buFont typeface="Lato"/>
              <a:buChar char="●"/>
            </a:pPr>
            <a:r>
              <a:rPr lang="ca" sz="29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Abans no Resolució / Decret LOMLOE Infantil</a:t>
            </a:r>
            <a:endParaRPr sz="29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9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6"/>
          <p:cNvSpPr txBox="1">
            <a:spLocks noGrp="1"/>
          </p:cNvSpPr>
          <p:nvPr>
            <p:ph type="title"/>
          </p:nvPr>
        </p:nvSpPr>
        <p:spPr>
          <a:xfrm>
            <a:off x="304800" y="309350"/>
            <a:ext cx="8537700" cy="74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a"/>
              <a:t>Aspectes generals</a:t>
            </a:r>
            <a:endParaRPr/>
          </a:p>
        </p:txBody>
      </p:sp>
      <p:sp>
        <p:nvSpPr>
          <p:cNvPr id="76" name="Google Shape;76;p16"/>
          <p:cNvSpPr txBox="1"/>
          <p:nvPr/>
        </p:nvSpPr>
        <p:spPr>
          <a:xfrm>
            <a:off x="525000" y="1051175"/>
            <a:ext cx="8298900" cy="420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4127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900"/>
              <a:buFont typeface="Lato"/>
              <a:buChar char="●"/>
            </a:pPr>
            <a:r>
              <a:rPr lang="ca" sz="29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Retardar ús de pantalles i mitjans digitals</a:t>
            </a:r>
            <a:endParaRPr sz="29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9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-4127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900"/>
              <a:buFont typeface="Lato"/>
              <a:buChar char="●"/>
            </a:pPr>
            <a:r>
              <a:rPr lang="ca" sz="29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Avaluació inicial-procés/formativa-final</a:t>
            </a:r>
            <a:endParaRPr sz="29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9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-4127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900"/>
              <a:buFont typeface="Lato"/>
              <a:buChar char="●"/>
            </a:pPr>
            <a:r>
              <a:rPr lang="ca" sz="29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Referència criteris d’avaluació</a:t>
            </a:r>
            <a:endParaRPr sz="29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9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-4127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900"/>
              <a:buFont typeface="Lato"/>
              <a:buChar char="●"/>
            </a:pPr>
            <a:r>
              <a:rPr lang="ca" sz="29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Observació tècnica principal</a:t>
            </a:r>
            <a:endParaRPr sz="29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9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9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7"/>
          <p:cNvSpPr txBox="1">
            <a:spLocks noGrp="1"/>
          </p:cNvSpPr>
          <p:nvPr>
            <p:ph type="title"/>
          </p:nvPr>
        </p:nvSpPr>
        <p:spPr>
          <a:xfrm>
            <a:off x="304800" y="309350"/>
            <a:ext cx="8537700" cy="74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a"/>
              <a:t>Transició entre cicle i etapes</a:t>
            </a:r>
            <a:endParaRPr/>
          </a:p>
        </p:txBody>
      </p:sp>
      <p:sp>
        <p:nvSpPr>
          <p:cNvPr id="82" name="Google Shape;82;p17"/>
          <p:cNvSpPr txBox="1"/>
          <p:nvPr/>
        </p:nvSpPr>
        <p:spPr>
          <a:xfrm>
            <a:off x="525000" y="1440175"/>
            <a:ext cx="8298900" cy="420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4127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900"/>
              <a:buFont typeface="Lato"/>
              <a:buChar char="●"/>
            </a:pPr>
            <a:r>
              <a:rPr lang="ca" sz="29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Pla específic de coordinació dels projectes educatius:</a:t>
            </a:r>
            <a:endParaRPr sz="29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914400" lvl="1" indent="-4127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900"/>
              <a:buFont typeface="Lato"/>
              <a:buChar char="○"/>
            </a:pPr>
            <a:r>
              <a:rPr lang="ca" sz="29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Intercanvi d’informació alumnes</a:t>
            </a:r>
            <a:endParaRPr sz="29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914400" lvl="1" indent="-4127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900"/>
              <a:buFont typeface="Lato"/>
              <a:buChar char="○"/>
            </a:pPr>
            <a:r>
              <a:rPr lang="ca" sz="29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Mesures per facilitar transició dels infants</a:t>
            </a:r>
            <a:endParaRPr sz="29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914400" lvl="1" indent="-4127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900"/>
              <a:buFont typeface="Lato"/>
              <a:buChar char="○"/>
            </a:pPr>
            <a:r>
              <a:rPr lang="ca" sz="29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Mesures millorar comunicació </a:t>
            </a:r>
            <a:endParaRPr sz="29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914400" lvl="1" indent="-4127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900"/>
              <a:buFont typeface="Lato"/>
              <a:buChar char="○"/>
            </a:pPr>
            <a:r>
              <a:rPr lang="ca" sz="29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Model IEPI</a:t>
            </a:r>
            <a:endParaRPr sz="29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9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9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9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8"/>
          <p:cNvSpPr txBox="1">
            <a:spLocks noGrp="1"/>
          </p:cNvSpPr>
          <p:nvPr>
            <p:ph type="title"/>
          </p:nvPr>
        </p:nvSpPr>
        <p:spPr>
          <a:xfrm>
            <a:off x="304800" y="309350"/>
            <a:ext cx="8537700" cy="74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a"/>
              <a:t>Caràcter formatiu de l’avaluació</a:t>
            </a:r>
            <a:endParaRPr/>
          </a:p>
        </p:txBody>
      </p:sp>
      <p:sp>
        <p:nvSpPr>
          <p:cNvPr id="88" name="Google Shape;88;p18"/>
          <p:cNvSpPr txBox="1"/>
          <p:nvPr/>
        </p:nvSpPr>
        <p:spPr>
          <a:xfrm>
            <a:off x="525000" y="1051175"/>
            <a:ext cx="8298900" cy="464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4127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900"/>
              <a:buFont typeface="Lato"/>
              <a:buChar char="●"/>
            </a:pPr>
            <a:r>
              <a:rPr lang="ca" sz="29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Avaluar per a millorar.</a:t>
            </a:r>
            <a:endParaRPr sz="29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9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-4127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900"/>
              <a:buFont typeface="Lato"/>
              <a:buChar char="●"/>
            </a:pPr>
            <a:r>
              <a:rPr lang="ca" sz="29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Responsable equip docent, coordinat pel tutor, amb suport de l’EAP.</a:t>
            </a:r>
            <a:endParaRPr sz="29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9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-4127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900"/>
              <a:buFont typeface="Lato"/>
              <a:buChar char="●"/>
            </a:pPr>
            <a:r>
              <a:rPr lang="ca" sz="29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Avaluar pròpia pràctica docent</a:t>
            </a:r>
            <a:endParaRPr sz="29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9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-4127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900"/>
              <a:buFont typeface="Lato"/>
              <a:buChar char="●"/>
            </a:pPr>
            <a:r>
              <a:rPr lang="ca" sz="29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IEPI orientacions concreció criteris (0-3)</a:t>
            </a:r>
            <a:endParaRPr sz="29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9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9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9"/>
          <p:cNvSpPr txBox="1">
            <a:spLocks noGrp="1"/>
          </p:cNvSpPr>
          <p:nvPr>
            <p:ph type="title"/>
          </p:nvPr>
        </p:nvSpPr>
        <p:spPr>
          <a:xfrm>
            <a:off x="304800" y="309350"/>
            <a:ext cx="8537700" cy="74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a"/>
              <a:t>Avaluació i atenció a les diferències individuals</a:t>
            </a:r>
            <a:endParaRPr/>
          </a:p>
        </p:txBody>
      </p:sp>
      <p:sp>
        <p:nvSpPr>
          <p:cNvPr id="94" name="Google Shape;94;p19"/>
          <p:cNvSpPr txBox="1"/>
          <p:nvPr/>
        </p:nvSpPr>
        <p:spPr>
          <a:xfrm>
            <a:off x="525000" y="1051175"/>
            <a:ext cx="8298900" cy="464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4127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900"/>
              <a:buFont typeface="Lato"/>
              <a:buChar char="●"/>
            </a:pPr>
            <a:r>
              <a:rPr lang="ca" sz="29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Avaluació preventiva</a:t>
            </a:r>
            <a:endParaRPr sz="29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9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-4127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900"/>
              <a:buFont typeface="Lato"/>
              <a:buChar char="●"/>
            </a:pPr>
            <a:r>
              <a:rPr lang="ca" sz="29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Detecció primerenca</a:t>
            </a:r>
            <a:endParaRPr sz="29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9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-4127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900"/>
              <a:buFont typeface="Lato"/>
              <a:buChar char="●"/>
            </a:pPr>
            <a:r>
              <a:rPr lang="ca" sz="29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Possibilitat ACS alumnat NEE</a:t>
            </a:r>
            <a:endParaRPr sz="29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9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-4127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900"/>
              <a:buFont typeface="Lato"/>
              <a:buChar char="●"/>
            </a:pPr>
            <a:r>
              <a:rPr lang="ca" sz="29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NEE poden romandre un any més a l’etapa, només el darrer curs del cicle</a:t>
            </a:r>
            <a:endParaRPr sz="29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9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9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0"/>
          <p:cNvSpPr txBox="1">
            <a:spLocks noGrp="1"/>
          </p:cNvSpPr>
          <p:nvPr>
            <p:ph type="title"/>
          </p:nvPr>
        </p:nvSpPr>
        <p:spPr>
          <a:xfrm>
            <a:off x="304800" y="309350"/>
            <a:ext cx="8537700" cy="74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a"/>
              <a:t>Avaluació inicial</a:t>
            </a:r>
            <a:endParaRPr/>
          </a:p>
        </p:txBody>
      </p:sp>
      <p:sp>
        <p:nvSpPr>
          <p:cNvPr id="100" name="Google Shape;100;p20"/>
          <p:cNvSpPr txBox="1"/>
          <p:nvPr/>
        </p:nvSpPr>
        <p:spPr>
          <a:xfrm>
            <a:off x="525000" y="1051175"/>
            <a:ext cx="8298900" cy="3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4127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900"/>
              <a:buFont typeface="Lato"/>
              <a:buChar char="●"/>
            </a:pPr>
            <a:r>
              <a:rPr lang="ca" sz="29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Entrevista inicial per recollir informació</a:t>
            </a:r>
            <a:endParaRPr sz="29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9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-4127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900"/>
              <a:buFont typeface="Lato"/>
              <a:buChar char="●"/>
            </a:pPr>
            <a:r>
              <a:rPr lang="ca" sz="29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Observació directa</a:t>
            </a:r>
            <a:endParaRPr sz="29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9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-4127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900"/>
              <a:buFont typeface="Lato"/>
              <a:buChar char="●"/>
            </a:pPr>
            <a:r>
              <a:rPr lang="ca" sz="29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Trasllat de centre: centre receptor demana darrer informe d’avaluació al centre origen</a:t>
            </a:r>
            <a:endParaRPr sz="29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9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9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1"/>
          <p:cNvSpPr txBox="1">
            <a:spLocks noGrp="1"/>
          </p:cNvSpPr>
          <p:nvPr>
            <p:ph type="title"/>
          </p:nvPr>
        </p:nvSpPr>
        <p:spPr>
          <a:xfrm>
            <a:off x="304800" y="309350"/>
            <a:ext cx="8537700" cy="74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a"/>
              <a:t>Sessions de seguiment i d’avaluació</a:t>
            </a:r>
            <a:endParaRPr/>
          </a:p>
        </p:txBody>
      </p:sp>
      <p:sp>
        <p:nvSpPr>
          <p:cNvPr id="106" name="Google Shape;106;p21"/>
          <p:cNvSpPr txBox="1"/>
          <p:nvPr/>
        </p:nvSpPr>
        <p:spPr>
          <a:xfrm>
            <a:off x="525000" y="1051175"/>
            <a:ext cx="8298900" cy="509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4127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900"/>
              <a:buFont typeface="Lato"/>
              <a:buChar char="●"/>
            </a:pPr>
            <a:r>
              <a:rPr lang="ca" sz="29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Reunion equip docent coordinades pel tutor, assessorament EAP</a:t>
            </a:r>
            <a:endParaRPr sz="29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9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-4127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900"/>
              <a:buFont typeface="Lato"/>
              <a:buChar char="●"/>
            </a:pPr>
            <a:r>
              <a:rPr lang="ca" sz="2900">
                <a:solidFill>
                  <a:schemeClr val="dk2"/>
                </a:solidFill>
                <a:highlight>
                  <a:srgbClr val="FFFF00"/>
                </a:highlight>
                <a:latin typeface="Lato"/>
                <a:ea typeface="Lato"/>
                <a:cs typeface="Lato"/>
                <a:sym typeface="Lato"/>
              </a:rPr>
              <a:t>Dues de seguiment</a:t>
            </a:r>
            <a:r>
              <a:rPr lang="ca" sz="29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: primer i segon trimestre</a:t>
            </a:r>
            <a:endParaRPr sz="29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9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-4127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900"/>
              <a:buFont typeface="Lato"/>
              <a:buChar char="●"/>
            </a:pPr>
            <a:r>
              <a:rPr lang="ca" sz="29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Una d’avaluació: final de curs</a:t>
            </a:r>
            <a:endParaRPr sz="29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9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-4127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900"/>
              <a:buFont typeface="Lato"/>
              <a:buChar char="●"/>
            </a:pPr>
            <a:r>
              <a:rPr lang="ca" sz="29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Analitzar progressos i dificultats per ajustar intervenció</a:t>
            </a:r>
            <a:endParaRPr sz="29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9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9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each Day">
  <a:themeElements>
    <a:clrScheme name="Beach Day">
      <a:dk1>
        <a:srgbClr val="00FDC8"/>
      </a:dk1>
      <a:lt1>
        <a:srgbClr val="FFFFFF"/>
      </a:lt1>
      <a:dk2>
        <a:srgbClr val="666666"/>
      </a:dk2>
      <a:lt2>
        <a:srgbClr val="EEEEEE"/>
      </a:lt2>
      <a:accent1>
        <a:srgbClr val="212121"/>
      </a:accent1>
      <a:accent2>
        <a:srgbClr val="455A64"/>
      </a:accent2>
      <a:accent3>
        <a:srgbClr val="78909C"/>
      </a:accent3>
      <a:accent4>
        <a:srgbClr val="7C7CE0"/>
      </a:accent4>
      <a:accent5>
        <a:srgbClr val="DB4437"/>
      </a:accent5>
      <a:accent6>
        <a:srgbClr val="F6CD4C"/>
      </a:accent6>
      <a:hlink>
        <a:srgbClr val="DB4437"/>
      </a:hlink>
      <a:folHlink>
        <a:srgbClr val="DB443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390</Words>
  <Application>Microsoft Office PowerPoint</Application>
  <PresentationFormat>Presentación en pantalla (16:9)</PresentationFormat>
  <Paragraphs>94</Paragraphs>
  <Slides>14</Slides>
  <Notes>14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20" baseType="lpstr">
      <vt:lpstr>Raleway</vt:lpstr>
      <vt:lpstr>Amatic SC</vt:lpstr>
      <vt:lpstr>Source Code Pro</vt:lpstr>
      <vt:lpstr>Arial</vt:lpstr>
      <vt:lpstr>Lato</vt:lpstr>
      <vt:lpstr>Beach Day</vt:lpstr>
      <vt:lpstr>REUNIÓ INICI DE CURS      2024-2025</vt:lpstr>
      <vt:lpstr> AVALUACiÓ EDUCACIÓ INFANTIL (0-3) </vt:lpstr>
      <vt:lpstr>Resolució instruccions avaluació Educació Infantil</vt:lpstr>
      <vt:lpstr>Aspectes generals</vt:lpstr>
      <vt:lpstr>Transició entre cicle i etapes</vt:lpstr>
      <vt:lpstr>Caràcter formatiu de l’avaluació</vt:lpstr>
      <vt:lpstr>Avaluació i atenció a les diferències individuals</vt:lpstr>
      <vt:lpstr>Avaluació inicial</vt:lpstr>
      <vt:lpstr>Sessions de seguiment i d’avaluació</vt:lpstr>
      <vt:lpstr>Resultats de l’avaluació</vt:lpstr>
      <vt:lpstr>Resultats de l’avaluació</vt:lpstr>
      <vt:lpstr>Comunicació i participació de les famílies</vt:lpstr>
      <vt:lpstr>Documents d’avaluació</vt:lpstr>
      <vt:lpstr>Trasllat a un altre centre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Cecilia Zamorano Terrasa</dc:creator>
  <cp:lastModifiedBy>Cecilia Zamorano Terrasa</cp:lastModifiedBy>
  <cp:revision>1</cp:revision>
  <dcterms:modified xsi:type="dcterms:W3CDTF">2024-10-31T08:03:35Z</dcterms:modified>
</cp:coreProperties>
</file>