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6"/>
  </p:handoutMasterIdLst>
  <p:sldIdLst>
    <p:sldId id="256" r:id="rId2"/>
    <p:sldId id="261" r:id="rId3"/>
    <p:sldId id="258" r:id="rId4"/>
    <p:sldId id="259" r:id="rId5"/>
    <p:sldId id="260" r:id="rId6"/>
    <p:sldId id="287" r:id="rId7"/>
    <p:sldId id="263" r:id="rId8"/>
    <p:sldId id="257" r:id="rId9"/>
    <p:sldId id="262" r:id="rId10"/>
    <p:sldId id="284" r:id="rId11"/>
    <p:sldId id="264" r:id="rId12"/>
    <p:sldId id="265" r:id="rId13"/>
    <p:sldId id="285" r:id="rId14"/>
    <p:sldId id="286" r:id="rId1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AA7"/>
    <a:srgbClr val="3402C2"/>
    <a:srgbClr val="73199B"/>
    <a:srgbClr val="C130E8"/>
    <a:srgbClr val="57094E"/>
    <a:srgbClr val="0E015F"/>
    <a:srgbClr val="4F027E"/>
    <a:srgbClr val="7A0643"/>
    <a:srgbClr val="7B0548"/>
    <a:srgbClr val="AF5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7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DC502-0D56-4CA0-841E-AFC9388E4A18}" type="datetimeFigureOut">
              <a:rPr lang="es-ES" smtClean="0"/>
              <a:t>14/02/2025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55CE5-BB31-47DE-8DB8-0ADE90485C2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caib.es/sites/primerainfancia/ca/eap_contacte_i_zona_datencia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ib.es/sites/primerainfancia/ca/model_pedagagic_dels_eap/" TargetMode="External"/><Relationship Id="rId2" Type="http://schemas.openxmlformats.org/officeDocument/2006/relationships/hyperlink" Target="https://www.caib.es/sites/primerainfancia/ca/normativa_eap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ib.es/sites/lomloe/ca/inf_avaluacio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caib.es/sites/primerainfancia/ca/orientacions_per_a_lavaluacia_als_centres_de_1r_cicl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ib.es/sites/primerainfancia/ca/qui_som-39865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E94515-7B47-31E3-1002-68A3990B66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a-ES" dirty="0"/>
              <a:t>INSTITUT PER A L’EDUCACIÓ DE LA PRIMERA INFÀNCIA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839F09-AD57-156E-188C-08678636BB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endParaRPr lang="ca-ES" sz="4000" dirty="0"/>
          </a:p>
          <a:p>
            <a:pPr algn="r"/>
            <a:r>
              <a:rPr lang="ca-ES" sz="4000" dirty="0">
                <a:solidFill>
                  <a:schemeClr val="tx1"/>
                </a:solidFill>
              </a:rPr>
              <a:t>IEPI</a:t>
            </a:r>
          </a:p>
          <a:p>
            <a:endParaRPr lang="ca-ES" dirty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70999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B09179-FB92-C0C1-F0D6-5B47D80AD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703" y="509233"/>
            <a:ext cx="8911687" cy="140583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ES" sz="3600" dirty="0">
                <a:latin typeface="Batang"/>
                <a:ea typeface="Batang"/>
              </a:rPr>
              <a:t>EAP (</a:t>
            </a:r>
            <a:r>
              <a:rPr lang="es-ES" sz="3600" dirty="0" err="1">
                <a:latin typeface="Batang"/>
                <a:ea typeface="Batang"/>
              </a:rPr>
              <a:t>Equips</a:t>
            </a:r>
            <a:r>
              <a:rPr lang="es-ES" sz="3600" dirty="0">
                <a:latin typeface="Batang"/>
                <a:ea typeface="Batang"/>
              </a:rPr>
              <a:t> </a:t>
            </a:r>
            <a:r>
              <a:rPr lang="es-ES" sz="3600" dirty="0" err="1">
                <a:latin typeface="Batang"/>
                <a:ea typeface="Batang"/>
              </a:rPr>
              <a:t>d’Atenció</a:t>
            </a:r>
            <a:r>
              <a:rPr lang="es-ES" sz="3600" dirty="0">
                <a:latin typeface="Batang"/>
                <a:ea typeface="Batang"/>
              </a:rPr>
              <a:t> </a:t>
            </a:r>
            <a:r>
              <a:rPr lang="es-ES" sz="3600" dirty="0" err="1">
                <a:latin typeface="Batang"/>
                <a:ea typeface="Batang"/>
              </a:rPr>
              <a:t>Primerenca</a:t>
            </a:r>
            <a:r>
              <a:rPr lang="es-ES" sz="3600" dirty="0">
                <a:latin typeface="Batang"/>
                <a:ea typeface="Batang"/>
              </a:rPr>
              <a:t>)</a:t>
            </a:r>
            <a:br>
              <a:rPr lang="es-ES" sz="3600" dirty="0">
                <a:latin typeface="Batang"/>
                <a:ea typeface="Batang"/>
              </a:rPr>
            </a:br>
            <a:r>
              <a:rPr lang="es-ES" sz="2700" dirty="0" err="1">
                <a:latin typeface="Batang"/>
                <a:ea typeface="Batang"/>
                <a:hlinkClick r:id="rId2"/>
              </a:rPr>
              <a:t>Zones</a:t>
            </a:r>
            <a:r>
              <a:rPr lang="es-ES" sz="2700" dirty="0">
                <a:latin typeface="Batang"/>
                <a:ea typeface="Batang"/>
                <a:hlinkClick r:id="rId2"/>
              </a:rPr>
              <a:t> </a:t>
            </a:r>
            <a:r>
              <a:rPr lang="es-ES" sz="2700" dirty="0" err="1">
                <a:latin typeface="Batang"/>
                <a:ea typeface="Batang"/>
                <a:hlinkClick r:id="rId2"/>
              </a:rPr>
              <a:t>d’atenció</a:t>
            </a:r>
            <a:endParaRPr lang="es-ES" sz="2700" dirty="0">
              <a:latin typeface="Batang"/>
              <a:ea typeface="Batang"/>
            </a:endParaRPr>
          </a:p>
        </p:txBody>
      </p:sp>
      <p:pic>
        <p:nvPicPr>
          <p:cNvPr id="6" name="Marcador de contenido 5" descr="Calendario&#10;&#10;Descripción generada automáticamente">
            <a:extLst>
              <a:ext uri="{FF2B5EF4-FFF2-40B4-BE49-F238E27FC236}">
                <a16:creationId xmlns:a16="http://schemas.microsoft.com/office/drawing/2014/main" id="{41E3ADED-A584-FB2C-3567-33F33898B7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70722" y="2043184"/>
            <a:ext cx="7803264" cy="3975995"/>
          </a:xfr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2A1D620-A904-22CE-C301-6E745E4D1F63}"/>
              </a:ext>
            </a:extLst>
          </p:cNvPr>
          <p:cNvSpPr txBox="1"/>
          <p:nvPr/>
        </p:nvSpPr>
        <p:spPr>
          <a:xfrm>
            <a:off x="1107416" y="2769297"/>
            <a:ext cx="2453013" cy="252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a-ES" sz="2000" b="1" dirty="0"/>
              <a:t>Augment de 30 professionals EAP curs 2024-2025</a:t>
            </a:r>
            <a:endParaRPr lang="es-ES" sz="2000" b="1" dirty="0"/>
          </a:p>
          <a:p>
            <a:pPr algn="l"/>
            <a:endParaRPr lang="ca-ES" sz="2000" b="1" dirty="0"/>
          </a:p>
          <a:p>
            <a:endParaRPr lang="ca-ES" sz="2000" b="1" dirty="0"/>
          </a:p>
          <a:p>
            <a:endParaRPr lang="ca-ES" sz="2000" b="1" dirty="0"/>
          </a:p>
          <a:p>
            <a:r>
              <a:rPr lang="ca-ES" sz="2000" b="1" dirty="0"/>
              <a:t>Evolució dels EAP</a:t>
            </a:r>
          </a:p>
          <a:p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118236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7B5DE5-E0D1-9930-9675-ED4353E38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4000" dirty="0"/>
              <a:t>EAP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D3A29C-99FA-934B-123F-0B33D033B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>
                <a:solidFill>
                  <a:schemeClr val="tx1"/>
                </a:solidFill>
                <a:hlinkClick r:id="rId2"/>
              </a:rPr>
              <a:t>ORDRE 4/23 d’organització i funcionament dels Equips d’Atenció Primerenca de les Illes Balears </a:t>
            </a:r>
            <a:endParaRPr lang="ca-ES" dirty="0">
              <a:solidFill>
                <a:schemeClr val="tx1"/>
              </a:solidFill>
            </a:endParaRPr>
          </a:p>
          <a:p>
            <a:endParaRPr lang="ca-ES" dirty="0">
              <a:solidFill>
                <a:schemeClr val="tx1"/>
              </a:solidFill>
              <a:hlinkClick r:id="rId3"/>
            </a:endParaRPr>
          </a:p>
          <a:p>
            <a:r>
              <a:rPr lang="ca-ES" dirty="0">
                <a:solidFill>
                  <a:schemeClr val="tx1"/>
                </a:solidFill>
                <a:hlinkClick r:id="rId3"/>
              </a:rPr>
              <a:t>Model pedagògic dels Equips d’Atenció Primerenca de les Illes Balears</a:t>
            </a:r>
            <a:endParaRPr lang="ca-ES" dirty="0">
              <a:solidFill>
                <a:schemeClr val="tx1"/>
              </a:solidFill>
            </a:endParaRPr>
          </a:p>
          <a:p>
            <a:endParaRPr lang="ca-ES" dirty="0"/>
          </a:p>
          <a:p>
            <a:r>
              <a:rPr lang="ca-ES" dirty="0"/>
              <a:t>FUNCIONS</a:t>
            </a:r>
          </a:p>
          <a:p>
            <a:pPr lvl="1"/>
            <a:r>
              <a:rPr lang="ca-ES" dirty="0"/>
              <a:t>Prevenció – Detecció – Intervenció</a:t>
            </a:r>
          </a:p>
          <a:p>
            <a:pPr lvl="1"/>
            <a:r>
              <a:rPr lang="ca-ES" dirty="0"/>
              <a:t>Assessorament en l’organització dels centres</a:t>
            </a:r>
          </a:p>
          <a:p>
            <a:pPr lvl="1"/>
            <a:r>
              <a:rPr lang="ca-ES" dirty="0"/>
              <a:t>Acompanyament a les famílies</a:t>
            </a:r>
          </a:p>
          <a:p>
            <a:pPr marL="457200" lvl="1" indent="0">
              <a:buNone/>
            </a:pPr>
            <a:endParaRPr lang="ca-ES" dirty="0"/>
          </a:p>
          <a:p>
            <a:endParaRPr lang="ca-ES" dirty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39177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33E3AB-68B8-299A-5533-C36EC014C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4283" y="895714"/>
            <a:ext cx="8911687" cy="1280890"/>
          </a:xfrm>
        </p:spPr>
        <p:txBody>
          <a:bodyPr/>
          <a:lstStyle/>
          <a:p>
            <a:r>
              <a:rPr lang="ca-ES" dirty="0"/>
              <a:t>Relació de l’IEPI amb les direccions dels centres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7F7446-CD80-A88B-BF40-868757F63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2456268"/>
            <a:ext cx="8915400" cy="3987664"/>
          </a:xfrm>
        </p:spPr>
        <p:txBody>
          <a:bodyPr>
            <a:noAutofit/>
          </a:bodyPr>
          <a:lstStyle/>
          <a:p>
            <a:pPr marL="342900" lvl="1" indent="-342900"/>
            <a:endParaRPr lang="ca-ES" sz="2800" dirty="0"/>
          </a:p>
          <a:p>
            <a:pPr marL="342900" lvl="1" indent="-342900"/>
            <a:r>
              <a:rPr lang="ca-ES" sz="2800" dirty="0"/>
              <a:t>Col·laboració amb el CFIRDE per formació inicial de les noves direccions de primer cicle EI</a:t>
            </a:r>
          </a:p>
          <a:p>
            <a:pPr marL="342900" lvl="1" indent="-342900">
              <a:buNone/>
            </a:pPr>
            <a:endParaRPr lang="ca-ES" sz="2800" dirty="0"/>
          </a:p>
          <a:p>
            <a:pPr marL="342900" lvl="1" indent="-342900">
              <a:buNone/>
            </a:pPr>
            <a:endParaRPr lang="ca-ES" sz="2800" dirty="0"/>
          </a:p>
          <a:p>
            <a:r>
              <a:rPr lang="ca-ES" sz="2800" dirty="0"/>
              <a:t>Assessorament i acompanyament als equips directius</a:t>
            </a:r>
          </a:p>
        </p:txBody>
      </p:sp>
    </p:spTree>
    <p:extLst>
      <p:ext uri="{BB962C8B-B14F-4D97-AF65-F5344CB8AC3E}">
        <p14:creationId xmlns:p14="http://schemas.microsoft.com/office/powerpoint/2010/main" val="2763200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D016F9-A8C8-1A1D-3E7E-9F6898566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/>
              <a:t>Pla específic de coordinació entre el primer i segon cicle d’educació infantil</a:t>
            </a:r>
            <a:br>
              <a:rPr lang="ca-ES" dirty="0"/>
            </a:br>
            <a:endParaRPr lang="ca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E77BE9-FC61-B076-1C5E-737EF6D78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 lnSpcReduction="10000"/>
          </a:bodyPr>
          <a:lstStyle/>
          <a:p>
            <a:r>
              <a:rPr lang="ca-ES" dirty="0">
                <a:hlinkClick r:id="rId2"/>
              </a:rPr>
              <a:t>Resolució de la directora general de Formació Professional i Ordenació Educativa per la qual s’aproven les instruccions per avaluar l’aprenentatge dels alumnes de l’educació infantil a les Illes Balears per al curs 2024-2025</a:t>
            </a:r>
            <a:endParaRPr lang="ca-ES" dirty="0"/>
          </a:p>
          <a:p>
            <a:pPr lvl="1"/>
            <a:r>
              <a:rPr lang="ca-ES" dirty="0"/>
              <a:t>Punt 3, ANNEX</a:t>
            </a:r>
          </a:p>
          <a:p>
            <a:pPr lvl="2"/>
            <a:r>
              <a:rPr lang="ca-ES" dirty="0"/>
              <a:t>3. Transició entre cicles i etapes</a:t>
            </a:r>
          </a:p>
          <a:p>
            <a:pPr marL="914400" lvl="2" indent="0">
              <a:buNone/>
            </a:pPr>
            <a:r>
              <a:rPr lang="ca-ES" sz="1200" dirty="0"/>
              <a:t>        		3.4. Els centres que comptin únicament amb el primer o amb el segon cicle han</a:t>
            </a:r>
          </a:p>
          <a:p>
            <a:pPr marL="914400" lvl="2" indent="0">
              <a:buNone/>
            </a:pPr>
            <a:r>
              <a:rPr lang="ca-ES" sz="1200" dirty="0"/>
              <a:t>	d'incloure, quan la coordinació entre ells sigui possible, un pla específic de</a:t>
            </a:r>
          </a:p>
          <a:p>
            <a:pPr marL="914400" lvl="2" indent="0">
              <a:buNone/>
            </a:pPr>
            <a:r>
              <a:rPr lang="ca-ES" sz="1200" dirty="0"/>
              <a:t>	coordinació dels seus projectes educatius a la programació general. Aquest</a:t>
            </a:r>
          </a:p>
          <a:p>
            <a:pPr marL="914400" lvl="2" indent="0">
              <a:buNone/>
            </a:pPr>
            <a:r>
              <a:rPr lang="ca-ES" sz="1200" dirty="0"/>
              <a:t>	pla ha de preveure, a més de l'intercanvi d'informació sobre els alumnes,</a:t>
            </a:r>
          </a:p>
          <a:p>
            <a:pPr marL="914400" lvl="2" indent="0">
              <a:buNone/>
            </a:pPr>
            <a:r>
              <a:rPr lang="ca-ES" sz="1200" dirty="0"/>
              <a:t>	mesures per facilitar la transició dels infants en el procés de canvi de</a:t>
            </a:r>
          </a:p>
          <a:p>
            <a:pPr marL="914400" lvl="2" indent="0">
              <a:buNone/>
            </a:pPr>
            <a:r>
              <a:rPr lang="ca-ES" sz="1200" dirty="0"/>
              <a:t>	centre i per millorar la comunicació entre els cicles. El Departament</a:t>
            </a:r>
          </a:p>
          <a:p>
            <a:pPr marL="914400" lvl="2" indent="0">
              <a:buNone/>
            </a:pPr>
            <a:r>
              <a:rPr lang="ca-ES" sz="1200" dirty="0"/>
              <a:t>	d'Inspecció Educativa ha de supervisar els processos de coordinació i n’ha</a:t>
            </a:r>
          </a:p>
          <a:p>
            <a:pPr marL="914400" lvl="2" indent="0">
              <a:buNone/>
            </a:pPr>
            <a:r>
              <a:rPr lang="ca-ES" sz="1200" dirty="0"/>
              <a:t>	de fer l'assessorament.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574443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CE49E1-0C4B-5EC1-FCE5-42DECEDE9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Orientacions per a l’avaluació als centres d’educació infantil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185E2D-BB82-7C0A-CF5A-39206C119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2463" y="2242242"/>
            <a:ext cx="8915400" cy="3777622"/>
          </a:xfrm>
        </p:spPr>
        <p:txBody>
          <a:bodyPr/>
          <a:lstStyle/>
          <a:p>
            <a:r>
              <a:rPr lang="ca-ES" dirty="0">
                <a:hlinkClick r:id="rId2"/>
              </a:rPr>
              <a:t>Annex 2</a:t>
            </a:r>
            <a:endParaRPr lang="ca-ES" dirty="0"/>
          </a:p>
          <a:p>
            <a:endParaRPr lang="ca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5991649-04D2-4A26-13CD-623422DE4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559" y="2390114"/>
            <a:ext cx="4176497" cy="401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54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9B3759-7FE8-7231-2D7F-0C553B41A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8100" y="941560"/>
            <a:ext cx="9850170" cy="45894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a-ES" sz="3600" dirty="0">
                <a:solidFill>
                  <a:srgbClr val="E60AA7"/>
                </a:solidFill>
              </a:rPr>
              <a:t>ROSA MAS</a:t>
            </a:r>
          </a:p>
          <a:p>
            <a:pPr marL="0" indent="0">
              <a:buNone/>
            </a:pPr>
            <a:endParaRPr lang="ca-ES" sz="3600" dirty="0"/>
          </a:p>
          <a:p>
            <a:pPr marL="0" indent="0">
              <a:buNone/>
            </a:pPr>
            <a:r>
              <a:rPr lang="ca-ES" sz="3600" dirty="0">
                <a:solidFill>
                  <a:srgbClr val="0070C0"/>
                </a:solidFill>
              </a:rPr>
              <a:t>Victòria </a:t>
            </a:r>
            <a:r>
              <a:rPr lang="ca-ES" sz="3600" dirty="0" err="1">
                <a:solidFill>
                  <a:srgbClr val="0070C0"/>
                </a:solidFill>
              </a:rPr>
              <a:t>Torrandell</a:t>
            </a:r>
            <a:r>
              <a:rPr lang="ca-ES" sz="3600" dirty="0">
                <a:solidFill>
                  <a:srgbClr val="0070C0"/>
                </a:solidFill>
              </a:rPr>
              <a:t>           </a:t>
            </a:r>
            <a:r>
              <a:rPr lang="ca-ES" sz="3600" dirty="0">
                <a:solidFill>
                  <a:schemeClr val="bg2">
                    <a:lumMod val="25000"/>
                  </a:schemeClr>
                </a:solidFill>
              </a:rPr>
              <a:t>Maribel Llinàs</a:t>
            </a:r>
          </a:p>
          <a:p>
            <a:pPr marL="0" indent="0">
              <a:buNone/>
            </a:pPr>
            <a:r>
              <a:rPr lang="ca-ES" sz="3600" dirty="0">
                <a:solidFill>
                  <a:srgbClr val="002060"/>
                </a:solidFill>
              </a:rPr>
              <a:t>Mariona Jiménez            </a:t>
            </a:r>
            <a:r>
              <a:rPr lang="ca-ES" sz="3600" dirty="0">
                <a:solidFill>
                  <a:schemeClr val="bg2">
                    <a:lumMod val="50000"/>
                  </a:schemeClr>
                </a:solidFill>
              </a:rPr>
              <a:t>Maria </a:t>
            </a:r>
            <a:r>
              <a:rPr lang="ca-ES" sz="3600" dirty="0" err="1">
                <a:solidFill>
                  <a:schemeClr val="bg2">
                    <a:lumMod val="50000"/>
                  </a:schemeClr>
                </a:solidFill>
              </a:rPr>
              <a:t>Arbona</a:t>
            </a:r>
            <a:endParaRPr lang="ca-ES" sz="36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ca-ES" sz="3600" dirty="0">
                <a:solidFill>
                  <a:srgbClr val="7030A0"/>
                </a:solidFill>
              </a:rPr>
              <a:t>Lola Álvarez                    </a:t>
            </a:r>
            <a:r>
              <a:rPr lang="ca-ES" sz="3600" dirty="0">
                <a:solidFill>
                  <a:srgbClr val="7E6C02"/>
                </a:solidFill>
              </a:rPr>
              <a:t>Cecília Zamorano</a:t>
            </a:r>
          </a:p>
          <a:p>
            <a:pPr marL="0" indent="0">
              <a:buNone/>
            </a:pPr>
            <a:r>
              <a:rPr lang="ca-ES" sz="3600" dirty="0">
                <a:solidFill>
                  <a:srgbClr val="4F027E"/>
                </a:solidFill>
              </a:rPr>
              <a:t>Joan Ramon </a:t>
            </a:r>
            <a:r>
              <a:rPr lang="ca-ES" sz="3600" dirty="0" err="1">
                <a:solidFill>
                  <a:srgbClr val="4F027E"/>
                </a:solidFill>
              </a:rPr>
              <a:t>Covas</a:t>
            </a:r>
            <a:r>
              <a:rPr lang="ca-ES" sz="3600" dirty="0">
                <a:solidFill>
                  <a:srgbClr val="4F027E"/>
                </a:solidFill>
              </a:rPr>
              <a:t>        </a:t>
            </a:r>
            <a:r>
              <a:rPr lang="ca-ES" sz="3600" dirty="0">
                <a:solidFill>
                  <a:schemeClr val="accent2">
                    <a:lumMod val="75000"/>
                  </a:schemeClr>
                </a:solidFill>
              </a:rPr>
              <a:t>Rocío Arroyo</a:t>
            </a:r>
          </a:p>
          <a:p>
            <a:pPr marL="0" indent="0">
              <a:buNone/>
            </a:pPr>
            <a:endParaRPr lang="ca-ES" sz="3600" dirty="0">
              <a:solidFill>
                <a:srgbClr val="4F027E"/>
              </a:solidFill>
            </a:endParaRPr>
          </a:p>
          <a:p>
            <a:pPr marL="0" indent="0">
              <a:buNone/>
            </a:pPr>
            <a:r>
              <a:rPr lang="ca-ES" sz="3600" dirty="0">
                <a:solidFill>
                  <a:srgbClr val="57094E"/>
                </a:solidFill>
              </a:rPr>
              <a:t>Elena Ruiz                         </a:t>
            </a:r>
            <a:r>
              <a:rPr lang="ca-ES" sz="3600" dirty="0">
                <a:solidFill>
                  <a:srgbClr val="AF5D4F"/>
                </a:solidFill>
              </a:rPr>
              <a:t>Maria Barceló</a:t>
            </a:r>
          </a:p>
          <a:p>
            <a:endParaRPr lang="ca-ES" sz="3600" dirty="0"/>
          </a:p>
        </p:txBody>
      </p:sp>
    </p:spTree>
    <p:extLst>
      <p:ext uri="{BB962C8B-B14F-4D97-AF65-F5344CB8AC3E}">
        <p14:creationId xmlns:p14="http://schemas.microsoft.com/office/powerpoint/2010/main" val="2604448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5D95E-B496-133F-61ED-9A558A2A9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460" y="852710"/>
            <a:ext cx="8911687" cy="1280890"/>
          </a:xfrm>
        </p:spPr>
        <p:txBody>
          <a:bodyPr/>
          <a:lstStyle/>
          <a:p>
            <a:r>
              <a:rPr lang="ca-ES" dirty="0"/>
              <a:t>Primera Infància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1F1751A6-601E-16FD-942A-079568A98C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0808" y="2133600"/>
            <a:ext cx="6832210" cy="3778250"/>
          </a:xfrm>
        </p:spPr>
      </p:pic>
    </p:spTree>
    <p:extLst>
      <p:ext uri="{BB962C8B-B14F-4D97-AF65-F5344CB8AC3E}">
        <p14:creationId xmlns:p14="http://schemas.microsoft.com/office/powerpoint/2010/main" val="3115900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0F39618E-A7FB-582A-0D53-6D35360114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38" y="975511"/>
            <a:ext cx="9593414" cy="4906977"/>
          </a:xfrm>
        </p:spPr>
      </p:pic>
    </p:spTree>
    <p:extLst>
      <p:ext uri="{BB962C8B-B14F-4D97-AF65-F5344CB8AC3E}">
        <p14:creationId xmlns:p14="http://schemas.microsoft.com/office/powerpoint/2010/main" val="1799030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A4F78E6-BC2D-E670-AC09-80D706476C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6550" y="1018028"/>
            <a:ext cx="8814848" cy="4821943"/>
          </a:xfrm>
        </p:spPr>
      </p:pic>
    </p:spTree>
    <p:extLst>
      <p:ext uri="{BB962C8B-B14F-4D97-AF65-F5344CB8AC3E}">
        <p14:creationId xmlns:p14="http://schemas.microsoft.com/office/powerpoint/2010/main" val="406169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737196F-7036-9AB1-61B0-2DED35F5BA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4313" y="1320671"/>
            <a:ext cx="9191903" cy="4564080"/>
          </a:xfrm>
        </p:spPr>
      </p:pic>
    </p:spTree>
    <p:extLst>
      <p:ext uri="{BB962C8B-B14F-4D97-AF65-F5344CB8AC3E}">
        <p14:creationId xmlns:p14="http://schemas.microsoft.com/office/powerpoint/2010/main" val="2309132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E24FFD9-6783-7D69-CCB6-52BE462181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6372" y="1224308"/>
            <a:ext cx="10019660" cy="5294316"/>
          </a:xfr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99708955-50AC-5185-7AB2-6319DA192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6372" y="452673"/>
            <a:ext cx="9078283" cy="1379899"/>
          </a:xfrm>
        </p:spPr>
        <p:txBody>
          <a:bodyPr>
            <a:normAutofit/>
          </a:bodyPr>
          <a:lstStyle/>
          <a:p>
            <a:r>
              <a:rPr lang="ca-ES" sz="2800" dirty="0"/>
              <a:t>QUÈ FAN ELS INFANTS A LES ESCOLETES</a:t>
            </a:r>
          </a:p>
        </p:txBody>
      </p:sp>
    </p:spTree>
    <p:extLst>
      <p:ext uri="{BB962C8B-B14F-4D97-AF65-F5344CB8AC3E}">
        <p14:creationId xmlns:p14="http://schemas.microsoft.com/office/powerpoint/2010/main" val="4176725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6C7DBB-518F-E561-4B37-2A8D5CC1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6329" y="602736"/>
            <a:ext cx="9078283" cy="958642"/>
          </a:xfrm>
        </p:spPr>
        <p:txBody>
          <a:bodyPr/>
          <a:lstStyle/>
          <a:p>
            <a:r>
              <a:rPr lang="ca-ES" dirty="0">
                <a:hlinkClick r:id="rId2"/>
              </a:rPr>
              <a:t>QUÈ FEIM A L’IEPI</a:t>
            </a:r>
            <a:endParaRPr lang="ca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1A3352-8AFE-D237-EAAA-998311E23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8677" y="1644713"/>
            <a:ext cx="8915400" cy="4366788"/>
          </a:xfrm>
        </p:spPr>
        <p:txBody>
          <a:bodyPr>
            <a:normAutofit/>
          </a:bodyPr>
          <a:lstStyle/>
          <a:p>
            <a:r>
              <a:rPr lang="ca-ES" sz="2000" b="1" dirty="0"/>
              <a:t>Coordinació amb administracions externes</a:t>
            </a:r>
          </a:p>
          <a:p>
            <a:endParaRPr lang="ca-ES" sz="2000" dirty="0"/>
          </a:p>
          <a:p>
            <a:r>
              <a:rPr lang="ca-ES" sz="2000" b="1" dirty="0"/>
              <a:t>Contribuir en la gratuïtat i la universalització del 0-3 </a:t>
            </a:r>
          </a:p>
          <a:p>
            <a:pPr lvl="1">
              <a:buNone/>
            </a:pPr>
            <a:endParaRPr lang="ca-ES" sz="2000" dirty="0"/>
          </a:p>
          <a:p>
            <a:r>
              <a:rPr lang="ca-ES" sz="2000" b="1" dirty="0"/>
              <a:t>Contribució en la millora de la qualitat i la protecció de la primera infància</a:t>
            </a:r>
          </a:p>
          <a:p>
            <a:pPr marL="457200" lvl="1" indent="0">
              <a:buNone/>
            </a:pPr>
            <a:endParaRPr lang="ca-ES" sz="1800" dirty="0"/>
          </a:p>
          <a:p>
            <a:r>
              <a:rPr lang="ca-ES" sz="2000" b="1" dirty="0"/>
              <a:t>Coordinació de centres de primer cicle d’educació infantil</a:t>
            </a:r>
          </a:p>
          <a:p>
            <a:endParaRPr lang="ca-ES" sz="2000" b="1" dirty="0"/>
          </a:p>
          <a:p>
            <a:r>
              <a:rPr lang="ca-ES" sz="2000" b="1" dirty="0"/>
              <a:t>Coordinació dels Equips d’Atenció Primerenca</a:t>
            </a:r>
          </a:p>
          <a:p>
            <a:endParaRPr lang="ca-ES" sz="2000" b="1" dirty="0"/>
          </a:p>
          <a:p>
            <a:endParaRPr lang="ca-ES" sz="2000" b="1" dirty="0"/>
          </a:p>
          <a:p>
            <a:endParaRPr lang="ca-ES" sz="2000" b="1" dirty="0"/>
          </a:p>
          <a:p>
            <a:endParaRPr lang="ca-ES" sz="2000" dirty="0"/>
          </a:p>
          <a:p>
            <a:endParaRPr lang="ca-ES" sz="2000" dirty="0"/>
          </a:p>
          <a:p>
            <a:pPr marL="0" indent="0">
              <a:buNone/>
            </a:pPr>
            <a:endParaRPr lang="ca-ES" sz="1800" dirty="0"/>
          </a:p>
        </p:txBody>
      </p:sp>
    </p:spTree>
    <p:extLst>
      <p:ext uri="{BB962C8B-B14F-4D97-AF65-F5344CB8AC3E}">
        <p14:creationId xmlns:p14="http://schemas.microsoft.com/office/powerpoint/2010/main" val="2957022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528D18-A101-08C1-965B-F1098C720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487" y="704931"/>
            <a:ext cx="8309924" cy="128089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sz="3200" dirty="0"/>
              <a:t>TIPOLOGIA DE CENTRES AMB PRIMER CICLE D’EDUCACIÓ INFANTIL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4546BD-33A9-7337-15D1-707EB04F7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2772624"/>
            <a:ext cx="8915400" cy="2544023"/>
          </a:xfrm>
        </p:spPr>
        <p:txBody>
          <a:bodyPr/>
          <a:lstStyle/>
          <a:p>
            <a:r>
              <a:rPr lang="ca-ES" dirty="0"/>
              <a:t>EI                   Escoles Infantils CAIB</a:t>
            </a:r>
          </a:p>
          <a:p>
            <a:r>
              <a:rPr lang="ca-ES" dirty="0"/>
              <a:t>EIEL               Escola Infantil Entitat Local</a:t>
            </a:r>
          </a:p>
          <a:p>
            <a:r>
              <a:rPr lang="ca-ES" dirty="0"/>
              <a:t>CEI                Centre Educació Infantil (Privat-Concertat)</a:t>
            </a:r>
          </a:p>
          <a:p>
            <a:r>
              <a:rPr lang="ca-ES" dirty="0"/>
              <a:t>CCEI             Centre Concertat Educació Infantil 0-6</a:t>
            </a:r>
          </a:p>
          <a:p>
            <a:r>
              <a:rPr lang="ca-ES" dirty="0"/>
              <a:t>CC		      Centre Concertat 0-16 o 0-18</a:t>
            </a:r>
          </a:p>
          <a:p>
            <a:r>
              <a:rPr lang="ca-ES" dirty="0"/>
              <a:t>CEIP		      Centre Educació Infantil i Primària 1-12</a:t>
            </a:r>
          </a:p>
          <a:p>
            <a:endParaRPr lang="ca-ES" dirty="0"/>
          </a:p>
          <a:p>
            <a:pPr>
              <a:buNone/>
            </a:pPr>
            <a:endParaRPr lang="ca-ES" dirty="0"/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1C775964-1A43-4068-E0DC-CEA2DA0A644A}"/>
              </a:ext>
            </a:extLst>
          </p:cNvPr>
          <p:cNvSpPr/>
          <p:nvPr/>
        </p:nvSpPr>
        <p:spPr>
          <a:xfrm>
            <a:off x="3627726" y="2857879"/>
            <a:ext cx="633742" cy="244444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/>
              <a:t> </a:t>
            </a:r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E006842C-6378-AC9E-F2B2-90C6D599FB42}"/>
              </a:ext>
            </a:extLst>
          </p:cNvPr>
          <p:cNvSpPr/>
          <p:nvPr/>
        </p:nvSpPr>
        <p:spPr>
          <a:xfrm>
            <a:off x="3625311" y="3257737"/>
            <a:ext cx="633742" cy="244444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/>
              <a:t> </a:t>
            </a:r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FE9DA660-FE5B-4B5A-76B7-312540521FA5}"/>
              </a:ext>
            </a:extLst>
          </p:cNvPr>
          <p:cNvSpPr/>
          <p:nvPr/>
        </p:nvSpPr>
        <p:spPr>
          <a:xfrm>
            <a:off x="3625085" y="3656092"/>
            <a:ext cx="633742" cy="24444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/>
              <a:t> </a:t>
            </a: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D716462B-63B2-CB67-4A52-59E586DB6665}"/>
              </a:ext>
            </a:extLst>
          </p:cNvPr>
          <p:cNvSpPr/>
          <p:nvPr/>
        </p:nvSpPr>
        <p:spPr>
          <a:xfrm>
            <a:off x="3612334" y="4055950"/>
            <a:ext cx="633742" cy="244444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/>
              <a:t> </a:t>
            </a:r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9B123DE2-1A9B-8B09-9CCD-0F4520DDA895}"/>
              </a:ext>
            </a:extLst>
          </p:cNvPr>
          <p:cNvSpPr/>
          <p:nvPr/>
        </p:nvSpPr>
        <p:spPr>
          <a:xfrm>
            <a:off x="3608183" y="4470148"/>
            <a:ext cx="633742" cy="2444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/>
              <a:t> </a:t>
            </a:r>
          </a:p>
        </p:txBody>
      </p:sp>
      <p:sp>
        <p:nvSpPr>
          <p:cNvPr id="9" name="Flecha: a la derecha 7">
            <a:extLst>
              <a:ext uri="{FF2B5EF4-FFF2-40B4-BE49-F238E27FC236}">
                <a16:creationId xmlns:a16="http://schemas.microsoft.com/office/drawing/2014/main" id="{9B123DE2-1A9B-8B09-9CCD-0F4520DDA895}"/>
              </a:ext>
            </a:extLst>
          </p:cNvPr>
          <p:cNvSpPr/>
          <p:nvPr/>
        </p:nvSpPr>
        <p:spPr>
          <a:xfrm>
            <a:off x="3605308" y="4855461"/>
            <a:ext cx="633742" cy="244444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5595169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547</TotalTime>
  <Words>401</Words>
  <Application>Microsoft Office PowerPoint</Application>
  <PresentationFormat>Panorámica</PresentationFormat>
  <Paragraphs>76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Batang</vt:lpstr>
      <vt:lpstr>Arial</vt:lpstr>
      <vt:lpstr>Calibri</vt:lpstr>
      <vt:lpstr>Century Gothic</vt:lpstr>
      <vt:lpstr>Wingdings 3</vt:lpstr>
      <vt:lpstr>Espiral</vt:lpstr>
      <vt:lpstr>INSTITUT PER A L’EDUCACIÓ DE LA PRIMERA INFÀNCIA</vt:lpstr>
      <vt:lpstr>Presentación de PowerPoint</vt:lpstr>
      <vt:lpstr>Primera Infància</vt:lpstr>
      <vt:lpstr>Presentación de PowerPoint</vt:lpstr>
      <vt:lpstr>Presentación de PowerPoint</vt:lpstr>
      <vt:lpstr>Presentación de PowerPoint</vt:lpstr>
      <vt:lpstr>QUÈ FAN ELS INFANTS A LES ESCOLETES</vt:lpstr>
      <vt:lpstr>QUÈ FEIM A L’IEPI</vt:lpstr>
      <vt:lpstr>TIPOLOGIA DE CENTRES AMB PRIMER CICLE D’EDUCACIÓ INFANTIL</vt:lpstr>
      <vt:lpstr>EAP (Equips d’Atenció Primerenca) Zones d’atenció</vt:lpstr>
      <vt:lpstr>EAP</vt:lpstr>
      <vt:lpstr>Relació de l’IEPI amb les direccions dels centres </vt:lpstr>
      <vt:lpstr>Pla específic de coordinació entre el primer i segon cicle d’educació infantil </vt:lpstr>
      <vt:lpstr>Orientacions per a l’avaluació als centres d’educació infantil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 PER A L’EDUCACIÓ DE LA PRIMERA INFÀNCIA</dc:title>
  <dc:creator>Cecilia Zamorano Terrasa</dc:creator>
  <cp:lastModifiedBy>Joan Ramon Covas Soler</cp:lastModifiedBy>
  <cp:revision>24</cp:revision>
  <dcterms:created xsi:type="dcterms:W3CDTF">2025-02-12T07:55:13Z</dcterms:created>
  <dcterms:modified xsi:type="dcterms:W3CDTF">2025-02-14T11:17:43Z</dcterms:modified>
</cp:coreProperties>
</file>