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rts/chart1.xml" ContentType="application/vnd.openxmlformats-officedocument.drawingml.chart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32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presProps" Target="presProps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Columna 1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Fila 1</c:v>
                </c:pt>
                <c:pt idx="1">
                  <c:v>Fila 2</c:v>
                </c:pt>
                <c:pt idx="2">
                  <c:v>Fila 3</c:v>
                </c:pt>
                <c:pt idx="3">
                  <c:v>Fila 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9.1</c:v>
                </c:pt>
                <c:pt idx="1">
                  <c:v>2.4</c:v>
                </c:pt>
                <c:pt idx="2">
                  <c:v>3.1</c:v>
                </c:pt>
                <c:pt idx="3">
                  <c:v>4.3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Columna 2</c:v>
                </c:pt>
              </c:strCache>
            </c:strRef>
          </c:tx>
          <c:spPr>
            <a:solidFill>
              <a:srgbClr val="ff420e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Fila 1</c:v>
                </c:pt>
                <c:pt idx="1">
                  <c:v>Fila 2</c:v>
                </c:pt>
                <c:pt idx="2">
                  <c:v>Fila 3</c:v>
                </c:pt>
                <c:pt idx="3">
                  <c:v>Fila 4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4"/>
                <c:pt idx="0">
                  <c:v>3.2</c:v>
                </c:pt>
                <c:pt idx="1">
                  <c:v>8.8</c:v>
                </c:pt>
                <c:pt idx="2">
                  <c:v>1.5</c:v>
                </c:pt>
                <c:pt idx="3">
                  <c:v>9.02</c:v>
                </c:pt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Columna 3</c:v>
                </c:pt>
              </c:strCache>
            </c:strRef>
          </c:tx>
          <c:spPr>
            <a:solidFill>
              <a:srgbClr val="ffd320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latin typeface="Arial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4"/>
                <c:pt idx="0">
                  <c:v>Fila 1</c:v>
                </c:pt>
                <c:pt idx="1">
                  <c:v>Fila 2</c:v>
                </c:pt>
                <c:pt idx="2">
                  <c:v>Fila 3</c:v>
                </c:pt>
                <c:pt idx="3">
                  <c:v>Fila 4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4"/>
                <c:pt idx="0">
                  <c:v>4.54</c:v>
                </c:pt>
                <c:pt idx="1">
                  <c:v>9.65</c:v>
                </c:pt>
                <c:pt idx="2">
                  <c:v>3.7</c:v>
                </c:pt>
                <c:pt idx="3">
                  <c:v>6.2</c:v>
                </c:pt>
              </c:numCache>
            </c:numRef>
          </c:val>
        </c:ser>
        <c:gapWidth val="100"/>
        <c:overlap val="0"/>
        <c:axId val="33823471"/>
        <c:axId val="21142961"/>
      </c:barChart>
      <c:catAx>
        <c:axId val="33823471"/>
        <c:scaling>
          <c:orientation val="minMax"/>
        </c:scaling>
        <c:delete val="0"/>
        <c:axPos val="b"/>
        <c:numFmt formatCode="[$-403]dd/mm/yyyy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latin typeface="Arial"/>
              </a:defRPr>
            </a:pPr>
          </a:p>
        </c:txPr>
        <c:crossAx val="21142961"/>
        <c:crosses val="autoZero"/>
        <c:auto val="1"/>
        <c:lblAlgn val="ctr"/>
        <c:lblOffset val="100"/>
        <c:noMultiLvlLbl val="0"/>
      </c:catAx>
      <c:valAx>
        <c:axId val="21142961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latin typeface="Arial"/>
              </a:defRPr>
            </a:pPr>
          </a:p>
        </c:txPr>
        <c:crossAx val="33823471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b="0" sz="1000" spc="-1" strike="noStrike">
              <a:latin typeface="Arial"/>
            </a:defRPr>
          </a:pPr>
        </a:p>
      </c:txPr>
    </c:legend>
    <c:plotVisOnly val="1"/>
    <c:dispBlanksAs val="gap"/>
  </c:chart>
  <c:spPr>
    <a:noFill/>
    <a:ln w="0">
      <a:noFill/>
    </a:ln>
  </c:spPr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ca-ES" sz="4400" spc="-1" strike="noStrike">
                <a:latin typeface="Arial"/>
              </a:rPr>
              <a:t>Feu clic per a moure la diapositiva</a:t>
            </a:r>
            <a:endParaRPr b="0" lang="ca-E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ca-ES" sz="2000" spc="-1" strike="noStrike">
                <a:latin typeface="Arial"/>
              </a:rPr>
              <a:t>Feu clic per a editar el format de les notes</a:t>
            </a:r>
            <a:endParaRPr b="0" lang="ca-ES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ca-ES" sz="1400" spc="-1" strike="noStrike">
                <a:latin typeface="Times New Roman"/>
              </a:rPr>
              <a:t>&lt;capçalera&gt;</a:t>
            </a:r>
            <a:endParaRPr b="0" lang="ca-E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ca-ES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ca-ES" sz="1400" spc="-1" strike="noStrike">
                <a:latin typeface="Times New Roman"/>
              </a:rPr>
              <a:t>&lt;data/hora&gt;</a:t>
            </a:r>
            <a:endParaRPr b="0" lang="ca-ES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ca-ES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ca-ES" sz="1400" spc="-1" strike="noStrike">
                <a:latin typeface="Times New Roman"/>
              </a:rPr>
              <a:t>&lt;peu de pàgina&gt;</a:t>
            </a:r>
            <a:endParaRPr b="0" lang="ca-ES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ca-ES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fld id="{679FB58A-954A-41A5-A401-D06CC330AA41}" type="slidenum">
              <a:rPr b="0" lang="ca-E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sldNum" idx="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581CE07-E439-4FCE-A916-C1B6EC4DA809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86B8146-9B99-4975-AE64-06DE52105D29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998CF93-773C-43B0-863D-BB78EBC8A3D8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sldNum" idx="1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B112AB4-4181-4BF7-AD44-176E9B23AF0B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sldNum" idx="1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B6A3C77-C0D8-4188-A94E-DEFBC933C8FA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sldNum" idx="1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4BA97E4-5230-4961-98CA-AE0848E3417D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sldNum" idx="2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C592AA3-B86C-49AC-8B9B-5E557962A7A4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2551B58-06F5-4C22-A523-E4B6F8C0930D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sldNum" idx="22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D265020-DAD3-4F4B-B862-C9F5F4A813DF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sldNum" idx="23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9DBA888-9B92-49C4-8426-F6360602020B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sldNum" idx="2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25C793B-E75E-4702-A012-EC8CE539B6BA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CF66453-D425-44DA-A8D3-9BCF048A3A7A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sldNum" idx="2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020E6F5-C91B-4ACD-9D87-D5829E8BF516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sldNum" idx="2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DF9419E-24DF-41C1-B964-6C24F88408C1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sldNum" idx="2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481D4DC-7B33-4200-AED3-F411840C71B8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sldNum" idx="2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1012503-5299-4CEA-AE7E-76EBCD7BBB6A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sldNum" idx="2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8C2BCA4-CDE2-4F14-BB03-30C38C451E85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sldNum" idx="3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5B573AF-3DE8-4970-A8AD-A99E08F0F5B8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sldNum" idx="3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9004F00-1F59-4F1E-941E-68CFB97EEBB5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sldNum" idx="32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38DBDBC-E278-4C9D-ADEC-41D6ADA893F3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sldNum" idx="33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10B6025-F3E3-411A-AB8E-DA177A82A8C3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sldNum" idx="3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CBB1D19-A9D7-454F-923A-1DC19420DA2C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sldNum" idx="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10ACF30-EA1F-468C-955E-49A7F9BC7D81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sldNum" idx="3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7F1D90A-F797-4C0D-A1D6-532F20AF5E04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sldNum" idx="3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23C9A2B-2F49-42F2-9F67-8B2BFD8DE082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875B293-C5DB-45A1-A483-8365576B6DE7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C0E1226-16DB-418D-B458-3A05F03CDAE8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B20D80F-8930-490E-AA3E-3B3356D7ADD4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BE795DC-C608-4F29-BF1F-D27B0513E1B4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FDBF7E3-0B2A-4A06-99AF-DAC7A222E8DB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080" cy="3085560"/>
          </a:xfrm>
          <a:prstGeom prst="rect">
            <a:avLst/>
          </a:prstGeom>
          <a:ln w="0">
            <a:noFill/>
          </a:ln>
        </p:spPr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ca-ES" sz="2000" spc="-1" strike="noStrike"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5815735-16E3-4184-A092-B3091973040D}" type="slidenum">
              <a:rPr b="0" lang="en-US" sz="1400" spc="-1" strike="noStrike">
                <a:latin typeface="Times New Roman"/>
              </a:rPr>
              <a:t>&lt;número&gt;</a:t>
            </a:fld>
            <a:endParaRPr b="0" lang="ca-ES" sz="1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AE0E89F-0918-4DEB-9814-4A1C119D3CF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3F09F79-9268-4418-9646-775C2015D53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37CFBB1-6CC0-4654-A557-8A48C84FE8F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690A29C-6096-4725-8E89-2FA016005B3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FA5677C-DF93-4F71-8AD8-1F20E0EB98D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29C225-E819-4DEB-8B87-75110C6AFD2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76509E6-18B9-4F61-AA4A-B6047A58B6F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3E361B6-6AF4-47FD-BF00-40001318CBC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ca-E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566616A-14A4-4AD3-A989-91AED1392EE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29493F5-8943-45F7-A473-96DD357D54B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E8FFE2A-4EA0-4B70-B8D8-020D3C92206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a-E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88CB44B-760F-4E05-8555-2EF11C52A74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ca-E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ca-ES" sz="1400" spc="-1" strike="noStrike"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a-ES" sz="1400" spc="-1" strike="noStrike">
                <a:latin typeface="Times New Roman"/>
              </a:rPr>
              <a:t>&lt;peu de pàgina&gt;</a:t>
            </a:r>
            <a:endParaRPr b="0" lang="ca-ES" sz="14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98989"/>
                </a:solidFill>
                <a:latin typeface="Calibri"/>
                <a:ea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72CE081-9D9F-46CD-A476-B65BA68C666C}" type="slidenum">
              <a:rPr b="0" lang="en-US" sz="1200" spc="-1" strike="noStrike">
                <a:solidFill>
                  <a:srgbClr val="898989"/>
                </a:solidFill>
                <a:latin typeface="Calibri"/>
                <a:ea typeface="Calibri"/>
              </a:rPr>
              <a:t>&lt;número&gt;</a:t>
            </a:fld>
            <a:endParaRPr b="0" lang="ca-E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ca-ES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ca-ES" sz="1400" spc="-1" strike="noStrike">
                <a:latin typeface="Times New Roman"/>
              </a:rPr>
              <a:t>&lt;data/hora&gt;</a:t>
            </a:r>
            <a:endParaRPr b="0" lang="ca-E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ca-ES" sz="4400" spc="-1" strike="noStrike">
                <a:latin typeface="Arial"/>
              </a:rPr>
              <a:t>Feu clic per a editar el format del text del títol</a:t>
            </a:r>
            <a:endParaRPr b="0" lang="ca-ES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3200" spc="-1" strike="noStrike">
                <a:latin typeface="Arial"/>
              </a:rPr>
              <a:t>Feu clic per a editar el format del text de l'esquema</a:t>
            </a:r>
            <a:endParaRPr b="0" lang="ca-E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a-ES" sz="2800" spc="-1" strike="noStrike">
                <a:latin typeface="Arial"/>
              </a:rPr>
              <a:t>Segon nivell de l'esquema</a:t>
            </a:r>
            <a:endParaRPr b="0" lang="ca-E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2400" spc="-1" strike="noStrike">
                <a:latin typeface="Arial"/>
              </a:rPr>
              <a:t>Tercer nivell de l'esquema</a:t>
            </a:r>
            <a:endParaRPr b="0" lang="ca-E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a-ES" sz="2000" spc="-1" strike="noStrike">
                <a:latin typeface="Arial"/>
              </a:rPr>
              <a:t>Quart nivell de l'esquema</a:t>
            </a:r>
            <a:endParaRPr b="0" lang="ca-E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2000" spc="-1" strike="noStrike">
                <a:latin typeface="Arial"/>
              </a:rPr>
              <a:t>Cinquè nivell de l'esquema</a:t>
            </a:r>
            <a:endParaRPr b="0" lang="ca-E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2000" spc="-1" strike="noStrike">
                <a:latin typeface="Arial"/>
              </a:rPr>
              <a:t>Sisè nivell de l'esquema</a:t>
            </a:r>
            <a:endParaRPr b="0" lang="ca-E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a-ES" sz="2000" spc="-1" strike="noStrike">
                <a:latin typeface="Arial"/>
              </a:rPr>
              <a:t>Setè nivell de l'esquema</a:t>
            </a:r>
            <a:endParaRPr b="0" lang="ca-E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pic>
        <p:nvPicPr>
          <p:cNvPr id="48" name="Google Shape;89;g27aa27a051c_0_0" descr=""/>
          <p:cNvPicPr/>
          <p:nvPr/>
        </p:nvPicPr>
        <p:blipFill>
          <a:blip r:embed="rId1"/>
          <a:stretch/>
        </p:blipFill>
        <p:spPr>
          <a:xfrm>
            <a:off x="405000" y="435960"/>
            <a:ext cx="8343360" cy="5689440"/>
          </a:xfrm>
          <a:prstGeom prst="rect">
            <a:avLst/>
          </a:prstGeom>
          <a:ln w="0">
            <a:noFill/>
          </a:ln>
        </p:spPr>
      </p:pic>
      <p:sp>
        <p:nvSpPr>
          <p:cNvPr id="49" name="Google Shape;90;g27aa27a051c_0_0"/>
          <p:cNvSpPr/>
          <p:nvPr/>
        </p:nvSpPr>
        <p:spPr>
          <a:xfrm>
            <a:off x="457200" y="5582880"/>
            <a:ext cx="8228880" cy="54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Marta Pérez Garcia (Orientadora Educativa)</a:t>
            </a:r>
            <a:endParaRPr b="0" lang="ca-ES" sz="1600" spc="-1" strike="noStrike"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en-US" sz="16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Setembre 2024</a:t>
            </a:r>
            <a:endParaRPr b="0" lang="ca-ES" sz="1600" spc="-1" strike="noStrike">
              <a:latin typeface="Arial"/>
            </a:endParaRPr>
          </a:p>
        </p:txBody>
      </p:sp>
      <p:sp>
        <p:nvSpPr>
          <p:cNvPr id="50" name="Google Shape;91;g27aa27a051c_0_0"/>
          <p:cNvSpPr/>
          <p:nvPr/>
        </p:nvSpPr>
        <p:spPr>
          <a:xfrm>
            <a:off x="1460160" y="664200"/>
            <a:ext cx="6274080" cy="1190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700" spc="-1" strike="noStrike">
                <a:solidFill>
                  <a:srgbClr val="e69138"/>
                </a:solidFill>
                <a:latin typeface="Century Gothic"/>
                <a:ea typeface="Century Gothic"/>
              </a:rPr>
              <a:t>Formació inicial en equips d’atenció primerenca </a:t>
            </a:r>
            <a:endParaRPr b="0" lang="ca-ES" sz="27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700" spc="-1" strike="noStrike">
                <a:solidFill>
                  <a:srgbClr val="e69138"/>
                </a:solidFill>
                <a:latin typeface="Century Gothic"/>
                <a:ea typeface="Century Gothic"/>
              </a:rPr>
              <a:t>“</a:t>
            </a:r>
            <a:r>
              <a:rPr b="1" lang="en-US" sz="2700" spc="-1" strike="noStrike">
                <a:solidFill>
                  <a:srgbClr val="e69138"/>
                </a:solidFill>
                <a:latin typeface="Century Gothic"/>
                <a:ea typeface="Century Gothic"/>
              </a:rPr>
              <a:t>Acompanyar a les families”</a:t>
            </a:r>
            <a:endParaRPr b="0" lang="ca-ES" sz="2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832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1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Educar la mirada</a:t>
            </a:r>
            <a:endParaRPr b="0" lang="ca-ES" sz="31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223640"/>
            <a:ext cx="8456400" cy="5393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  <a:ea typeface="Calibri"/>
              </a:rPr>
              <a:t>MIRAR ÉS: CONTEMPLAR, INDAGAR, CONÈIXER, RECONÈIXER.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En l’actualitat s’han diversificat molt les tipologies familiars i l’escola les acull des d’una posició oberta, d’escolta, sense entrar en judicis de valor, interessant-se pel que tenen a dir del seu infant i poder anar construint el relat familiar. </a:t>
            </a:r>
            <a:endParaRPr b="0" lang="ca-ES" sz="2000" spc="-1" strike="noStrike">
              <a:latin typeface="Arial"/>
            </a:endParaRPr>
          </a:p>
        </p:txBody>
      </p:sp>
      <p:pic>
        <p:nvPicPr>
          <p:cNvPr id="71" name="Google Shape;156;g27a53902191_0_8" descr=""/>
          <p:cNvPicPr/>
          <p:nvPr/>
        </p:nvPicPr>
        <p:blipFill>
          <a:blip r:embed="rId1"/>
          <a:stretch/>
        </p:blipFill>
        <p:spPr>
          <a:xfrm rot="20146200">
            <a:off x="724680" y="2624040"/>
            <a:ext cx="3314160" cy="1380240"/>
          </a:xfrm>
          <a:prstGeom prst="rect">
            <a:avLst/>
          </a:prstGeom>
          <a:ln w="0">
            <a:noFill/>
          </a:ln>
        </p:spPr>
      </p:pic>
      <p:pic>
        <p:nvPicPr>
          <p:cNvPr id="72" name="Google Shape;157;g27a53902191_0_8" descr=""/>
          <p:cNvPicPr/>
          <p:nvPr/>
        </p:nvPicPr>
        <p:blipFill>
          <a:blip r:embed="rId2"/>
          <a:stretch/>
        </p:blipFill>
        <p:spPr>
          <a:xfrm>
            <a:off x="4499640" y="2004840"/>
            <a:ext cx="3809160" cy="2847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96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ca-ES" sz="24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REVISAR LA NOSTRA MIRADA ENVERS LES FAMÍLIES?</a:t>
            </a:r>
            <a:endParaRPr b="0" lang="ca-ES" sz="24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ca-ES" sz="24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ca-ES" sz="2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889280"/>
            <a:ext cx="8228880" cy="423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ca-ES" sz="3200" spc="-1" strike="noStrike">
              <a:latin typeface="Arial"/>
            </a:endParaRPr>
          </a:p>
        </p:txBody>
      </p:sp>
      <p:pic>
        <p:nvPicPr>
          <p:cNvPr id="75" name="Google Shape;165;g27a53902191_0_1" descr=""/>
          <p:cNvPicPr/>
          <p:nvPr/>
        </p:nvPicPr>
        <p:blipFill>
          <a:blip r:embed="rId1"/>
          <a:stretch/>
        </p:blipFill>
        <p:spPr>
          <a:xfrm>
            <a:off x="457200" y="1835280"/>
            <a:ext cx="8228880" cy="4892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Models internalitzats sobre les famílies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5018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Hem de fer reflexió i presa de consciència del què és una família, per poder acompanyar la diversitat familiar que existeix.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Des d’aquí: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qui són els cuidadors habituals?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conèixer qui desenvolupa les funcions materna i paterna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s’han d’incloure totes les figures de cura de l’infant en el procés d’avaluació i d’acompanyament (</a:t>
            </a:r>
            <a:r>
              <a:rPr b="1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coprotagonistes del procés, no només col.laboradors).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Tenir en compte als germans/es, sobretot en els casos d’especial vulnerabilitat.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les estratègies que es pensin (per a l’avaluació i acompanyament) han  d’estar amb concordança amb la realitat dels infants i amb la seva quotidianitat ( adaptar les propostes a les realitats familiars)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0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Les famílies</a:t>
            </a:r>
            <a:endParaRPr b="0" lang="ca-ES" sz="30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300320"/>
            <a:ext cx="8394840" cy="5320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“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Hem d’escoltar més i no pedricar ni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tampoc invaïr” i més si no ens ho han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demanat”. Transitar els ritmes vetllant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pel benestar.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“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Hem de ser facilitadores de converses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i això implica acollir-los en la seva singularitat, el seu estil i escoltant les seves dificultats i preguntes”</a:t>
            </a:r>
            <a:endParaRPr b="0" lang="ca-ES" sz="2000" spc="-1" strike="noStrike">
              <a:latin typeface="Arial"/>
            </a:endParaRPr>
          </a:p>
        </p:txBody>
      </p:sp>
      <p:pic>
        <p:nvPicPr>
          <p:cNvPr id="80" name="Google Shape;180;g27a53902191_1_15" descr=""/>
          <p:cNvPicPr/>
          <p:nvPr/>
        </p:nvPicPr>
        <p:blipFill>
          <a:blip r:embed="rId1"/>
          <a:stretch/>
        </p:blipFill>
        <p:spPr>
          <a:xfrm>
            <a:off x="5518800" y="4506480"/>
            <a:ext cx="2761200" cy="211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738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La relació entre famílies i escoletes. Què hi podem fer?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900000"/>
            <a:ext cx="8228880" cy="588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5568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❏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Promoure plans d’acompanyament conjunts entre l’escoleta, l’EAP i la familia en els casos d’infants amb NESE, i acompanyar a les escoletes en dos moments fonamentals: la fase d’acollida i la fase de tancament del curs escolar. 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❏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Potenciar protagonisme de les famílies a l’escoleta: 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entrevista personalitzada.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intercanvi d’informació en entrades i sortides, de manera quotidiana i fluida. 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Transparència en la informació i comunicació regular per diferents vies: correu electrònic, web escoleta, taulells a les entrades, grup wassap de difusió, etc…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obertura de l’escoleta a les famílies: habilitar espais i facilitar la participació d’aquestes en propostes de dinàmica d’aula. 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protagonisme de les famílies en activitats específiques: reunions temàtiques, activitats concretes en temps lectiu, ús de les instal.lacions per trobades de grups de famílies,etc..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Protagonisme de les famílies en la presa de decisions organitzatives i educatives de l’escoleta.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/>
          </p:nvPr>
        </p:nvSpPr>
        <p:spPr>
          <a:xfrm>
            <a:off x="457200" y="469800"/>
            <a:ext cx="8228880" cy="5915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2100" spc="-1" strike="noStrike">
                <a:solidFill>
                  <a:srgbClr val="bf9000"/>
                </a:solidFill>
                <a:latin typeface="Century Gothic"/>
                <a:ea typeface="Century Gothic"/>
              </a:rPr>
              <a:t>COMPRENDRE RELAT FAMILIAR</a:t>
            </a:r>
            <a:endParaRPr b="0" lang="ca-ES" sz="21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1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 més de fer-los omplir els protocols on pares i mares informen de les dades personals, els hàbits i les rutines, </a:t>
            </a:r>
            <a:r>
              <a:rPr b="1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és important escoltar què ens diuen de l’infant i d’ells mateixos</a:t>
            </a: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. Açò es pot fer al llarg del curs en les entrevistes personals, les reunions de famílies, a les entrades i sortides diàries. </a:t>
            </a:r>
            <a:endParaRPr b="0" lang="ca-ES" sz="21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1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Així anem</a:t>
            </a:r>
            <a:r>
              <a:rPr b="1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construïnt el relat familiar.</a:t>
            </a: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Tenim l’oportunitat de saber de les diferents mirades dels cuidadors principals de l’infant. Aquestes mirades donen pistes de quin lloc té aquest fill o filla en l’univers familiar i permeten saber del seu funcionament particular (com dorm, què menja, què li agrada?, a què juga?, què el fa enfadar? què el molesta?, com es relaciona?,..com es relacionen, quin és el tarannà familiar...). </a:t>
            </a:r>
            <a:r>
              <a:rPr b="1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En aquest camí de converses anam descobrint l’univers familiar i les seves necessitats. </a:t>
            </a:r>
            <a:endParaRPr b="0" lang="ca-ES" sz="21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1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2100" spc="-1" strike="noStrike">
                <a:solidFill>
                  <a:srgbClr val="bf9000"/>
                </a:solidFill>
                <a:latin typeface="Century Gothic"/>
                <a:ea typeface="Century Gothic"/>
              </a:rPr>
              <a:t>COMPRENDRE RELAT FAMILIAR</a:t>
            </a:r>
            <a:endParaRPr b="0" lang="ca-ES" sz="21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 pare i mare, a vegades se’ls fa difícil la lectura de quins són els interessos i necessitats de l’infant. Acostumen a prioritzar les necessitats bàsiques de caire més fisiològic (menjar, dormir, higiene,..). El dia a dia ens aturdeix a més d’un i la nostre mirada ha anat minvant.</a:t>
            </a:r>
            <a:endParaRPr b="0" lang="ca-ES" sz="21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Les circumstàncies que han acompanyat l’arribada al món de cada infant tindran un pes específic en com es construirà la relació. La </a:t>
            </a:r>
            <a:r>
              <a:rPr b="1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història perintal </a:t>
            </a: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s’ha de tenir en compte i com es transita la maternitat i la paternitat també. </a:t>
            </a:r>
            <a:endParaRPr b="0" lang="ca-ES" sz="21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COM ENS SITUEM LES PROFESSIONALS DE L’EAP DAVANT LES FAMILIES? 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755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Visibilitzar les famílies en situacions singulars. Aquelles famílies que per determinades circumstàncies o per les necessitats específiques que presenten, tenen grans dificultats per brindar les condicions de desenvolupament òptim als infants. 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Famílies amb infants que presenten NESE i famílies en situació singular (families d’alumnat NESE i NO NESE):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famílies en risc d’exclusió social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famílies en que hi ha una situació de conflicte, separació o divorci, infants en situació de desprotecció, famílies adoptives, famílies en què una de les figures pateix malaltia mental  o problema d’addiccions,  Families que afronten la criança en soletat, amb greus dificultats econòmiques, desorientació educativa  i de criança (diagnòstics diferencials específics respecte simptomatologia emocional dissociativa).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882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Atenció a les famílies en situació de vulnerabilitat</a:t>
            </a:r>
            <a:endParaRPr b="0" lang="ca-ES" sz="28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254520" y="1427040"/>
            <a:ext cx="8565480" cy="4692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3000" spc="-1" strike="noStrike">
                <a:solidFill>
                  <a:srgbClr val="bf9000"/>
                </a:solidFill>
                <a:latin typeface="Century Gothic"/>
                <a:ea typeface="Century Gothic"/>
              </a:rPr>
              <a:t>Famílies i infància en risc! </a:t>
            </a:r>
            <a:endParaRPr b="0" lang="ca-ES" sz="3000" spc="-1" strike="noStrike">
              <a:latin typeface="Arial"/>
            </a:endParaRPr>
          </a:p>
          <a:p>
            <a:pPr marL="457200"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3000" spc="-1" strike="noStrike">
                <a:solidFill>
                  <a:srgbClr val="bf9000"/>
                </a:solidFill>
                <a:latin typeface="Century Gothic"/>
                <a:ea typeface="Century Gothic"/>
              </a:rPr>
              <a:t>importància de la DETECCIÓ primerenca!</a:t>
            </a:r>
            <a:endParaRPr b="0" lang="ca-ES" sz="3000" spc="-1" strike="noStrike">
              <a:latin typeface="Arial"/>
            </a:endParaRPr>
          </a:p>
        </p:txBody>
      </p:sp>
      <p:pic>
        <p:nvPicPr>
          <p:cNvPr id="90" name="Google Shape;215;g27a6852420f_0_6" descr=""/>
          <p:cNvPicPr/>
          <p:nvPr/>
        </p:nvPicPr>
        <p:blipFill>
          <a:blip r:embed="rId1"/>
          <a:stretch/>
        </p:blipFill>
        <p:spPr>
          <a:xfrm>
            <a:off x="3060000" y="3600000"/>
            <a:ext cx="3363840" cy="2242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348840" y="491400"/>
            <a:ext cx="8228880" cy="5870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2500" spc="-1" strike="noStrike">
                <a:solidFill>
                  <a:srgbClr val="e69138"/>
                </a:solidFill>
                <a:latin typeface="Century Gothic"/>
                <a:ea typeface="Century Gothic"/>
              </a:rPr>
              <a:t>NO ÉS POSSIBLE UN DESENVOLUPAMENT PLE SENSE UN ENTORN SEGUR</a:t>
            </a:r>
            <a:endParaRPr b="0" lang="ca-ES" sz="25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2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QUAN L’ENTORN ÉS VULNERABLE, INESTABLE, AMBIVALENT, ESTRESSOR, DANYÍ,.. (entorn familiar, entorn escolar)</a:t>
            </a:r>
            <a:endParaRPr b="0" lang="ca-ES" sz="21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les families poden vivenciar una simptomatologia emocional dissociativa que ocasioni en el cas de l’infant: retards en el desenvolupament, somatitzacions vàries, alteracions en el desenvolupament,..s’ha de discernir amb cura el diagnòstic (Hipoacussia, TEA, trastorn de vincle desorganitzat, hipoestimulació i abús de pantalles,...) perquè sovint la simptomatologia és similar i no així l’origen. Discernir l’etiologia és clau per a fer una intervenció ajustada. I discernir la etiologia passa per ser coneixedores i comprendre el </a:t>
            </a:r>
            <a:r>
              <a:rPr b="1" lang="en-US" sz="25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relat familiar. </a:t>
            </a:r>
            <a:r>
              <a:rPr b="0" lang="en-US" sz="21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Aquesta tasca és complexe i requereix de formació i molta honestat i tacte, només així esdevé una intervenció de qualitat.</a:t>
            </a:r>
            <a:endParaRPr b="0" lang="ca-ES" sz="2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REFERÈNCIES AL MODEL PEDAGÒGIC DELS EQUIPS D’ATENCIÓ PRIMERENCA DE LES ILLES BALEARS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MARC COL.LECTIU PER EL TREBALL DELS EAP ALS CENTRES a on s’ha treballat per un consens en els fonaments d’una atenció òptima de la Primera Infància.</a:t>
            </a:r>
            <a:endParaRPr b="0" lang="ca-ES" sz="20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3 BLOCS: </a:t>
            </a:r>
            <a:endParaRPr b="0" lang="ca-ES" sz="24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400" spc="-1" strike="noStrike">
              <a:latin typeface="Arial"/>
            </a:endParaRPr>
          </a:p>
          <a:p>
            <a:pPr marL="457200" indent="-336600" algn="ctr">
              <a:lnSpc>
                <a:spcPct val="100000"/>
              </a:lnSpc>
              <a:spcBef>
                <a:spcPts val="360"/>
              </a:spcBef>
              <a:buClr>
                <a:srgbClr val="f1c232"/>
              </a:buClr>
              <a:buFont typeface="Century Gothic"/>
              <a:buChar char="-"/>
              <a:tabLst>
                <a:tab algn="l" pos="0"/>
              </a:tabLst>
            </a:pPr>
            <a:r>
              <a:rPr b="1" lang="en-US" sz="17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EDUCACIÓ INFANTIL INCLUSIVA</a:t>
            </a:r>
            <a:endParaRPr b="0" lang="ca-ES" sz="1700" spc="-1" strike="noStrike">
              <a:latin typeface="Arial"/>
            </a:endParaRPr>
          </a:p>
          <a:p>
            <a:pPr marL="457200"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-374760" algn="ctr">
              <a:lnSpc>
                <a:spcPct val="100000"/>
              </a:lnSpc>
              <a:spcBef>
                <a:spcPts val="360"/>
              </a:spcBef>
              <a:buClr>
                <a:srgbClr val="f1c232"/>
              </a:buClr>
              <a:buFont typeface="Century Gothic"/>
              <a:buChar char="-"/>
              <a:tabLst>
                <a:tab algn="l" pos="0"/>
              </a:tabLst>
            </a:pPr>
            <a:r>
              <a:rPr b="1" lang="en-US" sz="23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ATENCIÓ PRIMERENCA I FAMÍLIES</a:t>
            </a:r>
            <a:endParaRPr b="0" lang="ca-ES" sz="23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300" spc="-1" strike="noStrike">
              <a:latin typeface="Arial"/>
            </a:endParaRPr>
          </a:p>
          <a:p>
            <a:pPr marL="457200" indent="-336600" algn="ctr">
              <a:lnSpc>
                <a:spcPct val="100000"/>
              </a:lnSpc>
              <a:spcBef>
                <a:spcPts val="360"/>
              </a:spcBef>
              <a:buClr>
                <a:srgbClr val="f1c232"/>
              </a:buClr>
              <a:buFont typeface="Century Gothic"/>
              <a:buChar char="-"/>
              <a:tabLst>
                <a:tab algn="l" pos="0"/>
              </a:tabLst>
            </a:pPr>
            <a:r>
              <a:rPr b="1" lang="en-US" sz="17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ORGANITZACIÓ I FUNCIONAMENT DE L’EAP</a:t>
            </a:r>
            <a:endParaRPr b="0" lang="ca-ES" sz="17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L’organització de l’acompanyament a les famílies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855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detecció de les necessitats de suport: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tutora, en les primeres entrevistes, pot detectar les famílies en situació de vulnerabilitat.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familia mateixa que ho manifesta i ho comparteix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Observació i posada en comú amb les referents de l’equip de suport.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detecció per part de l’EAP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Valoració de derivacions i seguiment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planificació conjunta EAP-escola-serveis socials de l’atenció a les famílies. 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  <p:pic>
        <p:nvPicPr>
          <p:cNvPr id="94" name="Google Shape;229;g27a6852420f_0_13" descr=""/>
          <p:cNvPicPr/>
          <p:nvPr/>
        </p:nvPicPr>
        <p:blipFill>
          <a:blip r:embed="rId1"/>
          <a:stretch/>
        </p:blipFill>
        <p:spPr>
          <a:xfrm>
            <a:off x="3687840" y="4624200"/>
            <a:ext cx="3287880" cy="1561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875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bf9000"/>
                </a:solidFill>
                <a:latin typeface="Century Gothic"/>
                <a:ea typeface="Century Gothic"/>
              </a:rPr>
              <a:t>COM ENS SITUEM ELS PROFESSIONALS DE L’EAP DAVANT LES FAMILIES? 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325160"/>
            <a:ext cx="8228880" cy="5073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Garantir l’estabilitat de les figures referents per a la família. Hem de decidir (eap i escoleta), si el referent és una sola persona o dues. 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Dissenyar de forma conjunta el pla d’acompanyament i el pla d’acció tutorial.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disseny del pla en col.laboració amb la família (consensuat).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ritmes i seqüències d’activitats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ajustades, realistes i viables.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Implementació com a part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de les rutines naturals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de les families.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promoure el protagonisme de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les famílies en les escoletes (intercani quotidià i fluid, acompanyament en moments sensibles). 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  <p:pic>
        <p:nvPicPr>
          <p:cNvPr id="97" name="Google Shape;237;g2ffdbc1f0c2_0_13" descr=""/>
          <p:cNvPicPr/>
          <p:nvPr/>
        </p:nvPicPr>
        <p:blipFill>
          <a:blip r:embed="rId1"/>
          <a:stretch/>
        </p:blipFill>
        <p:spPr>
          <a:xfrm>
            <a:off x="5094000" y="3776760"/>
            <a:ext cx="2897280" cy="1955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/>
          </p:nvPr>
        </p:nvSpPr>
        <p:spPr>
          <a:xfrm>
            <a:off x="205200" y="382680"/>
            <a:ext cx="8687880" cy="623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Demanar la seva opinió i escoltar-la amb atenció, cura i estima.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Incorporar les seves idees a les propostes del pla d’intervenció i acompanyament.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Saber d’allò què els ajuda i què no els ajuda.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Partir de les seves fortaleses i competències (no d’allò que els manca, dels dèficits, dels errors: gran risc).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Un altre risc potencial és que la nostra mirada es centri en l’avaluació i tendir a responsabilitzar de les dificultats detectades (cercar culpes).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culpa és una emoció inmobilitzadora i per contra prendre consciència de la responsabilitat de les seves actuacions visibilitza el canvi possible.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Les families han de ser vistes com a agents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de canvi i integrar-los en el pla, 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d’altra manera s’enfortiria la indefensió,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impotència. </a:t>
            </a:r>
            <a:endParaRPr b="0" lang="ca-ES" sz="2000" spc="-1" strike="noStrike">
              <a:latin typeface="Arial"/>
            </a:endParaRPr>
          </a:p>
        </p:txBody>
      </p:sp>
      <p:pic>
        <p:nvPicPr>
          <p:cNvPr id="99" name="Google Shape;244;g27a53902191_1_22" descr=""/>
          <p:cNvPicPr/>
          <p:nvPr/>
        </p:nvPicPr>
        <p:blipFill>
          <a:blip r:embed="rId1"/>
          <a:stretch/>
        </p:blipFill>
        <p:spPr>
          <a:xfrm>
            <a:off x="6019920" y="4134240"/>
            <a:ext cx="2580120" cy="2580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ca-ES" sz="22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La primera entrevista entre l’EAP i la familia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5063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Fer-la en contextos naturals (escola o casa)</a:t>
            </a: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Assegurar abans, que la pròpia tutora de l'alumne/a hagi pogut fer una primera trobada amb la família i/o referents. </a:t>
            </a: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Que la primera trobada a on hi hagi d’intervenir un referent de l’EAP, es faci sempre </a:t>
            </a:r>
            <a:r>
              <a:rPr b="1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conjuntament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amb la </a:t>
            </a:r>
            <a:r>
              <a:rPr b="1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tutora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(persona de referència a l’escoleta, i que ja coneix ja que s’ha donat a conèixer en les primeres trobades d’aula o d’escola). </a:t>
            </a: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L’objectiu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fonamental és ESCOLTAR empàticament per obtenir informació i comprendre el relat, i validar emocionalment les fortaleses de la familia, així com el seu paper protagonista en el pla d’acompanyament de l’infant. </a:t>
            </a: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“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Una primera entrevista ben feta produeix en si mateixa un canvi en la familia (i en els membres assistents)”.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157320"/>
            <a:ext cx="8228880" cy="569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RECULL de propòsits clau de l’entrevista amb la família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321840" y="861120"/>
            <a:ext cx="8490240" cy="5914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4920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Presentar el professional referent de la familia.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Resoldre els dubtes que la familia pugui tenir i detectar pors/barreres.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recordar a la familia que es garanteix la intimitat i la confidencialitat de tota la informació que es proporciona. 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validar emocionalment les fortaleses de la familia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esbrinar quines són les expectatives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recaptar tota la informació possible sobre els primers anys de vida de l’infant, les rutines habituals i quotidianes de l’infant, els seus referents de cura, ses vivències de maternitat i paternitat,... 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conversa sostinguda i empàtica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ampliar la xarxa de suport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donar oportunitats a la reflexió envers les pràctiques de criança i les necessitats de grans i petits. 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respectar els ritmes salvaguardant el benestar de l’infant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fomentar mirada resilient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planificar junts l’acompanyament i validar les seves propostes: objectius, acords, periodicitat, referents, horaris,..(facilitar l’assistència d’ambdós progenitors,...)</a:t>
            </a:r>
            <a:endParaRPr b="0" lang="ca-ES" sz="19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/>
          </p:nvPr>
        </p:nvSpPr>
        <p:spPr>
          <a:xfrm>
            <a:off x="293040" y="190800"/>
            <a:ext cx="8597160" cy="623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27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Com les podem acompanyar i que els sigui d’ajuda?</a:t>
            </a:r>
            <a:endParaRPr b="0" lang="ca-ES" sz="27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20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       </a:t>
            </a:r>
            <a:r>
              <a:rPr b="1" lang="en-US" sz="20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NO AJUDA                                                           SÍ AJUDA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canvi referent                                           - Rerent estable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Expert extern                                             - Professional integrat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restrició horària  i                                      - Flexibilitat horària i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rigidesa                                                                     disponibilitat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trobades ocasionals                                 - trobades periòdiques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mirada de dèficit                                        - mirada constructiva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evidenciar manca de recursos               - ser facilitadors de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                                                                      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conversa íntima.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mirada no empàtica                                - mirada empàtica 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actitud desconfiada, interrogatori.                         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forçar els ritmes                                          - respectar els ritmes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no concretar</a:t>
            </a:r>
            <a:r>
              <a:rPr b="0" lang="en-US" sz="20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                                             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- concretar necessitats</a:t>
            </a:r>
            <a:endParaRPr b="0" lang="ca-ES" sz="20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                                                        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*Cuidar l’humor i la mirada resilient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                                                       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104040"/>
            <a:ext cx="8228880" cy="452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Desenvolupament conjunt del pla d’acompanyament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672840"/>
            <a:ext cx="8228880" cy="612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En cas de detectar NESE, correspon al tutor garantir que es planifica la resposta educativa adequada i es dissenya amb la col.laboració de la familia i l’EAP. </a:t>
            </a:r>
            <a:endParaRPr b="0" lang="ca-ES" sz="19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Acompanyament en moments sensibles: destaquem 3 moments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comunicació i la implementació d’una avaluació psicopedagògica i tot el que es desprén d’aquesta: pot ser alliberador, però també implica un procés de dol. </a:t>
            </a:r>
            <a:endParaRPr b="0" lang="ca-ES" sz="1900" spc="-1" strike="noStrike">
              <a:latin typeface="Arial"/>
            </a:endParaRPr>
          </a:p>
          <a:p>
            <a:pPr marL="457200"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L’objectiu de la comunicació de l’avaluació és fer-la comprensible i generar unes expectatives positives però realistes. (conèixer les fases del procés de dol (del fill ideal-desitjat al fill real. Donar temps, ajudar a elaborar-lo).</a:t>
            </a:r>
            <a:endParaRPr b="0" lang="ca-ES" sz="1900" spc="-1" strike="noStrike">
              <a:latin typeface="Arial"/>
            </a:endParaRPr>
          </a:p>
          <a:p>
            <a:pPr marL="457200" indent="-34920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El procés d’elecció d’escoleta infantil o de CEIP/CC: l’elecció de centre per a les families amb infants amb NEE és una situació complexa en què s’han de tenir en compte variables: característiques escola, recursos que té, projecte educatiu, proximitat al domicili, etc. </a:t>
            </a:r>
            <a:endParaRPr b="0" lang="ca-ES" sz="19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19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el trànsit al CEIP/CC: conèixer nous referents, participar en les primeres trobades de traspàs, acompanyament i visita al </a:t>
            </a: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centre, etc.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COM ENS SITUEM LES PROFESSIONALS DE L’EAP DAVANT LES FAMILIES? 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Coordinar el treball de l’EAP i l’escoleta amb els altres serveis que atenen a les famílies (sobretot en cas de famílies en situacions singulars per a garantir el treball en xarxa, establir un professional referent clar i evitar duplicitat i contradiccions). 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COM ENS SITUEM ELS PROFESSIONALS DE L’EAP DAVANT LES FAMILIES? 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Supervisar el treball amb les famílies (de forma conjunta a l’EAP en el treball d’equip o en espai de supervisió)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Manejar la informació de les famílies des de la transparència, la confidencialitat i la fluïdesa (la família ha de tenir accés a tota la informació referent a l’infant).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LA SUPERVISIÓ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55680" algn="just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Parella pedagògica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L’equip de suport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Supervisió compartida dins l’equip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Supervisió amb expert extern 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formació</a:t>
            </a:r>
            <a:endParaRPr b="0" lang="ca-ES" sz="2000" spc="-1" strike="noStrike">
              <a:latin typeface="Arial"/>
            </a:endParaRPr>
          </a:p>
          <a:p>
            <a:pPr marL="457200" indent="-355680" algn="just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L’avaluació de les famílies</a:t>
            </a: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Necessitats detectades: necessitat de formació continuada, superar la omnipotència professional, millorar en estratègies de comunicació assertiva, garantir supervisió i ajuda, acceptar i equilibrar els temps.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ATENCIÓ PRIMERENCA I FAMÍLIES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Les famílies són protagonistes de la cura dels seus fills i filles i coprotagonistes en totes les fases del procés de detecció, avaluació, i suport educatiu, i s’evita responsabilitzar a les famílies de les dificultats que es poden detectar a l’escoleta. </a:t>
            </a:r>
            <a:endParaRPr b="0" lang="ca-ES" sz="22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200" spc="-1" strike="noStrike"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Fem revisió dels diferents models de família per poder acompanyar la diversitat familiar i es proposa una mirada cap a les famílies en situacions singulars que els generen grans dificultats, la qual cosa fa que necessitin acompanyament per poder disposar d’unes condicions educatives adequades al desenvolupament dels seus fills i filles. </a:t>
            </a:r>
            <a:endParaRPr b="0" lang="ca-E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SI EMERGEIX EL CONFLICTE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5110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Compartir-ho amb els referents professionals (tutora, M+1 i altres referents de l’EAP, i si és necessari, també amb el referent d’inspecció)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Tenir en compte: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Anàlisi de la causa i els seus efectes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Prioritzar- salvaguardar el benestar de l’infant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No forçar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Donar temps sense deixar d’intervenir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Reformular proposta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Canviar d’interlocutor si cal</a:t>
            </a:r>
            <a:endParaRPr b="0" lang="ca-ES" sz="2000" spc="-1" strike="noStrike">
              <a:latin typeface="Arial"/>
            </a:endParaRPr>
          </a:p>
        </p:txBody>
      </p:sp>
      <p:pic>
        <p:nvPicPr>
          <p:cNvPr id="115" name="Google Shape;300;g27a6852420f_0_50" descr=""/>
          <p:cNvPicPr/>
          <p:nvPr/>
        </p:nvPicPr>
        <p:blipFill>
          <a:blip r:embed="rId1"/>
          <a:stretch/>
        </p:blipFill>
        <p:spPr>
          <a:xfrm>
            <a:off x="5238720" y="4312440"/>
            <a:ext cx="3366000" cy="2008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Referents teòrics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Model pedagògic dels EAP de les Illes Balears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Brazelton: Les interaccions primerenques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Jorge Barudy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John Bolwby. El vincle, la pèrdua i el dol.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Donald Winnicott.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René Spitz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Pepa Horno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Gema Paniagua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Marta Caramés. atenció a families vulnerables. </a:t>
            </a: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"/>
          <p:cNvGraphicFramePr/>
          <p:nvPr/>
        </p:nvGraphicFramePr>
        <p:xfrm>
          <a:off x="457200" y="208080"/>
          <a:ext cx="8228880" cy="5917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119" name="Google Shape;314;g27aa27a051c_0_7" descr=""/>
          <p:cNvPicPr/>
          <p:nvPr/>
        </p:nvPicPr>
        <p:blipFill>
          <a:blip r:embed="rId2"/>
          <a:stretch/>
        </p:blipFill>
        <p:spPr>
          <a:xfrm>
            <a:off x="457200" y="208080"/>
            <a:ext cx="8228880" cy="5917680"/>
          </a:xfrm>
          <a:prstGeom prst="rect">
            <a:avLst/>
          </a:prstGeom>
          <a:ln w="0">
            <a:noFill/>
          </a:ln>
        </p:spPr>
      </p:pic>
      <p:sp>
        <p:nvSpPr>
          <p:cNvPr id="120" name="Google Shape;315;g27aa27a051c_0_7"/>
          <p:cNvSpPr/>
          <p:nvPr/>
        </p:nvSpPr>
        <p:spPr>
          <a:xfrm>
            <a:off x="3044880" y="2274120"/>
            <a:ext cx="3624840" cy="1964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ca-ES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e06666"/>
                </a:solidFill>
                <a:latin typeface="Century Gothic"/>
                <a:ea typeface="Century Gothic"/>
              </a:rPr>
              <a:t>FEM TRIBU</a:t>
            </a:r>
            <a:endParaRPr b="0" lang="ca-ES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3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TREBALLAR AMB INFANTS EN L’ETAPA DE L’EDUCACIÓ INFANTIL, SENSE DUBTE PASSA PER TENIR EN COMPTE ELS SEUS REFERENTS PRIMARIS.</a:t>
            </a:r>
            <a:endParaRPr b="0" lang="ca-ES" sz="3400" spc="-1" strike="noStrike"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en-US" sz="3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PARLAREM AQUÍ DE COM ACOMPANYAR I CONSTRUIR RELACIONS DE CONFIANÇA AMB LES FAMÍLIES.</a:t>
            </a:r>
            <a:endParaRPr b="0" lang="ca-ES" sz="3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116;g27a53902191_1_0"/>
          <p:cNvSpPr/>
          <p:nvPr/>
        </p:nvSpPr>
        <p:spPr>
          <a:xfrm>
            <a:off x="685800" y="5805360"/>
            <a:ext cx="8228880" cy="67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60000"/>
              </a:lnSpc>
              <a:tabLst>
                <a:tab algn="l" pos="0"/>
              </a:tabLst>
            </a:pPr>
            <a:endParaRPr b="0" lang="ca-ES" sz="800" spc="-1" strike="noStrike">
              <a:latin typeface="Arial"/>
            </a:endParaRPr>
          </a:p>
          <a:p>
            <a:pPr algn="ctr">
              <a:lnSpc>
                <a:spcPct val="60000"/>
              </a:lnSpc>
              <a:tabLst>
                <a:tab algn="l" pos="0"/>
              </a:tabLst>
            </a:pPr>
            <a:endParaRPr b="0" lang="ca-ES" sz="800" spc="-1" strike="noStrike">
              <a:latin typeface="Arial"/>
            </a:endParaRPr>
          </a:p>
          <a:p>
            <a:pPr algn="ctr">
              <a:lnSpc>
                <a:spcPct val="60000"/>
              </a:lnSpc>
              <a:tabLst>
                <a:tab algn="l" pos="0"/>
              </a:tabLst>
            </a:pPr>
            <a:endParaRPr b="0" lang="ca-ES" sz="800" spc="-1" strike="noStrike">
              <a:latin typeface="Arial"/>
            </a:endParaRPr>
          </a:p>
          <a:p>
            <a:pPr algn="ctr">
              <a:lnSpc>
                <a:spcPct val="60000"/>
              </a:lnSpc>
              <a:tabLst>
                <a:tab algn="l" pos="0"/>
              </a:tabLst>
            </a:pPr>
            <a:br>
              <a:rPr sz="1900"/>
            </a:br>
            <a:endParaRPr b="0" lang="ca-ES" sz="1900" spc="-1" strike="noStrike">
              <a:latin typeface="Arial"/>
            </a:endParaRPr>
          </a:p>
        </p:txBody>
      </p:sp>
      <p:sp>
        <p:nvSpPr>
          <p:cNvPr id="57" name="Google Shape;117;g27a53902191_1_0"/>
          <p:cNvSpPr/>
          <p:nvPr/>
        </p:nvSpPr>
        <p:spPr>
          <a:xfrm>
            <a:off x="324000" y="1293480"/>
            <a:ext cx="8228880" cy="12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8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ATENCIÓ PRIMERENCA I FAMÍLIES: L’ACOMPANYAMENT</a:t>
            </a:r>
            <a:endParaRPr b="0" lang="ca-ES" sz="2400" spc="-1" strike="noStrike">
              <a:latin typeface="Arial"/>
            </a:endParaRPr>
          </a:p>
        </p:txBody>
      </p:sp>
      <p:pic>
        <p:nvPicPr>
          <p:cNvPr id="58" name="Google Shape;118;g27a53902191_1_0" descr=""/>
          <p:cNvPicPr/>
          <p:nvPr/>
        </p:nvPicPr>
        <p:blipFill>
          <a:blip r:embed="rId1"/>
          <a:stretch/>
        </p:blipFill>
        <p:spPr>
          <a:xfrm>
            <a:off x="1258200" y="2250000"/>
            <a:ext cx="6360480" cy="3902760"/>
          </a:xfrm>
          <a:prstGeom prst="rect">
            <a:avLst/>
          </a:prstGeom>
          <a:ln w="0">
            <a:noFill/>
          </a:ln>
        </p:spPr>
      </p:pic>
      <p:sp>
        <p:nvSpPr>
          <p:cNvPr id="59" name="Google Shape;119;g27a53902191_1_0"/>
          <p:cNvSpPr/>
          <p:nvPr/>
        </p:nvSpPr>
        <p:spPr>
          <a:xfrm>
            <a:off x="1612440" y="6013800"/>
            <a:ext cx="5982480" cy="46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700" spc="-1" strike="noStrike">
                <a:solidFill>
                  <a:srgbClr val="000000"/>
                </a:solidFill>
                <a:latin typeface="Century Gothic"/>
                <a:ea typeface="Century Gothic"/>
              </a:rPr>
              <a:t>Generar confiança i ser creatius</a:t>
            </a:r>
            <a:endParaRPr b="0" lang="ca-ES" sz="1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3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EN QUÈ ENS FÀ PENSAR?</a:t>
            </a:r>
            <a:endParaRPr b="0" lang="ca-ES" sz="33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4525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600" spc="-1" strike="noStrike">
              <a:latin typeface="Arial"/>
            </a:endParaRPr>
          </a:p>
          <a:p>
            <a:pPr marL="457200" indent="-393840">
              <a:lnSpc>
                <a:spcPct val="100000"/>
              </a:lnSpc>
              <a:spcBef>
                <a:spcPts val="360"/>
              </a:spcBef>
              <a:buClr>
                <a:srgbClr val="f1c232"/>
              </a:buClr>
              <a:buFont typeface="Century Gothic"/>
              <a:buAutoNum type="arabicPeriod"/>
              <a:tabLst>
                <a:tab algn="l" pos="0"/>
              </a:tabLst>
            </a:pPr>
            <a:r>
              <a:rPr b="1" lang="en-US" sz="26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CRITERIS EN L’ACOMPANYAMENT A FAMÍLIES. </a:t>
            </a:r>
            <a:endParaRPr b="0" lang="ca-ES" sz="2600" spc="-1" strike="noStrike">
              <a:latin typeface="Arial"/>
            </a:endParaRPr>
          </a:p>
          <a:p>
            <a:pPr marL="457200" indent="-393840">
              <a:lnSpc>
                <a:spcPct val="100000"/>
              </a:lnSpc>
              <a:buClr>
                <a:srgbClr val="f1c232"/>
              </a:buClr>
              <a:buFont typeface="Century Gothic"/>
              <a:buAutoNum type="arabicPeriod"/>
              <a:tabLst>
                <a:tab algn="l" pos="0"/>
              </a:tabLst>
            </a:pPr>
            <a:r>
              <a:rPr b="1" lang="en-US" sz="26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LA RELACIÓ ENTRE FAMÍLIES I ESCOLETA. </a:t>
            </a:r>
            <a:endParaRPr b="0" lang="ca-ES" sz="2600" spc="-1" strike="noStrike">
              <a:latin typeface="Arial"/>
            </a:endParaRPr>
          </a:p>
          <a:p>
            <a:pPr marL="457200" indent="-393840">
              <a:lnSpc>
                <a:spcPct val="100000"/>
              </a:lnSpc>
              <a:buClr>
                <a:srgbClr val="f1c232"/>
              </a:buClr>
              <a:buFont typeface="Century Gothic"/>
              <a:buAutoNum type="arabicPeriod"/>
              <a:tabLst>
                <a:tab algn="l" pos="0"/>
              </a:tabLst>
            </a:pPr>
            <a:r>
              <a:rPr b="1" lang="en-US" sz="26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SI EMERGEIX CONFLICTE. Què podem fer?</a:t>
            </a:r>
            <a:endParaRPr b="0" lang="ca-ES" sz="2600" spc="-1" strike="noStrike">
              <a:latin typeface="Arial"/>
            </a:endParaRPr>
          </a:p>
          <a:p>
            <a:pPr marL="457200" indent="-393840">
              <a:lnSpc>
                <a:spcPct val="100000"/>
              </a:lnSpc>
              <a:buClr>
                <a:srgbClr val="f1c232"/>
              </a:buClr>
              <a:buFont typeface="Century Gothic"/>
              <a:buAutoNum type="arabicPeriod"/>
              <a:tabLst>
                <a:tab algn="l" pos="0"/>
              </a:tabLst>
            </a:pPr>
            <a:r>
              <a:rPr b="1" lang="en-US" sz="26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LA NECESSITAT DE SUPERVISIÓ I DE FORMACIÓ</a:t>
            </a:r>
            <a:endParaRPr b="0" lang="ca-ES" sz="2600" spc="-1" strike="noStrike">
              <a:latin typeface="Arial"/>
            </a:endParaRPr>
          </a:p>
          <a:p>
            <a:pPr marL="457200" indent="-393840">
              <a:lnSpc>
                <a:spcPct val="100000"/>
              </a:lnSpc>
              <a:buClr>
                <a:srgbClr val="f1c232"/>
              </a:buClr>
              <a:buFont typeface="Century Gothic"/>
              <a:buAutoNum type="arabicPeriod"/>
              <a:tabLst>
                <a:tab algn="l" pos="0"/>
              </a:tabLst>
            </a:pPr>
            <a:r>
              <a:rPr b="1" lang="en-US" sz="26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REFERENTS TEÒRICS</a:t>
            </a:r>
            <a:endParaRPr b="0" lang="ca-E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948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3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COM ENS SITUEM LES PROFESSIONALS DE L’EAP DAVANT LES FAMILIES? </a:t>
            </a:r>
            <a:endParaRPr b="0" lang="ca-ES" sz="23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5016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Consolidar model col.laboratiu d’acompanyament amb les famílies, basat en un posicionament de protagonisme compartit i que incorpora: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avaluació i acompanyament en contextos naturals (llars, escoletes)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famílies i equip protagonistes del procés educatiu.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Flexibilitat horaria per adaptar-se a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diversitat de realitats i disponibilitat.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afectivitat conscient per part del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professional (pràctiques 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d’autocura i de supervisió).</a:t>
            </a: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marL="457200"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  <p:pic>
        <p:nvPicPr>
          <p:cNvPr id="64" name="Google Shape;134;g2ffdbc1f0c2_0_6" descr=""/>
          <p:cNvPicPr/>
          <p:nvPr/>
        </p:nvPicPr>
        <p:blipFill>
          <a:blip r:embed="rId1"/>
          <a:stretch/>
        </p:blipFill>
        <p:spPr>
          <a:xfrm>
            <a:off x="5451120" y="4013280"/>
            <a:ext cx="3061080" cy="2371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ACTITUDS I HABILITATS DESITJABLES DELS PROFESSIONALS</a:t>
            </a:r>
            <a:endParaRPr b="0" lang="ca-ES" sz="2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880" cy="5186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Escolta empàtica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Afectivitat conscient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Validació emocional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Claretat i senzillesa en la comunicació (reduïr el llenguatge tècnic i emprar vies de comunicació més adaptades a la familia).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Enfocament positiu de la comunicació ( centrar-se en la solució de les demandes i en les fortaleses de les families)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fiabilitat (no generar falses expectatives)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Actitud no intrusiva en les dinàmiques d’interacció familiars (oferir eines no accelerar ni forçar canvis).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Actitud no valorativa i sense judici.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Obertura i capacitat d’adaptació als diferents contextos, recursos i necessitats sentides per les famílies.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-"/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partir d’una intervenció ajustada al context familiar ( context singular)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868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2200" spc="-1" strike="noStrike">
                <a:solidFill>
                  <a:srgbClr val="f1c232"/>
                </a:solidFill>
                <a:latin typeface="Century Gothic"/>
                <a:ea typeface="Century Gothic"/>
              </a:rPr>
              <a:t>COM ENS SITUEM ELS PROFESSIONALS DE L’EAP DAVANT LES FAMILIES? </a:t>
            </a:r>
            <a:endParaRPr b="0" lang="ca-ES" sz="22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731240"/>
            <a:ext cx="8437680" cy="4946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Mirada positiva, de reconeixement, col.laboració i compromís cap a les famílies, sense jutjar els seus processos ni els seus temps. 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Famílies com a primer context natural de desenvolupament i l’escoleta com a segon context.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les famílies com les figures parentals o de cura diària de l’infant (no únicament la mare o pare biològics).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integració de diversitat de models familiars.</a:t>
            </a:r>
            <a:endParaRPr b="0" lang="ca-ES" sz="2000" spc="-1" strike="noStrike">
              <a:latin typeface="Arial"/>
            </a:endParaRPr>
          </a:p>
          <a:p>
            <a:pPr marL="457200" indent="-355680">
              <a:lnSpc>
                <a:spcPct val="100000"/>
              </a:lnSpc>
              <a:buClr>
                <a:srgbClr val="000000"/>
              </a:buClr>
              <a:buFont typeface="Century Gothic"/>
              <a:buChar char="●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la individualitat, riquesa i dinamisme de les famílies.</a:t>
            </a: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ca-E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e Office">
  <a:themeElements>
    <a:clrScheme name="Aspecto">
      <a:dk1>
        <a:srgbClr val="000000"/>
      </a:dk1>
      <a:lt1>
        <a:srgbClr val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Application>LibreOffice/7.4.1.2$Windows_X86_64 LibreOffice_project/3c58a8f3a960df8bc8fd77b461821e42c061c5f0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2010-03-17T06:51:24Z</dcterms:created>
  <dc:creator>Usuario de Office 2004 Test Drive</dc:creator>
  <dc:description/>
  <dc:language>ca-ES</dc:language>
  <cp:lastModifiedBy/>
  <dcterms:modified xsi:type="dcterms:W3CDTF">2024-09-27T08:33:50Z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