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8"/>
  </p:notesMasterIdLst>
  <p:handoutMasterIdLst>
    <p:handoutMasterId r:id="rId99"/>
  </p:handoutMasterIdLst>
  <p:sldIdLst>
    <p:sldId id="256" r:id="rId2"/>
    <p:sldId id="349" r:id="rId3"/>
    <p:sldId id="350" r:id="rId4"/>
    <p:sldId id="357" r:id="rId5"/>
    <p:sldId id="371" r:id="rId6"/>
    <p:sldId id="259" r:id="rId7"/>
    <p:sldId id="351" r:id="rId8"/>
    <p:sldId id="260" r:id="rId9"/>
    <p:sldId id="263" r:id="rId10"/>
    <p:sldId id="352" r:id="rId11"/>
    <p:sldId id="353" r:id="rId12"/>
    <p:sldId id="354" r:id="rId13"/>
    <p:sldId id="355" r:id="rId14"/>
    <p:sldId id="265" r:id="rId15"/>
    <p:sldId id="325" r:id="rId16"/>
    <p:sldId id="264" r:id="rId17"/>
    <p:sldId id="266" r:id="rId18"/>
    <p:sldId id="267" r:id="rId19"/>
    <p:sldId id="356" r:id="rId20"/>
    <p:sldId id="358" r:id="rId21"/>
    <p:sldId id="359" r:id="rId22"/>
    <p:sldId id="268" r:id="rId23"/>
    <p:sldId id="271" r:id="rId24"/>
    <p:sldId id="369"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326" r:id="rId40"/>
    <p:sldId id="288" r:id="rId41"/>
    <p:sldId id="289" r:id="rId42"/>
    <p:sldId id="299" r:id="rId43"/>
    <p:sldId id="330" r:id="rId44"/>
    <p:sldId id="290" r:id="rId45"/>
    <p:sldId id="291" r:id="rId46"/>
    <p:sldId id="292" r:id="rId47"/>
    <p:sldId id="329" r:id="rId48"/>
    <p:sldId id="293" r:id="rId49"/>
    <p:sldId id="294" r:id="rId50"/>
    <p:sldId id="295" r:id="rId51"/>
    <p:sldId id="296" r:id="rId52"/>
    <p:sldId id="297" r:id="rId53"/>
    <p:sldId id="298" r:id="rId54"/>
    <p:sldId id="331" r:id="rId55"/>
    <p:sldId id="332" r:id="rId56"/>
    <p:sldId id="334" r:id="rId57"/>
    <p:sldId id="335" r:id="rId58"/>
    <p:sldId id="336" r:id="rId59"/>
    <p:sldId id="337" r:id="rId60"/>
    <p:sldId id="338" r:id="rId61"/>
    <p:sldId id="339" r:id="rId62"/>
    <p:sldId id="340" r:id="rId63"/>
    <p:sldId id="342" r:id="rId64"/>
    <p:sldId id="343" r:id="rId65"/>
    <p:sldId id="344" r:id="rId66"/>
    <p:sldId id="345" r:id="rId67"/>
    <p:sldId id="346" r:id="rId68"/>
    <p:sldId id="361" r:id="rId69"/>
    <p:sldId id="362" r:id="rId70"/>
    <p:sldId id="301" r:id="rId71"/>
    <p:sldId id="348" r:id="rId72"/>
    <p:sldId id="302" r:id="rId73"/>
    <p:sldId id="320" r:id="rId74"/>
    <p:sldId id="321" r:id="rId75"/>
    <p:sldId id="322" r:id="rId76"/>
    <p:sldId id="323" r:id="rId77"/>
    <p:sldId id="306" r:id="rId78"/>
    <p:sldId id="307" r:id="rId79"/>
    <p:sldId id="308" r:id="rId80"/>
    <p:sldId id="324" r:id="rId81"/>
    <p:sldId id="310" r:id="rId82"/>
    <p:sldId id="311" r:id="rId83"/>
    <p:sldId id="312" r:id="rId84"/>
    <p:sldId id="313" r:id="rId85"/>
    <p:sldId id="314" r:id="rId86"/>
    <p:sldId id="368" r:id="rId87"/>
    <p:sldId id="315" r:id="rId88"/>
    <p:sldId id="316" r:id="rId89"/>
    <p:sldId id="317" r:id="rId90"/>
    <p:sldId id="318" r:id="rId91"/>
    <p:sldId id="363" r:id="rId92"/>
    <p:sldId id="364" r:id="rId93"/>
    <p:sldId id="366" r:id="rId94"/>
    <p:sldId id="365" r:id="rId95"/>
    <p:sldId id="367" r:id="rId96"/>
    <p:sldId id="370" r:id="rId9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8A2F762C-38AC-4DD0-AF41-65867EFC1D4E}">
          <p14:sldIdLst>
            <p14:sldId id="256"/>
            <p14:sldId id="349"/>
            <p14:sldId id="350"/>
            <p14:sldId id="357"/>
            <p14:sldId id="371"/>
            <p14:sldId id="259"/>
            <p14:sldId id="351"/>
            <p14:sldId id="260"/>
            <p14:sldId id="263"/>
            <p14:sldId id="352"/>
            <p14:sldId id="353"/>
            <p14:sldId id="354"/>
            <p14:sldId id="355"/>
            <p14:sldId id="265"/>
            <p14:sldId id="325"/>
            <p14:sldId id="264"/>
            <p14:sldId id="266"/>
            <p14:sldId id="267"/>
            <p14:sldId id="356"/>
            <p14:sldId id="358"/>
            <p14:sldId id="359"/>
            <p14:sldId id="268"/>
            <p14:sldId id="271"/>
            <p14:sldId id="369"/>
            <p14:sldId id="274"/>
            <p14:sldId id="275"/>
            <p14:sldId id="276"/>
            <p14:sldId id="277"/>
            <p14:sldId id="278"/>
            <p14:sldId id="279"/>
            <p14:sldId id="280"/>
            <p14:sldId id="281"/>
            <p14:sldId id="282"/>
            <p14:sldId id="283"/>
            <p14:sldId id="284"/>
            <p14:sldId id="285"/>
            <p14:sldId id="286"/>
            <p14:sldId id="287"/>
            <p14:sldId id="326"/>
            <p14:sldId id="288"/>
            <p14:sldId id="289"/>
            <p14:sldId id="299"/>
            <p14:sldId id="330"/>
            <p14:sldId id="290"/>
            <p14:sldId id="291"/>
            <p14:sldId id="292"/>
            <p14:sldId id="329"/>
            <p14:sldId id="293"/>
            <p14:sldId id="294"/>
            <p14:sldId id="295"/>
            <p14:sldId id="296"/>
            <p14:sldId id="297"/>
            <p14:sldId id="298"/>
            <p14:sldId id="331"/>
            <p14:sldId id="332"/>
            <p14:sldId id="334"/>
            <p14:sldId id="335"/>
            <p14:sldId id="336"/>
            <p14:sldId id="337"/>
            <p14:sldId id="338"/>
            <p14:sldId id="339"/>
            <p14:sldId id="340"/>
            <p14:sldId id="342"/>
            <p14:sldId id="343"/>
            <p14:sldId id="344"/>
            <p14:sldId id="345"/>
            <p14:sldId id="346"/>
            <p14:sldId id="361"/>
            <p14:sldId id="362"/>
          </p14:sldIdLst>
        </p14:section>
        <p14:section name="Sección sin título" id="{10713D34-D875-446E-A8F7-B1B443D0671B}">
          <p14:sldIdLst>
            <p14:sldId id="301"/>
            <p14:sldId id="348"/>
            <p14:sldId id="302"/>
            <p14:sldId id="320"/>
            <p14:sldId id="321"/>
            <p14:sldId id="322"/>
            <p14:sldId id="323"/>
            <p14:sldId id="306"/>
            <p14:sldId id="307"/>
            <p14:sldId id="308"/>
            <p14:sldId id="324"/>
            <p14:sldId id="310"/>
            <p14:sldId id="311"/>
            <p14:sldId id="312"/>
            <p14:sldId id="313"/>
            <p14:sldId id="314"/>
            <p14:sldId id="368"/>
            <p14:sldId id="315"/>
            <p14:sldId id="316"/>
            <p14:sldId id="317"/>
            <p14:sldId id="318"/>
            <p14:sldId id="363"/>
            <p14:sldId id="364"/>
            <p14:sldId id="366"/>
            <p14:sldId id="365"/>
            <p14:sldId id="367"/>
            <p14:sldId id="3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6" autoAdjust="0"/>
    <p:restoredTop sz="93842" autoAdjust="0"/>
  </p:normalViewPr>
  <p:slideViewPr>
    <p:cSldViewPr snapToGrid="0">
      <p:cViewPr varScale="1">
        <p:scale>
          <a:sx n="50" d="100"/>
          <a:sy n="50" d="100"/>
        </p:scale>
        <p:origin x="102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ourd\Dropbox\Advocacia\dades%20pon&#232;nci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ourd\Dropbox\Advocacia\dades%20pon&#232;nci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Hoja1!$B$1</c:f>
              <c:strCache>
                <c:ptCount val="1"/>
                <c:pt idx="0">
                  <c:v>Ad. Gen.</c:v>
                </c:pt>
              </c:strCache>
            </c:strRef>
          </c:tx>
          <c:spPr>
            <a:solidFill>
              <a:schemeClr val="accent1"/>
            </a:solidFill>
            <a:ln>
              <a:noFill/>
            </a:ln>
            <a:effectLst/>
          </c:spPr>
          <c:invertIfNegative val="0"/>
          <c:cat>
            <c:numRef>
              <c:f>Hoja1!$A$2:$A$29</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f>Hoja1!$B$2:$B$29</c:f>
              <c:numCache>
                <c:formatCode>General</c:formatCode>
                <c:ptCount val="28"/>
                <c:pt idx="0">
                  <c:v>254</c:v>
                </c:pt>
                <c:pt idx="1">
                  <c:v>50</c:v>
                </c:pt>
                <c:pt idx="2">
                  <c:v>37</c:v>
                </c:pt>
                <c:pt idx="3">
                  <c:v>0</c:v>
                </c:pt>
                <c:pt idx="4">
                  <c:v>0</c:v>
                </c:pt>
                <c:pt idx="5">
                  <c:v>0</c:v>
                </c:pt>
                <c:pt idx="6">
                  <c:v>0</c:v>
                </c:pt>
                <c:pt idx="7">
                  <c:v>0</c:v>
                </c:pt>
                <c:pt idx="8">
                  <c:v>0</c:v>
                </c:pt>
                <c:pt idx="9">
                  <c:v>0</c:v>
                </c:pt>
                <c:pt idx="10">
                  <c:v>353</c:v>
                </c:pt>
                <c:pt idx="11">
                  <c:v>370</c:v>
                </c:pt>
                <c:pt idx="12">
                  <c:v>0</c:v>
                </c:pt>
                <c:pt idx="13">
                  <c:v>271</c:v>
                </c:pt>
                <c:pt idx="14">
                  <c:v>186</c:v>
                </c:pt>
                <c:pt idx="15">
                  <c:v>175</c:v>
                </c:pt>
                <c:pt idx="16">
                  <c:v>0</c:v>
                </c:pt>
                <c:pt idx="17">
                  <c:v>434</c:v>
                </c:pt>
                <c:pt idx="18">
                  <c:v>0</c:v>
                </c:pt>
                <c:pt idx="19">
                  <c:v>0</c:v>
                </c:pt>
                <c:pt idx="20">
                  <c:v>0</c:v>
                </c:pt>
                <c:pt idx="21">
                  <c:v>0</c:v>
                </c:pt>
                <c:pt idx="22">
                  <c:v>33</c:v>
                </c:pt>
                <c:pt idx="23">
                  <c:v>50</c:v>
                </c:pt>
                <c:pt idx="24">
                  <c:v>84</c:v>
                </c:pt>
                <c:pt idx="25">
                  <c:v>136</c:v>
                </c:pt>
                <c:pt idx="26">
                  <c:v>315</c:v>
                </c:pt>
                <c:pt idx="27">
                  <c:v>72</c:v>
                </c:pt>
              </c:numCache>
            </c:numRef>
          </c:val>
          <c:extLst>
            <c:ext xmlns:c16="http://schemas.microsoft.com/office/drawing/2014/chart" uri="{C3380CC4-5D6E-409C-BE32-E72D297353CC}">
              <c16:uniqueId val="{00000000-D757-45BD-BBA6-4B18589CCC14}"/>
            </c:ext>
          </c:extLst>
        </c:ser>
        <c:ser>
          <c:idx val="1"/>
          <c:order val="1"/>
          <c:tx>
            <c:strRef>
              <c:f>Hoja1!$C$1</c:f>
              <c:strCache>
                <c:ptCount val="1"/>
                <c:pt idx="0">
                  <c:v>Ad. Esp.</c:v>
                </c:pt>
              </c:strCache>
            </c:strRef>
          </c:tx>
          <c:spPr>
            <a:solidFill>
              <a:schemeClr val="accent2"/>
            </a:solidFill>
            <a:ln>
              <a:noFill/>
            </a:ln>
            <a:effectLst/>
          </c:spPr>
          <c:invertIfNegative val="0"/>
          <c:cat>
            <c:numRef>
              <c:f>Hoja1!$A$2:$A$29</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f>Hoja1!$C$2:$C$29</c:f>
              <c:numCache>
                <c:formatCode>General</c:formatCode>
                <c:ptCount val="28"/>
                <c:pt idx="0">
                  <c:v>204</c:v>
                </c:pt>
                <c:pt idx="1">
                  <c:v>36</c:v>
                </c:pt>
                <c:pt idx="2">
                  <c:v>114</c:v>
                </c:pt>
                <c:pt idx="3">
                  <c:v>0</c:v>
                </c:pt>
                <c:pt idx="4">
                  <c:v>0</c:v>
                </c:pt>
                <c:pt idx="5">
                  <c:v>0</c:v>
                </c:pt>
                <c:pt idx="6">
                  <c:v>0</c:v>
                </c:pt>
                <c:pt idx="7">
                  <c:v>0</c:v>
                </c:pt>
                <c:pt idx="8">
                  <c:v>0</c:v>
                </c:pt>
                <c:pt idx="9">
                  <c:v>0</c:v>
                </c:pt>
                <c:pt idx="10">
                  <c:v>92</c:v>
                </c:pt>
                <c:pt idx="11">
                  <c:v>188</c:v>
                </c:pt>
                <c:pt idx="12">
                  <c:v>0</c:v>
                </c:pt>
                <c:pt idx="13">
                  <c:v>56</c:v>
                </c:pt>
                <c:pt idx="14">
                  <c:v>127</c:v>
                </c:pt>
                <c:pt idx="15">
                  <c:v>86</c:v>
                </c:pt>
                <c:pt idx="16">
                  <c:v>0</c:v>
                </c:pt>
                <c:pt idx="17">
                  <c:v>160</c:v>
                </c:pt>
                <c:pt idx="18">
                  <c:v>0</c:v>
                </c:pt>
                <c:pt idx="19">
                  <c:v>0</c:v>
                </c:pt>
                <c:pt idx="20">
                  <c:v>0</c:v>
                </c:pt>
                <c:pt idx="21">
                  <c:v>0</c:v>
                </c:pt>
                <c:pt idx="22">
                  <c:v>8</c:v>
                </c:pt>
                <c:pt idx="23">
                  <c:v>15</c:v>
                </c:pt>
                <c:pt idx="24">
                  <c:v>45</c:v>
                </c:pt>
                <c:pt idx="25">
                  <c:v>24</c:v>
                </c:pt>
                <c:pt idx="26">
                  <c:v>103</c:v>
                </c:pt>
                <c:pt idx="27">
                  <c:v>48</c:v>
                </c:pt>
              </c:numCache>
            </c:numRef>
          </c:val>
          <c:extLst>
            <c:ext xmlns:c16="http://schemas.microsoft.com/office/drawing/2014/chart" uri="{C3380CC4-5D6E-409C-BE32-E72D297353CC}">
              <c16:uniqueId val="{00000001-D757-45BD-BBA6-4B18589CCC14}"/>
            </c:ext>
          </c:extLst>
        </c:ser>
        <c:ser>
          <c:idx val="2"/>
          <c:order val="2"/>
          <c:tx>
            <c:strRef>
              <c:f>Hoja1!$D$1</c:f>
              <c:strCache>
                <c:ptCount val="1"/>
                <c:pt idx="0">
                  <c:v>C. sup.</c:v>
                </c:pt>
              </c:strCache>
            </c:strRef>
          </c:tx>
          <c:spPr>
            <a:solidFill>
              <a:schemeClr val="accent3"/>
            </a:solidFill>
            <a:ln>
              <a:noFill/>
            </a:ln>
            <a:effectLst/>
          </c:spPr>
          <c:invertIfNegative val="0"/>
          <c:cat>
            <c:numRef>
              <c:f>Hoja1!$A$2:$A$29</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f>Hoja1!$D$2:$D$29</c:f>
              <c:numCache>
                <c:formatCode>General</c:formatCode>
                <c:ptCount val="28"/>
                <c:pt idx="0">
                  <c:v>28</c:v>
                </c:pt>
                <c:pt idx="1">
                  <c:v>10</c:v>
                </c:pt>
                <c:pt idx="2">
                  <c:v>2</c:v>
                </c:pt>
                <c:pt idx="3">
                  <c:v>0</c:v>
                </c:pt>
                <c:pt idx="4">
                  <c:v>0</c:v>
                </c:pt>
                <c:pt idx="5">
                  <c:v>0</c:v>
                </c:pt>
                <c:pt idx="6">
                  <c:v>0</c:v>
                </c:pt>
                <c:pt idx="7">
                  <c:v>0</c:v>
                </c:pt>
                <c:pt idx="8">
                  <c:v>0</c:v>
                </c:pt>
                <c:pt idx="9">
                  <c:v>0</c:v>
                </c:pt>
                <c:pt idx="10">
                  <c:v>64</c:v>
                </c:pt>
                <c:pt idx="11">
                  <c:v>43</c:v>
                </c:pt>
                <c:pt idx="12">
                  <c:v>0</c:v>
                </c:pt>
                <c:pt idx="13">
                  <c:v>33</c:v>
                </c:pt>
                <c:pt idx="14">
                  <c:v>32</c:v>
                </c:pt>
                <c:pt idx="15">
                  <c:v>33</c:v>
                </c:pt>
                <c:pt idx="16">
                  <c:v>0</c:v>
                </c:pt>
                <c:pt idx="17">
                  <c:v>57</c:v>
                </c:pt>
                <c:pt idx="18">
                  <c:v>0</c:v>
                </c:pt>
                <c:pt idx="19">
                  <c:v>0</c:v>
                </c:pt>
                <c:pt idx="20">
                  <c:v>0</c:v>
                </c:pt>
                <c:pt idx="21">
                  <c:v>0</c:v>
                </c:pt>
                <c:pt idx="22">
                  <c:v>8</c:v>
                </c:pt>
                <c:pt idx="23">
                  <c:v>16</c:v>
                </c:pt>
                <c:pt idx="24">
                  <c:v>30</c:v>
                </c:pt>
                <c:pt idx="25">
                  <c:v>24</c:v>
                </c:pt>
                <c:pt idx="26">
                  <c:v>82</c:v>
                </c:pt>
                <c:pt idx="27">
                  <c:v>8</c:v>
                </c:pt>
              </c:numCache>
            </c:numRef>
          </c:val>
          <c:extLst>
            <c:ext xmlns:c16="http://schemas.microsoft.com/office/drawing/2014/chart" uri="{C3380CC4-5D6E-409C-BE32-E72D297353CC}">
              <c16:uniqueId val="{00000002-D757-45BD-BBA6-4B18589CCC14}"/>
            </c:ext>
          </c:extLst>
        </c:ser>
        <c:dLbls>
          <c:showLegendKey val="0"/>
          <c:showVal val="0"/>
          <c:showCatName val="0"/>
          <c:showSerName val="0"/>
          <c:showPercent val="0"/>
          <c:showBubbleSize val="0"/>
        </c:dLbls>
        <c:gapWidth val="219"/>
        <c:overlap val="-27"/>
        <c:axId val="1639600912"/>
        <c:axId val="1540258352"/>
      </c:barChart>
      <c:catAx>
        <c:axId val="1639600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540258352"/>
        <c:crosses val="autoZero"/>
        <c:auto val="1"/>
        <c:lblAlgn val="ctr"/>
        <c:lblOffset val="100"/>
        <c:noMultiLvlLbl val="0"/>
      </c:catAx>
      <c:valAx>
        <c:axId val="1540258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39600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2"/>
          <c:order val="2"/>
          <c:tx>
            <c:strRef>
              <c:f>Hoja1!$D$1</c:f>
              <c:strCache>
                <c:ptCount val="1"/>
                <c:pt idx="0">
                  <c:v>C. sup.</c:v>
                </c:pt>
              </c:strCache>
            </c:strRef>
          </c:tx>
          <c:spPr>
            <a:solidFill>
              <a:schemeClr val="accent3"/>
            </a:solidFill>
            <a:ln>
              <a:noFill/>
            </a:ln>
            <a:effectLst/>
          </c:spPr>
          <c:invertIfNegative val="0"/>
          <c:cat>
            <c:numRef>
              <c:f>Hoja1!$A$2:$A$29</c:f>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f>Hoja1!$D$2:$D$29</c:f>
              <c:numCache>
                <c:formatCode>General</c:formatCode>
                <c:ptCount val="28"/>
                <c:pt idx="0">
                  <c:v>28</c:v>
                </c:pt>
                <c:pt idx="1">
                  <c:v>10</c:v>
                </c:pt>
                <c:pt idx="2">
                  <c:v>2</c:v>
                </c:pt>
                <c:pt idx="3">
                  <c:v>0</c:v>
                </c:pt>
                <c:pt idx="4">
                  <c:v>0</c:v>
                </c:pt>
                <c:pt idx="5">
                  <c:v>0</c:v>
                </c:pt>
                <c:pt idx="6">
                  <c:v>0</c:v>
                </c:pt>
                <c:pt idx="7">
                  <c:v>0</c:v>
                </c:pt>
                <c:pt idx="8">
                  <c:v>0</c:v>
                </c:pt>
                <c:pt idx="9">
                  <c:v>0</c:v>
                </c:pt>
                <c:pt idx="10">
                  <c:v>64</c:v>
                </c:pt>
                <c:pt idx="11">
                  <c:v>43</c:v>
                </c:pt>
                <c:pt idx="12">
                  <c:v>0</c:v>
                </c:pt>
                <c:pt idx="13">
                  <c:v>33</c:v>
                </c:pt>
                <c:pt idx="14">
                  <c:v>32</c:v>
                </c:pt>
                <c:pt idx="15">
                  <c:v>33</c:v>
                </c:pt>
                <c:pt idx="16">
                  <c:v>0</c:v>
                </c:pt>
                <c:pt idx="17">
                  <c:v>57</c:v>
                </c:pt>
                <c:pt idx="18">
                  <c:v>0</c:v>
                </c:pt>
                <c:pt idx="19">
                  <c:v>0</c:v>
                </c:pt>
                <c:pt idx="20">
                  <c:v>0</c:v>
                </c:pt>
                <c:pt idx="21">
                  <c:v>0</c:v>
                </c:pt>
                <c:pt idx="22">
                  <c:v>8</c:v>
                </c:pt>
                <c:pt idx="23">
                  <c:v>16</c:v>
                </c:pt>
                <c:pt idx="24">
                  <c:v>30</c:v>
                </c:pt>
                <c:pt idx="25">
                  <c:v>24</c:v>
                </c:pt>
                <c:pt idx="26">
                  <c:v>82</c:v>
                </c:pt>
                <c:pt idx="27">
                  <c:v>8</c:v>
                </c:pt>
              </c:numCache>
            </c:numRef>
          </c:val>
          <c:extLst>
            <c:ext xmlns:c16="http://schemas.microsoft.com/office/drawing/2014/chart" uri="{C3380CC4-5D6E-409C-BE32-E72D297353CC}">
              <c16:uniqueId val="{00000000-CB26-4260-9516-D8F56AE09A2B}"/>
            </c:ext>
          </c:extLst>
        </c:ser>
        <c:dLbls>
          <c:showLegendKey val="0"/>
          <c:showVal val="0"/>
          <c:showCatName val="0"/>
          <c:showSerName val="0"/>
          <c:showPercent val="0"/>
          <c:showBubbleSize val="0"/>
        </c:dLbls>
        <c:gapWidth val="219"/>
        <c:overlap val="-27"/>
        <c:axId val="1639600912"/>
        <c:axId val="1540258352"/>
        <c:extLst>
          <c:ext xmlns:c15="http://schemas.microsoft.com/office/drawing/2012/chart" uri="{02D57815-91ED-43cb-92C2-25804820EDAC}">
            <c15:filteredBarSeries>
              <c15:ser>
                <c:idx val="0"/>
                <c:order val="0"/>
                <c:tx>
                  <c:strRef>
                    <c:extLst>
                      <c:ext uri="{02D57815-91ED-43cb-92C2-25804820EDAC}">
                        <c15:formulaRef>
                          <c15:sqref>Hoja1!$B$1</c15:sqref>
                        </c15:formulaRef>
                      </c:ext>
                    </c:extLst>
                    <c:strCache>
                      <c:ptCount val="1"/>
                      <c:pt idx="0">
                        <c:v>Ad. Gen.</c:v>
                      </c:pt>
                    </c:strCache>
                  </c:strRef>
                </c:tx>
                <c:spPr>
                  <a:solidFill>
                    <a:schemeClr val="accent1"/>
                  </a:solidFill>
                  <a:ln>
                    <a:noFill/>
                  </a:ln>
                  <a:effectLst/>
                </c:spPr>
                <c:invertIfNegative val="0"/>
                <c:cat>
                  <c:numRef>
                    <c:extLst>
                      <c:ext uri="{02D57815-91ED-43cb-92C2-25804820EDAC}">
                        <c15:formulaRef>
                          <c15:sqref>Hoja1!$A$2:$A$29</c15:sqref>
                        </c15:formulaRef>
                      </c:ext>
                    </c:extLst>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extLst>
                      <c:ext uri="{02D57815-91ED-43cb-92C2-25804820EDAC}">
                        <c15:formulaRef>
                          <c15:sqref>Hoja1!$B$2:$B$29</c15:sqref>
                        </c15:formulaRef>
                      </c:ext>
                    </c:extLst>
                    <c:numCache>
                      <c:formatCode>General</c:formatCode>
                      <c:ptCount val="28"/>
                      <c:pt idx="0">
                        <c:v>254</c:v>
                      </c:pt>
                      <c:pt idx="1">
                        <c:v>50</c:v>
                      </c:pt>
                      <c:pt idx="2">
                        <c:v>37</c:v>
                      </c:pt>
                      <c:pt idx="3">
                        <c:v>0</c:v>
                      </c:pt>
                      <c:pt idx="4">
                        <c:v>0</c:v>
                      </c:pt>
                      <c:pt idx="5">
                        <c:v>0</c:v>
                      </c:pt>
                      <c:pt idx="6">
                        <c:v>0</c:v>
                      </c:pt>
                      <c:pt idx="7">
                        <c:v>0</c:v>
                      </c:pt>
                      <c:pt idx="8">
                        <c:v>0</c:v>
                      </c:pt>
                      <c:pt idx="9">
                        <c:v>0</c:v>
                      </c:pt>
                      <c:pt idx="10">
                        <c:v>353</c:v>
                      </c:pt>
                      <c:pt idx="11">
                        <c:v>370</c:v>
                      </c:pt>
                      <c:pt idx="12">
                        <c:v>0</c:v>
                      </c:pt>
                      <c:pt idx="13">
                        <c:v>271</c:v>
                      </c:pt>
                      <c:pt idx="14">
                        <c:v>186</c:v>
                      </c:pt>
                      <c:pt idx="15">
                        <c:v>175</c:v>
                      </c:pt>
                      <c:pt idx="16">
                        <c:v>0</c:v>
                      </c:pt>
                      <c:pt idx="17">
                        <c:v>434</c:v>
                      </c:pt>
                      <c:pt idx="18">
                        <c:v>0</c:v>
                      </c:pt>
                      <c:pt idx="19">
                        <c:v>0</c:v>
                      </c:pt>
                      <c:pt idx="20">
                        <c:v>0</c:v>
                      </c:pt>
                      <c:pt idx="21">
                        <c:v>0</c:v>
                      </c:pt>
                      <c:pt idx="22">
                        <c:v>33</c:v>
                      </c:pt>
                      <c:pt idx="23">
                        <c:v>50</c:v>
                      </c:pt>
                      <c:pt idx="24">
                        <c:v>84</c:v>
                      </c:pt>
                      <c:pt idx="25">
                        <c:v>136</c:v>
                      </c:pt>
                      <c:pt idx="26">
                        <c:v>315</c:v>
                      </c:pt>
                      <c:pt idx="27">
                        <c:v>72</c:v>
                      </c:pt>
                    </c:numCache>
                  </c:numRef>
                </c:val>
                <c:extLst>
                  <c:ext xmlns:c16="http://schemas.microsoft.com/office/drawing/2014/chart" uri="{C3380CC4-5D6E-409C-BE32-E72D297353CC}">
                    <c16:uniqueId val="{00000001-CB26-4260-9516-D8F56AE09A2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Hoja1!$C$1</c15:sqref>
                        </c15:formulaRef>
                      </c:ext>
                    </c:extLst>
                    <c:strCache>
                      <c:ptCount val="1"/>
                      <c:pt idx="0">
                        <c:v>Ad. Esp.</c:v>
                      </c:pt>
                    </c:strCache>
                  </c:strRef>
                </c:tx>
                <c:spPr>
                  <a:solidFill>
                    <a:schemeClr val="accent2"/>
                  </a:solidFill>
                  <a:ln>
                    <a:noFill/>
                  </a:ln>
                  <a:effectLst/>
                </c:spPr>
                <c:invertIfNegative val="0"/>
                <c:cat>
                  <c:numRef>
                    <c:extLst xmlns:c15="http://schemas.microsoft.com/office/drawing/2012/chart">
                      <c:ext xmlns:c15="http://schemas.microsoft.com/office/drawing/2012/chart" uri="{02D57815-91ED-43cb-92C2-25804820EDAC}">
                        <c15:formulaRef>
                          <c15:sqref>Hoja1!$A$2:$A$29</c15:sqref>
                        </c15:formulaRef>
                      </c:ext>
                    </c:extLst>
                    <c:numCache>
                      <c:formatCode>General</c:formatCode>
                      <c:ptCount val="28"/>
                      <c:pt idx="0">
                        <c:v>1990</c:v>
                      </c:pt>
                      <c:pt idx="1">
                        <c:v>1991</c:v>
                      </c:pt>
                      <c:pt idx="2">
                        <c:v>1992</c:v>
                      </c:pt>
                      <c:pt idx="3">
                        <c:v>1993</c:v>
                      </c:pt>
                      <c:pt idx="4">
                        <c:v>1994</c:v>
                      </c:pt>
                      <c:pt idx="5">
                        <c:v>1995</c:v>
                      </c:pt>
                      <c:pt idx="6">
                        <c:v>1996</c:v>
                      </c:pt>
                      <c:pt idx="7">
                        <c:v>1997</c:v>
                      </c:pt>
                      <c:pt idx="8">
                        <c:v>1998</c:v>
                      </c:pt>
                      <c:pt idx="9">
                        <c:v>1999</c:v>
                      </c:pt>
                      <c:pt idx="10">
                        <c:v>2001</c:v>
                      </c:pt>
                      <c:pt idx="11">
                        <c:v>2002</c:v>
                      </c:pt>
                      <c:pt idx="12">
                        <c:v>2003</c:v>
                      </c:pt>
                      <c:pt idx="13">
                        <c:v>2004</c:v>
                      </c:pt>
                      <c:pt idx="14">
                        <c:v>2005</c:v>
                      </c:pt>
                      <c:pt idx="15">
                        <c:v>2006</c:v>
                      </c:pt>
                      <c:pt idx="16">
                        <c:v>2007</c:v>
                      </c:pt>
                      <c:pt idx="17">
                        <c:v>2008</c:v>
                      </c:pt>
                      <c:pt idx="18">
                        <c:v>2009</c:v>
                      </c:pt>
                      <c:pt idx="19">
                        <c:v>2011</c:v>
                      </c:pt>
                      <c:pt idx="20">
                        <c:v>2012</c:v>
                      </c:pt>
                      <c:pt idx="21">
                        <c:v>2013</c:v>
                      </c:pt>
                      <c:pt idx="22">
                        <c:v>2014</c:v>
                      </c:pt>
                      <c:pt idx="23">
                        <c:v>2015</c:v>
                      </c:pt>
                      <c:pt idx="24">
                        <c:v>2016</c:v>
                      </c:pt>
                      <c:pt idx="25">
                        <c:v>2017</c:v>
                      </c:pt>
                      <c:pt idx="26">
                        <c:v>2018</c:v>
                      </c:pt>
                      <c:pt idx="27">
                        <c:v>2019</c:v>
                      </c:pt>
                    </c:numCache>
                  </c:numRef>
                </c:cat>
                <c:val>
                  <c:numRef>
                    <c:extLst xmlns:c15="http://schemas.microsoft.com/office/drawing/2012/chart">
                      <c:ext xmlns:c15="http://schemas.microsoft.com/office/drawing/2012/chart" uri="{02D57815-91ED-43cb-92C2-25804820EDAC}">
                        <c15:formulaRef>
                          <c15:sqref>Hoja1!$C$2:$C$29</c15:sqref>
                        </c15:formulaRef>
                      </c:ext>
                    </c:extLst>
                    <c:numCache>
                      <c:formatCode>General</c:formatCode>
                      <c:ptCount val="28"/>
                      <c:pt idx="0">
                        <c:v>204</c:v>
                      </c:pt>
                      <c:pt idx="1">
                        <c:v>36</c:v>
                      </c:pt>
                      <c:pt idx="2">
                        <c:v>114</c:v>
                      </c:pt>
                      <c:pt idx="3">
                        <c:v>0</c:v>
                      </c:pt>
                      <c:pt idx="4">
                        <c:v>0</c:v>
                      </c:pt>
                      <c:pt idx="5">
                        <c:v>0</c:v>
                      </c:pt>
                      <c:pt idx="6">
                        <c:v>0</c:v>
                      </c:pt>
                      <c:pt idx="7">
                        <c:v>0</c:v>
                      </c:pt>
                      <c:pt idx="8">
                        <c:v>0</c:v>
                      </c:pt>
                      <c:pt idx="9">
                        <c:v>0</c:v>
                      </c:pt>
                      <c:pt idx="10">
                        <c:v>92</c:v>
                      </c:pt>
                      <c:pt idx="11">
                        <c:v>188</c:v>
                      </c:pt>
                      <c:pt idx="12">
                        <c:v>0</c:v>
                      </c:pt>
                      <c:pt idx="13">
                        <c:v>56</c:v>
                      </c:pt>
                      <c:pt idx="14">
                        <c:v>127</c:v>
                      </c:pt>
                      <c:pt idx="15">
                        <c:v>86</c:v>
                      </c:pt>
                      <c:pt idx="16">
                        <c:v>0</c:v>
                      </c:pt>
                      <c:pt idx="17">
                        <c:v>160</c:v>
                      </c:pt>
                      <c:pt idx="18">
                        <c:v>0</c:v>
                      </c:pt>
                      <c:pt idx="19">
                        <c:v>0</c:v>
                      </c:pt>
                      <c:pt idx="20">
                        <c:v>0</c:v>
                      </c:pt>
                      <c:pt idx="21">
                        <c:v>0</c:v>
                      </c:pt>
                      <c:pt idx="22">
                        <c:v>8</c:v>
                      </c:pt>
                      <c:pt idx="23">
                        <c:v>15</c:v>
                      </c:pt>
                      <c:pt idx="24">
                        <c:v>45</c:v>
                      </c:pt>
                      <c:pt idx="25">
                        <c:v>24</c:v>
                      </c:pt>
                      <c:pt idx="26">
                        <c:v>103</c:v>
                      </c:pt>
                      <c:pt idx="27">
                        <c:v>48</c:v>
                      </c:pt>
                    </c:numCache>
                  </c:numRef>
                </c:val>
                <c:extLst xmlns:c15="http://schemas.microsoft.com/office/drawing/2012/chart">
                  <c:ext xmlns:c16="http://schemas.microsoft.com/office/drawing/2014/chart" uri="{C3380CC4-5D6E-409C-BE32-E72D297353CC}">
                    <c16:uniqueId val="{00000002-CB26-4260-9516-D8F56AE09A2B}"/>
                  </c:ext>
                </c:extLst>
              </c15:ser>
            </c15:filteredBarSeries>
          </c:ext>
        </c:extLst>
      </c:barChart>
      <c:catAx>
        <c:axId val="1639600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540258352"/>
        <c:crosses val="autoZero"/>
        <c:auto val="1"/>
        <c:lblAlgn val="ctr"/>
        <c:lblOffset val="100"/>
        <c:noMultiLvlLbl val="0"/>
      </c:catAx>
      <c:valAx>
        <c:axId val="1540258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39600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61EDF46-909D-4BB0-877A-5022A90684A6}" type="datetimeFigureOut">
              <a:rPr lang="es-ES" smtClean="0"/>
              <a:t>22/10/2020</a:t>
            </a:fld>
            <a:endParaRPr lang="es-ES"/>
          </a:p>
        </p:txBody>
      </p:sp>
      <p:sp>
        <p:nvSpPr>
          <p:cNvPr id="4" name="Marcador de pie de pá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F4B01E2-A153-4BF6-A3F0-961F1985313E}" type="slidenum">
              <a:rPr lang="es-ES" smtClean="0"/>
              <a:t>‹Nº›</a:t>
            </a:fld>
            <a:endParaRPr lang="es-ES"/>
          </a:p>
        </p:txBody>
      </p:sp>
    </p:spTree>
    <p:extLst>
      <p:ext uri="{BB962C8B-B14F-4D97-AF65-F5344CB8AC3E}">
        <p14:creationId xmlns:p14="http://schemas.microsoft.com/office/powerpoint/2010/main" val="33718232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a-ES" dirty="0"/>
          </a:p>
        </p:txBody>
      </p:sp>
      <p:sp>
        <p:nvSpPr>
          <p:cNvPr id="3" name="Marcador de fech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D418FEF-7BF7-4A96-85C1-9615AF2FF758}" type="datetimeFigureOut">
              <a:rPr lang="ca-ES" smtClean="0"/>
              <a:t>22/10/2020</a:t>
            </a:fld>
            <a:endParaRPr lang="ca-ES" dirty="0"/>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a-ES" dirty="0"/>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a-ES" dirty="0"/>
          </a:p>
        </p:txBody>
      </p:sp>
      <p:sp>
        <p:nvSpPr>
          <p:cNvPr id="7" name="Marcador de número de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92E00C7-A619-4A93-BBC8-BF90C5523E77}" type="slidenum">
              <a:rPr lang="ca-ES" smtClean="0"/>
              <a:t>‹Nº›</a:t>
            </a:fld>
            <a:endParaRPr lang="ca-ES" dirty="0"/>
          </a:p>
        </p:txBody>
      </p:sp>
    </p:spTree>
    <p:extLst>
      <p:ext uri="{BB962C8B-B14F-4D97-AF65-F5344CB8AC3E}">
        <p14:creationId xmlns:p14="http://schemas.microsoft.com/office/powerpoint/2010/main" val="2158247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a:t>
            </a:fld>
            <a:endParaRPr lang="ca-ES" dirty="0"/>
          </a:p>
        </p:txBody>
      </p:sp>
    </p:spTree>
    <p:extLst>
      <p:ext uri="{BB962C8B-B14F-4D97-AF65-F5344CB8AC3E}">
        <p14:creationId xmlns:p14="http://schemas.microsoft.com/office/powerpoint/2010/main" val="3020381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17</a:t>
            </a:fld>
            <a:endParaRPr lang="ca-ES" dirty="0"/>
          </a:p>
        </p:txBody>
      </p:sp>
    </p:spTree>
    <p:extLst>
      <p:ext uri="{BB962C8B-B14F-4D97-AF65-F5344CB8AC3E}">
        <p14:creationId xmlns:p14="http://schemas.microsoft.com/office/powerpoint/2010/main" val="2158385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18</a:t>
            </a:fld>
            <a:endParaRPr lang="ca-ES" dirty="0"/>
          </a:p>
        </p:txBody>
      </p:sp>
    </p:spTree>
    <p:extLst>
      <p:ext uri="{BB962C8B-B14F-4D97-AF65-F5344CB8AC3E}">
        <p14:creationId xmlns:p14="http://schemas.microsoft.com/office/powerpoint/2010/main" val="1148684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19</a:t>
            </a:fld>
            <a:endParaRPr lang="ca-ES" dirty="0"/>
          </a:p>
        </p:txBody>
      </p:sp>
    </p:spTree>
    <p:extLst>
      <p:ext uri="{BB962C8B-B14F-4D97-AF65-F5344CB8AC3E}">
        <p14:creationId xmlns:p14="http://schemas.microsoft.com/office/powerpoint/2010/main" val="3755941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ctr"/>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20</a:t>
            </a:fld>
            <a:endParaRPr lang="ca-ES" dirty="0"/>
          </a:p>
        </p:txBody>
      </p:sp>
    </p:spTree>
    <p:extLst>
      <p:ext uri="{BB962C8B-B14F-4D97-AF65-F5344CB8AC3E}">
        <p14:creationId xmlns:p14="http://schemas.microsoft.com/office/powerpoint/2010/main" val="886510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23</a:t>
            </a:fld>
            <a:endParaRPr lang="ca-ES" dirty="0"/>
          </a:p>
        </p:txBody>
      </p:sp>
    </p:spTree>
    <p:extLst>
      <p:ext uri="{BB962C8B-B14F-4D97-AF65-F5344CB8AC3E}">
        <p14:creationId xmlns:p14="http://schemas.microsoft.com/office/powerpoint/2010/main" val="3794423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latin typeface="+mj-lt"/>
            </a:endParaRPr>
          </a:p>
        </p:txBody>
      </p:sp>
      <p:sp>
        <p:nvSpPr>
          <p:cNvPr id="4" name="Marcador de número de diapositiva 3"/>
          <p:cNvSpPr>
            <a:spLocks noGrp="1"/>
          </p:cNvSpPr>
          <p:nvPr>
            <p:ph type="sldNum" sz="quarter" idx="5"/>
          </p:nvPr>
        </p:nvSpPr>
        <p:spPr/>
        <p:txBody>
          <a:bodyPr/>
          <a:lstStyle/>
          <a:p>
            <a:fld id="{292E00C7-A619-4A93-BBC8-BF90C5523E77}" type="slidenum">
              <a:rPr lang="ca-ES" smtClean="0"/>
              <a:t>24</a:t>
            </a:fld>
            <a:endParaRPr lang="ca-ES"/>
          </a:p>
        </p:txBody>
      </p:sp>
    </p:spTree>
    <p:extLst>
      <p:ext uri="{BB962C8B-B14F-4D97-AF65-F5344CB8AC3E}">
        <p14:creationId xmlns:p14="http://schemas.microsoft.com/office/powerpoint/2010/main" val="2120842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25</a:t>
            </a:fld>
            <a:endParaRPr lang="ca-ES" dirty="0"/>
          </a:p>
        </p:txBody>
      </p:sp>
    </p:spTree>
    <p:extLst>
      <p:ext uri="{BB962C8B-B14F-4D97-AF65-F5344CB8AC3E}">
        <p14:creationId xmlns:p14="http://schemas.microsoft.com/office/powerpoint/2010/main" val="576543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26</a:t>
            </a:fld>
            <a:endParaRPr lang="ca-ES"/>
          </a:p>
        </p:txBody>
      </p:sp>
    </p:spTree>
    <p:extLst>
      <p:ext uri="{BB962C8B-B14F-4D97-AF65-F5344CB8AC3E}">
        <p14:creationId xmlns:p14="http://schemas.microsoft.com/office/powerpoint/2010/main" val="8605282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27</a:t>
            </a:fld>
            <a:endParaRPr lang="ca-ES"/>
          </a:p>
        </p:txBody>
      </p:sp>
    </p:spTree>
    <p:extLst>
      <p:ext uri="{BB962C8B-B14F-4D97-AF65-F5344CB8AC3E}">
        <p14:creationId xmlns:p14="http://schemas.microsoft.com/office/powerpoint/2010/main" val="29923116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31</a:t>
            </a:fld>
            <a:endParaRPr lang="ca-ES" dirty="0"/>
          </a:p>
        </p:txBody>
      </p:sp>
    </p:spTree>
    <p:extLst>
      <p:ext uri="{BB962C8B-B14F-4D97-AF65-F5344CB8AC3E}">
        <p14:creationId xmlns:p14="http://schemas.microsoft.com/office/powerpoint/2010/main" val="2747446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2</a:t>
            </a:fld>
            <a:endParaRPr lang="ca-ES" dirty="0"/>
          </a:p>
        </p:txBody>
      </p:sp>
    </p:spTree>
    <p:extLst>
      <p:ext uri="{BB962C8B-B14F-4D97-AF65-F5344CB8AC3E}">
        <p14:creationId xmlns:p14="http://schemas.microsoft.com/office/powerpoint/2010/main" val="4036639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32</a:t>
            </a:fld>
            <a:endParaRPr lang="ca-ES" dirty="0"/>
          </a:p>
        </p:txBody>
      </p:sp>
    </p:spTree>
    <p:extLst>
      <p:ext uri="{BB962C8B-B14F-4D97-AF65-F5344CB8AC3E}">
        <p14:creationId xmlns:p14="http://schemas.microsoft.com/office/powerpoint/2010/main" val="2561445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38</a:t>
            </a:fld>
            <a:endParaRPr lang="ca-ES" dirty="0"/>
          </a:p>
        </p:txBody>
      </p:sp>
    </p:spTree>
    <p:extLst>
      <p:ext uri="{BB962C8B-B14F-4D97-AF65-F5344CB8AC3E}">
        <p14:creationId xmlns:p14="http://schemas.microsoft.com/office/powerpoint/2010/main" val="4212393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39</a:t>
            </a:fld>
            <a:endParaRPr lang="ca-ES" dirty="0"/>
          </a:p>
        </p:txBody>
      </p:sp>
    </p:spTree>
    <p:extLst>
      <p:ext uri="{BB962C8B-B14F-4D97-AF65-F5344CB8AC3E}">
        <p14:creationId xmlns:p14="http://schemas.microsoft.com/office/powerpoint/2010/main" val="3342946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42</a:t>
            </a:fld>
            <a:endParaRPr lang="ca-ES" dirty="0"/>
          </a:p>
        </p:txBody>
      </p:sp>
    </p:spTree>
    <p:extLst>
      <p:ext uri="{BB962C8B-B14F-4D97-AF65-F5344CB8AC3E}">
        <p14:creationId xmlns:p14="http://schemas.microsoft.com/office/powerpoint/2010/main" val="8947003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44</a:t>
            </a:fld>
            <a:endParaRPr lang="ca-ES" dirty="0"/>
          </a:p>
        </p:txBody>
      </p:sp>
    </p:spTree>
    <p:extLst>
      <p:ext uri="{BB962C8B-B14F-4D97-AF65-F5344CB8AC3E}">
        <p14:creationId xmlns:p14="http://schemas.microsoft.com/office/powerpoint/2010/main" val="36250995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45</a:t>
            </a:fld>
            <a:endParaRPr lang="ca-ES" dirty="0"/>
          </a:p>
        </p:txBody>
      </p:sp>
    </p:spTree>
    <p:extLst>
      <p:ext uri="{BB962C8B-B14F-4D97-AF65-F5344CB8AC3E}">
        <p14:creationId xmlns:p14="http://schemas.microsoft.com/office/powerpoint/2010/main" val="2211248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46</a:t>
            </a:fld>
            <a:endParaRPr lang="ca-ES" dirty="0"/>
          </a:p>
        </p:txBody>
      </p:sp>
    </p:spTree>
    <p:extLst>
      <p:ext uri="{BB962C8B-B14F-4D97-AF65-F5344CB8AC3E}">
        <p14:creationId xmlns:p14="http://schemas.microsoft.com/office/powerpoint/2010/main" val="703927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47</a:t>
            </a:fld>
            <a:endParaRPr lang="ca-ES"/>
          </a:p>
        </p:txBody>
      </p:sp>
    </p:spTree>
    <p:extLst>
      <p:ext uri="{BB962C8B-B14F-4D97-AF65-F5344CB8AC3E}">
        <p14:creationId xmlns:p14="http://schemas.microsoft.com/office/powerpoint/2010/main" val="9224463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48</a:t>
            </a:fld>
            <a:endParaRPr lang="ca-ES"/>
          </a:p>
        </p:txBody>
      </p:sp>
    </p:spTree>
    <p:extLst>
      <p:ext uri="{BB962C8B-B14F-4D97-AF65-F5344CB8AC3E}">
        <p14:creationId xmlns:p14="http://schemas.microsoft.com/office/powerpoint/2010/main" val="30719633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50</a:t>
            </a:fld>
            <a:endParaRPr lang="ca-ES"/>
          </a:p>
        </p:txBody>
      </p:sp>
    </p:spTree>
    <p:extLst>
      <p:ext uri="{BB962C8B-B14F-4D97-AF65-F5344CB8AC3E}">
        <p14:creationId xmlns:p14="http://schemas.microsoft.com/office/powerpoint/2010/main" val="4110463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3</a:t>
            </a:fld>
            <a:endParaRPr lang="ca-ES" dirty="0"/>
          </a:p>
        </p:txBody>
      </p:sp>
    </p:spTree>
    <p:extLst>
      <p:ext uri="{BB962C8B-B14F-4D97-AF65-F5344CB8AC3E}">
        <p14:creationId xmlns:p14="http://schemas.microsoft.com/office/powerpoint/2010/main" val="7414508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51</a:t>
            </a:fld>
            <a:endParaRPr lang="ca-ES"/>
          </a:p>
        </p:txBody>
      </p:sp>
    </p:spTree>
    <p:extLst>
      <p:ext uri="{BB962C8B-B14F-4D97-AF65-F5344CB8AC3E}">
        <p14:creationId xmlns:p14="http://schemas.microsoft.com/office/powerpoint/2010/main" val="7623443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a:p>
        </p:txBody>
      </p:sp>
      <p:sp>
        <p:nvSpPr>
          <p:cNvPr id="4" name="Marcador de número de diapositiva 3"/>
          <p:cNvSpPr>
            <a:spLocks noGrp="1"/>
          </p:cNvSpPr>
          <p:nvPr>
            <p:ph type="sldNum" sz="quarter" idx="5"/>
          </p:nvPr>
        </p:nvSpPr>
        <p:spPr/>
        <p:txBody>
          <a:bodyPr/>
          <a:lstStyle/>
          <a:p>
            <a:fld id="{292E00C7-A619-4A93-BBC8-BF90C5523E77}" type="slidenum">
              <a:rPr lang="ca-ES" smtClean="0"/>
              <a:t>53</a:t>
            </a:fld>
            <a:endParaRPr lang="ca-ES" dirty="0"/>
          </a:p>
        </p:txBody>
      </p:sp>
    </p:spTree>
    <p:extLst>
      <p:ext uri="{BB962C8B-B14F-4D97-AF65-F5344CB8AC3E}">
        <p14:creationId xmlns:p14="http://schemas.microsoft.com/office/powerpoint/2010/main" val="22695428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54</a:t>
            </a:fld>
            <a:endParaRPr lang="ca-ES"/>
          </a:p>
        </p:txBody>
      </p:sp>
    </p:spTree>
    <p:extLst>
      <p:ext uri="{BB962C8B-B14F-4D97-AF65-F5344CB8AC3E}">
        <p14:creationId xmlns:p14="http://schemas.microsoft.com/office/powerpoint/2010/main" val="37056078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56</a:t>
            </a:fld>
            <a:endParaRPr lang="ca-ES"/>
          </a:p>
        </p:txBody>
      </p:sp>
    </p:spTree>
    <p:extLst>
      <p:ext uri="{BB962C8B-B14F-4D97-AF65-F5344CB8AC3E}">
        <p14:creationId xmlns:p14="http://schemas.microsoft.com/office/powerpoint/2010/main" val="41479276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57</a:t>
            </a:fld>
            <a:endParaRPr lang="ca-ES"/>
          </a:p>
        </p:txBody>
      </p:sp>
    </p:spTree>
    <p:extLst>
      <p:ext uri="{BB962C8B-B14F-4D97-AF65-F5344CB8AC3E}">
        <p14:creationId xmlns:p14="http://schemas.microsoft.com/office/powerpoint/2010/main" val="23836367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58</a:t>
            </a:fld>
            <a:endParaRPr lang="ca-ES"/>
          </a:p>
        </p:txBody>
      </p:sp>
    </p:spTree>
    <p:extLst>
      <p:ext uri="{BB962C8B-B14F-4D97-AF65-F5344CB8AC3E}">
        <p14:creationId xmlns:p14="http://schemas.microsoft.com/office/powerpoint/2010/main" val="17784624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59</a:t>
            </a:fld>
            <a:endParaRPr lang="ca-ES"/>
          </a:p>
        </p:txBody>
      </p:sp>
    </p:spTree>
    <p:extLst>
      <p:ext uri="{BB962C8B-B14F-4D97-AF65-F5344CB8AC3E}">
        <p14:creationId xmlns:p14="http://schemas.microsoft.com/office/powerpoint/2010/main" val="30592896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60</a:t>
            </a:fld>
            <a:endParaRPr lang="ca-ES"/>
          </a:p>
        </p:txBody>
      </p:sp>
    </p:spTree>
    <p:extLst>
      <p:ext uri="{BB962C8B-B14F-4D97-AF65-F5344CB8AC3E}">
        <p14:creationId xmlns:p14="http://schemas.microsoft.com/office/powerpoint/2010/main" val="3028525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62</a:t>
            </a:fld>
            <a:endParaRPr lang="ca-ES"/>
          </a:p>
        </p:txBody>
      </p:sp>
    </p:spTree>
    <p:extLst>
      <p:ext uri="{BB962C8B-B14F-4D97-AF65-F5344CB8AC3E}">
        <p14:creationId xmlns:p14="http://schemas.microsoft.com/office/powerpoint/2010/main" val="37494013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65</a:t>
            </a:fld>
            <a:endParaRPr lang="ca-ES"/>
          </a:p>
        </p:txBody>
      </p:sp>
    </p:spTree>
    <p:extLst>
      <p:ext uri="{BB962C8B-B14F-4D97-AF65-F5344CB8AC3E}">
        <p14:creationId xmlns:p14="http://schemas.microsoft.com/office/powerpoint/2010/main" val="3185244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5</a:t>
            </a:fld>
            <a:endParaRPr lang="ca-ES" dirty="0"/>
          </a:p>
        </p:txBody>
      </p:sp>
    </p:spTree>
    <p:extLst>
      <p:ext uri="{BB962C8B-B14F-4D97-AF65-F5344CB8AC3E}">
        <p14:creationId xmlns:p14="http://schemas.microsoft.com/office/powerpoint/2010/main" val="38485525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66</a:t>
            </a:fld>
            <a:endParaRPr lang="ca-ES" dirty="0"/>
          </a:p>
        </p:txBody>
      </p:sp>
    </p:spTree>
    <p:extLst>
      <p:ext uri="{BB962C8B-B14F-4D97-AF65-F5344CB8AC3E}">
        <p14:creationId xmlns:p14="http://schemas.microsoft.com/office/powerpoint/2010/main" val="32764397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67</a:t>
            </a:fld>
            <a:endParaRPr lang="ca-ES" dirty="0"/>
          </a:p>
        </p:txBody>
      </p:sp>
    </p:spTree>
    <p:extLst>
      <p:ext uri="{BB962C8B-B14F-4D97-AF65-F5344CB8AC3E}">
        <p14:creationId xmlns:p14="http://schemas.microsoft.com/office/powerpoint/2010/main" val="40432411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68</a:t>
            </a:fld>
            <a:endParaRPr lang="ca-ES"/>
          </a:p>
        </p:txBody>
      </p:sp>
    </p:spTree>
    <p:extLst>
      <p:ext uri="{BB962C8B-B14F-4D97-AF65-F5344CB8AC3E}">
        <p14:creationId xmlns:p14="http://schemas.microsoft.com/office/powerpoint/2010/main" val="33907255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69</a:t>
            </a:fld>
            <a:endParaRPr lang="ca-ES"/>
          </a:p>
        </p:txBody>
      </p:sp>
    </p:spTree>
    <p:extLst>
      <p:ext uri="{BB962C8B-B14F-4D97-AF65-F5344CB8AC3E}">
        <p14:creationId xmlns:p14="http://schemas.microsoft.com/office/powerpoint/2010/main" val="23022314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70</a:t>
            </a:fld>
            <a:endParaRPr lang="ca-ES" dirty="0"/>
          </a:p>
        </p:txBody>
      </p:sp>
    </p:spTree>
    <p:extLst>
      <p:ext uri="{BB962C8B-B14F-4D97-AF65-F5344CB8AC3E}">
        <p14:creationId xmlns:p14="http://schemas.microsoft.com/office/powerpoint/2010/main" val="1517555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71</a:t>
            </a:fld>
            <a:endParaRPr lang="ca-ES" dirty="0"/>
          </a:p>
        </p:txBody>
      </p:sp>
    </p:spTree>
    <p:extLst>
      <p:ext uri="{BB962C8B-B14F-4D97-AF65-F5344CB8AC3E}">
        <p14:creationId xmlns:p14="http://schemas.microsoft.com/office/powerpoint/2010/main" val="28293585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72</a:t>
            </a:fld>
            <a:endParaRPr lang="ca-ES"/>
          </a:p>
        </p:txBody>
      </p:sp>
    </p:spTree>
    <p:extLst>
      <p:ext uri="{BB962C8B-B14F-4D97-AF65-F5344CB8AC3E}">
        <p14:creationId xmlns:p14="http://schemas.microsoft.com/office/powerpoint/2010/main" val="5633203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73</a:t>
            </a:fld>
            <a:endParaRPr lang="ca-ES"/>
          </a:p>
        </p:txBody>
      </p:sp>
    </p:spTree>
    <p:extLst>
      <p:ext uri="{BB962C8B-B14F-4D97-AF65-F5344CB8AC3E}">
        <p14:creationId xmlns:p14="http://schemas.microsoft.com/office/powerpoint/2010/main" val="8677814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74</a:t>
            </a:fld>
            <a:endParaRPr lang="ca-ES"/>
          </a:p>
        </p:txBody>
      </p:sp>
    </p:spTree>
    <p:extLst>
      <p:ext uri="{BB962C8B-B14F-4D97-AF65-F5344CB8AC3E}">
        <p14:creationId xmlns:p14="http://schemas.microsoft.com/office/powerpoint/2010/main" val="9106586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75</a:t>
            </a:fld>
            <a:endParaRPr lang="ca-ES"/>
          </a:p>
        </p:txBody>
      </p:sp>
    </p:spTree>
    <p:extLst>
      <p:ext uri="{BB962C8B-B14F-4D97-AF65-F5344CB8AC3E}">
        <p14:creationId xmlns:p14="http://schemas.microsoft.com/office/powerpoint/2010/main" val="16971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6</a:t>
            </a:fld>
            <a:endParaRPr lang="ca-ES" dirty="0"/>
          </a:p>
        </p:txBody>
      </p:sp>
    </p:spTree>
    <p:extLst>
      <p:ext uri="{BB962C8B-B14F-4D97-AF65-F5344CB8AC3E}">
        <p14:creationId xmlns:p14="http://schemas.microsoft.com/office/powerpoint/2010/main" val="7973639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78</a:t>
            </a:fld>
            <a:endParaRPr lang="ca-ES"/>
          </a:p>
        </p:txBody>
      </p:sp>
    </p:spTree>
    <p:extLst>
      <p:ext uri="{BB962C8B-B14F-4D97-AF65-F5344CB8AC3E}">
        <p14:creationId xmlns:p14="http://schemas.microsoft.com/office/powerpoint/2010/main" val="465948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79</a:t>
            </a:fld>
            <a:endParaRPr lang="ca-ES" dirty="0"/>
          </a:p>
        </p:txBody>
      </p:sp>
    </p:spTree>
    <p:extLst>
      <p:ext uri="{BB962C8B-B14F-4D97-AF65-F5344CB8AC3E}">
        <p14:creationId xmlns:p14="http://schemas.microsoft.com/office/powerpoint/2010/main" val="24084255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solidFill>
                <a:srgbClr val="FF0000"/>
              </a:solidFill>
            </a:endParaRPr>
          </a:p>
        </p:txBody>
      </p:sp>
      <p:sp>
        <p:nvSpPr>
          <p:cNvPr id="4" name="Marcador de número de diapositiva 3"/>
          <p:cNvSpPr>
            <a:spLocks noGrp="1"/>
          </p:cNvSpPr>
          <p:nvPr>
            <p:ph type="sldNum" sz="quarter" idx="5"/>
          </p:nvPr>
        </p:nvSpPr>
        <p:spPr/>
        <p:txBody>
          <a:bodyPr/>
          <a:lstStyle/>
          <a:p>
            <a:fld id="{292E00C7-A619-4A93-BBC8-BF90C5523E77}" type="slidenum">
              <a:rPr lang="ca-ES" smtClean="0"/>
              <a:t>80</a:t>
            </a:fld>
            <a:endParaRPr lang="ca-ES"/>
          </a:p>
        </p:txBody>
      </p:sp>
    </p:spTree>
    <p:extLst>
      <p:ext uri="{BB962C8B-B14F-4D97-AF65-F5344CB8AC3E}">
        <p14:creationId xmlns:p14="http://schemas.microsoft.com/office/powerpoint/2010/main" val="183236708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82</a:t>
            </a:fld>
            <a:endParaRPr lang="ca-ES" dirty="0"/>
          </a:p>
        </p:txBody>
      </p:sp>
    </p:spTree>
    <p:extLst>
      <p:ext uri="{BB962C8B-B14F-4D97-AF65-F5344CB8AC3E}">
        <p14:creationId xmlns:p14="http://schemas.microsoft.com/office/powerpoint/2010/main" val="23223566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83</a:t>
            </a:fld>
            <a:endParaRPr lang="ca-ES"/>
          </a:p>
        </p:txBody>
      </p:sp>
    </p:spTree>
    <p:extLst>
      <p:ext uri="{BB962C8B-B14F-4D97-AF65-F5344CB8AC3E}">
        <p14:creationId xmlns:p14="http://schemas.microsoft.com/office/powerpoint/2010/main" val="25657171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84</a:t>
            </a:fld>
            <a:endParaRPr lang="ca-ES" dirty="0"/>
          </a:p>
        </p:txBody>
      </p:sp>
    </p:spTree>
    <p:extLst>
      <p:ext uri="{BB962C8B-B14F-4D97-AF65-F5344CB8AC3E}">
        <p14:creationId xmlns:p14="http://schemas.microsoft.com/office/powerpoint/2010/main" val="30133904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85</a:t>
            </a:fld>
            <a:endParaRPr lang="ca-ES"/>
          </a:p>
        </p:txBody>
      </p:sp>
    </p:spTree>
    <p:extLst>
      <p:ext uri="{BB962C8B-B14F-4D97-AF65-F5344CB8AC3E}">
        <p14:creationId xmlns:p14="http://schemas.microsoft.com/office/powerpoint/2010/main" val="201630342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86</a:t>
            </a:fld>
            <a:endParaRPr lang="ca-ES"/>
          </a:p>
        </p:txBody>
      </p:sp>
    </p:spTree>
    <p:extLst>
      <p:ext uri="{BB962C8B-B14F-4D97-AF65-F5344CB8AC3E}">
        <p14:creationId xmlns:p14="http://schemas.microsoft.com/office/powerpoint/2010/main" val="10878261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88</a:t>
            </a:fld>
            <a:endParaRPr lang="ca-ES"/>
          </a:p>
        </p:txBody>
      </p:sp>
    </p:spTree>
    <p:extLst>
      <p:ext uri="{BB962C8B-B14F-4D97-AF65-F5344CB8AC3E}">
        <p14:creationId xmlns:p14="http://schemas.microsoft.com/office/powerpoint/2010/main" val="23975395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89</a:t>
            </a:fld>
            <a:endParaRPr lang="ca-ES" dirty="0"/>
          </a:p>
        </p:txBody>
      </p:sp>
    </p:spTree>
    <p:extLst>
      <p:ext uri="{BB962C8B-B14F-4D97-AF65-F5344CB8AC3E}">
        <p14:creationId xmlns:p14="http://schemas.microsoft.com/office/powerpoint/2010/main" val="3274087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8</a:t>
            </a:fld>
            <a:endParaRPr lang="ca-ES" dirty="0"/>
          </a:p>
        </p:txBody>
      </p:sp>
    </p:spTree>
    <p:extLst>
      <p:ext uri="{BB962C8B-B14F-4D97-AF65-F5344CB8AC3E}">
        <p14:creationId xmlns:p14="http://schemas.microsoft.com/office/powerpoint/2010/main" val="523161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91</a:t>
            </a:fld>
            <a:endParaRPr lang="ca-ES"/>
          </a:p>
        </p:txBody>
      </p:sp>
    </p:spTree>
    <p:extLst>
      <p:ext uri="{BB962C8B-B14F-4D97-AF65-F5344CB8AC3E}">
        <p14:creationId xmlns:p14="http://schemas.microsoft.com/office/powerpoint/2010/main" val="24257932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92</a:t>
            </a:fld>
            <a:endParaRPr lang="ca-ES"/>
          </a:p>
        </p:txBody>
      </p:sp>
    </p:spTree>
    <p:extLst>
      <p:ext uri="{BB962C8B-B14F-4D97-AF65-F5344CB8AC3E}">
        <p14:creationId xmlns:p14="http://schemas.microsoft.com/office/powerpoint/2010/main" val="141230045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95</a:t>
            </a:fld>
            <a:endParaRPr lang="ca-ES" dirty="0"/>
          </a:p>
        </p:txBody>
      </p:sp>
    </p:spTree>
    <p:extLst>
      <p:ext uri="{BB962C8B-B14F-4D97-AF65-F5344CB8AC3E}">
        <p14:creationId xmlns:p14="http://schemas.microsoft.com/office/powerpoint/2010/main" val="3052516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9</a:t>
            </a:fld>
            <a:endParaRPr lang="ca-ES" dirty="0"/>
          </a:p>
        </p:txBody>
      </p:sp>
    </p:spTree>
    <p:extLst>
      <p:ext uri="{BB962C8B-B14F-4D97-AF65-F5344CB8AC3E}">
        <p14:creationId xmlns:p14="http://schemas.microsoft.com/office/powerpoint/2010/main" val="3045298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10</a:t>
            </a:fld>
            <a:endParaRPr lang="ca-ES" dirty="0"/>
          </a:p>
        </p:txBody>
      </p:sp>
    </p:spTree>
    <p:extLst>
      <p:ext uri="{BB962C8B-B14F-4D97-AF65-F5344CB8AC3E}">
        <p14:creationId xmlns:p14="http://schemas.microsoft.com/office/powerpoint/2010/main" val="1852768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5"/>
          </p:nvPr>
        </p:nvSpPr>
        <p:spPr/>
        <p:txBody>
          <a:bodyPr/>
          <a:lstStyle/>
          <a:p>
            <a:fld id="{292E00C7-A619-4A93-BBC8-BF90C5523E77}" type="slidenum">
              <a:rPr lang="ca-ES" smtClean="0"/>
              <a:t>12</a:t>
            </a:fld>
            <a:endParaRPr lang="ca-ES" dirty="0"/>
          </a:p>
        </p:txBody>
      </p:sp>
    </p:spTree>
    <p:extLst>
      <p:ext uri="{BB962C8B-B14F-4D97-AF65-F5344CB8AC3E}">
        <p14:creationId xmlns:p14="http://schemas.microsoft.com/office/powerpoint/2010/main" val="269807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52275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3007739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336C15A-CF66-4090-B9BD-1807B55A3AC3}" type="slidenum">
              <a:rPr lang="es-ES" smtClean="0"/>
              <a:t>‹Nº›</a:t>
            </a:fld>
            <a:endParaRPr lang="es-E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4387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679829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336C15A-CF66-4090-B9BD-1807B55A3AC3}" type="slidenum">
              <a:rPr lang="es-ES" smtClean="0"/>
              <a:t>‹Nº›</a:t>
            </a:fld>
            <a:endParaRPr lang="es-E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27993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1139424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672487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344676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443856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4290702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1113083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39795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2790972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360025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322245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13EF9C1-A24E-4FC5-9FFC-F6A1BE60BF26}" type="datetimeFigureOut">
              <a:rPr lang="es-ES" smtClean="0"/>
              <a:t>22/10/2020</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336C15A-CF66-4090-B9BD-1807B55A3AC3}" type="slidenum">
              <a:rPr lang="es-ES" smtClean="0"/>
              <a:t>‹Nº›</a:t>
            </a:fld>
            <a:endParaRPr lang="es-ES" dirty="0"/>
          </a:p>
        </p:txBody>
      </p:sp>
    </p:spTree>
    <p:extLst>
      <p:ext uri="{BB962C8B-B14F-4D97-AF65-F5344CB8AC3E}">
        <p14:creationId xmlns:p14="http://schemas.microsoft.com/office/powerpoint/2010/main" val="1520558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13EF9C1-A24E-4FC5-9FFC-F6A1BE60BF26}" type="datetimeFigureOut">
              <a:rPr lang="es-ES" smtClean="0"/>
              <a:t>22/10/2020</a:t>
            </a:fld>
            <a:endParaRPr lang="es-E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336C15A-CF66-4090-B9BD-1807B55A3AC3}" type="slidenum">
              <a:rPr lang="es-ES" smtClean="0"/>
              <a:t>‹Nº›</a:t>
            </a:fld>
            <a:endParaRPr lang="es-ES" dirty="0"/>
          </a:p>
        </p:txBody>
      </p:sp>
    </p:spTree>
    <p:extLst>
      <p:ext uri="{BB962C8B-B14F-4D97-AF65-F5344CB8AC3E}">
        <p14:creationId xmlns:p14="http://schemas.microsoft.com/office/powerpoint/2010/main" val="32354809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hyperlink" Target="https://epso.europa.eu/content/sample-tests-finance-epso-cast-p1-p17-2017_es"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hyperlink" Target="https://epso.europa.eu/content/sample-tests-administration-human-resources-epso-cast-p1-p17-2017_es" TargetMode="External"/><Relationship Id="rId5" Type="http://schemas.openxmlformats.org/officeDocument/2006/relationships/hyperlink" Target="https://epso.europa.eu/content/sample-tests-secretaries-clerks-epso-cast-p1-p17-2017_es" TargetMode="External"/><Relationship Id="rId4" Type="http://schemas.openxmlformats.org/officeDocument/2006/relationships/hyperlink" Target="https://epso.europa.eu/content/sample-tests-project-programme-management-epso-cast-p1-p17-2017_es"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s://epso.europa.eu/content/sample-tests-communication-epso-cast-p1-p17-2017_es"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hyperlink" Target="https://epso.europa.eu/content/sample-tests-information-and-communication-technology-epso-cast-p1-p17-2017_es" TargetMode="External"/><Relationship Id="rId5" Type="http://schemas.openxmlformats.org/officeDocument/2006/relationships/hyperlink" Target="https://epso.europa.eu/content/sample-tests-law-epso-cast-p1-p17-2017_es" TargetMode="External"/><Relationship Id="rId4" Type="http://schemas.openxmlformats.org/officeDocument/2006/relationships/hyperlink" Target="https://epso.europa.eu/content/sample-tests-political-affairs-eu-policies-epso-cast-p1-p17-2017_es" TargetMode="Externa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46D711-FADF-4105-B9CB-AB7D07280751}"/>
              </a:ext>
            </a:extLst>
          </p:cNvPr>
          <p:cNvSpPr>
            <a:spLocks noGrp="1"/>
          </p:cNvSpPr>
          <p:nvPr>
            <p:ph type="ctrTitle"/>
          </p:nvPr>
        </p:nvSpPr>
        <p:spPr>
          <a:xfrm>
            <a:off x="1765190" y="1122363"/>
            <a:ext cx="8902810" cy="2734020"/>
          </a:xfrm>
        </p:spPr>
        <p:txBody>
          <a:bodyPr/>
          <a:lstStyle/>
          <a:p>
            <a:r>
              <a:rPr lang="ca-ES" dirty="0">
                <a:solidFill>
                  <a:srgbClr val="000000"/>
                </a:solidFill>
                <a:latin typeface="Default Sans Serif"/>
              </a:rPr>
              <a:t>N</a:t>
            </a:r>
            <a:r>
              <a:rPr lang="ca-ES" b="0" i="0" dirty="0">
                <a:solidFill>
                  <a:srgbClr val="000000"/>
                </a:solidFill>
                <a:effectLst/>
                <a:latin typeface="Default Sans Serif"/>
              </a:rPr>
              <a:t>oves formes de selecció dels empleats públics.</a:t>
            </a:r>
            <a:endParaRPr lang="ca-ES" dirty="0"/>
          </a:p>
        </p:txBody>
      </p:sp>
      <p:sp>
        <p:nvSpPr>
          <p:cNvPr id="3" name="Subtítulo 2">
            <a:extLst>
              <a:ext uri="{FF2B5EF4-FFF2-40B4-BE49-F238E27FC236}">
                <a16:creationId xmlns:a16="http://schemas.microsoft.com/office/drawing/2014/main" id="{AD0B58EA-CBB9-4D8D-9762-68F16C303F65}"/>
              </a:ext>
            </a:extLst>
          </p:cNvPr>
          <p:cNvSpPr>
            <a:spLocks noGrp="1"/>
          </p:cNvSpPr>
          <p:nvPr>
            <p:ph type="subTitle" idx="1"/>
          </p:nvPr>
        </p:nvSpPr>
        <p:spPr/>
        <p:txBody>
          <a:bodyPr>
            <a:normAutofit lnSpcReduction="10000"/>
          </a:bodyPr>
          <a:lstStyle/>
          <a:p>
            <a:r>
              <a:rPr lang="es-ES" dirty="0" err="1"/>
              <a:t>Seminari</a:t>
            </a:r>
            <a:r>
              <a:rPr lang="es-ES" dirty="0"/>
              <a:t> IEA</a:t>
            </a:r>
          </a:p>
          <a:p>
            <a:r>
              <a:rPr lang="es-ES" dirty="0"/>
              <a:t>22 octubre 2020</a:t>
            </a:r>
          </a:p>
          <a:p>
            <a:r>
              <a:rPr lang="es-ES" dirty="0"/>
              <a:t>Lourdes Aguiló Bennàssar</a:t>
            </a:r>
          </a:p>
        </p:txBody>
      </p:sp>
    </p:spTree>
    <p:extLst>
      <p:ext uri="{BB962C8B-B14F-4D97-AF65-F5344CB8AC3E}">
        <p14:creationId xmlns:p14="http://schemas.microsoft.com/office/powerpoint/2010/main" val="3375076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ACD0F71-C400-4A69-A2DA-FED77E485F62}"/>
              </a:ext>
            </a:extLst>
          </p:cNvPr>
          <p:cNvSpPr txBox="1"/>
          <p:nvPr/>
        </p:nvSpPr>
        <p:spPr>
          <a:xfrm>
            <a:off x="1452880" y="539805"/>
            <a:ext cx="10586720" cy="5952527"/>
          </a:xfrm>
          <a:prstGeom prst="rect">
            <a:avLst/>
          </a:prstGeom>
          <a:noFill/>
        </p:spPr>
        <p:txBody>
          <a:bodyPr wrap="square">
            <a:spAutoFit/>
          </a:bodyPr>
          <a:lstStyle/>
          <a:p>
            <a:pPr algn="just">
              <a:lnSpc>
                <a:spcPct val="107000"/>
              </a:lnSpc>
              <a:spcAft>
                <a:spcPts val="800"/>
              </a:spcAft>
            </a:pPr>
            <a:endParaRPr lang="ca-ES" sz="1800" b="1" dirty="0">
              <a:effectLst/>
              <a:latin typeface="Noto Sans" panose="020B0502040504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PRINICIPI DE PU</a:t>
            </a:r>
            <a:r>
              <a:rPr lang="es-ES" sz="2200" b="1" dirty="0">
                <a:solidFill>
                  <a:srgbClr val="C00000"/>
                </a:solidFill>
                <a:effectLst/>
                <a:latin typeface="+mj-lt"/>
                <a:ea typeface="Calibri" panose="020F0502020204030204" pitchFamily="34" charset="0"/>
                <a:cs typeface="Times New Roman" panose="02020603050405020304" pitchFamily="18" charset="0"/>
              </a:rPr>
              <a:t>BLICITAT</a:t>
            </a:r>
            <a:r>
              <a:rPr lang="es-ES" sz="2200" dirty="0">
                <a:effectLst/>
                <a:latin typeface="+mj-lt"/>
                <a:ea typeface="Calibri" panose="020F0502020204030204" pitchFamily="34" charset="0"/>
                <a:cs typeface="Times New Roman" panose="02020603050405020304" pitchFamily="18" charset="0"/>
              </a:rPr>
              <a:t> </a:t>
            </a:r>
          </a:p>
          <a:p>
            <a:pPr algn="just">
              <a:lnSpc>
                <a:spcPct val="107000"/>
              </a:lnSpc>
              <a:spcAft>
                <a:spcPts val="800"/>
              </a:spcAft>
            </a:pPr>
            <a:r>
              <a:rPr lang="ca-ES" dirty="0">
                <a:effectLst/>
                <a:latin typeface="+mj-lt"/>
                <a:ea typeface="Calibri" panose="020F0502020204030204" pitchFamily="34" charset="0"/>
                <a:cs typeface="Times New Roman" panose="02020603050405020304" pitchFamily="18" charset="0"/>
              </a:rPr>
              <a:t>Per garantir aquest principi en el món actual de les TIC, d’Internet i de les xarxes socials, és imprescindible </a:t>
            </a:r>
            <a:r>
              <a:rPr lang="ca-ES" u="sng" dirty="0">
                <a:effectLst/>
                <a:latin typeface="+mj-lt"/>
                <a:ea typeface="Calibri" panose="020F0502020204030204" pitchFamily="34" charset="0"/>
                <a:cs typeface="Times New Roman" panose="02020603050405020304" pitchFamily="18" charset="0"/>
              </a:rPr>
              <a:t>afegir altres instruments de publicitat i no limitar-se a les publicacions en el BOIB</a:t>
            </a:r>
            <a:r>
              <a:rPr lang="ca-ES" dirty="0">
                <a:effectLst/>
                <a:latin typeface="+mj-lt"/>
                <a:ea typeface="Calibri" panose="020F0502020204030204" pitchFamily="34" charset="0"/>
                <a:cs typeface="Times New Roman" panose="02020603050405020304" pitchFamily="18" charset="0"/>
              </a:rPr>
              <a:t>. Contribuirem així, també, al compliment del principi de </a:t>
            </a:r>
            <a:r>
              <a:rPr lang="ca-ES" b="1" dirty="0">
                <a:effectLst/>
                <a:latin typeface="+mj-lt"/>
                <a:ea typeface="Calibri" panose="020F0502020204030204" pitchFamily="34" charset="0"/>
                <a:cs typeface="Times New Roman" panose="02020603050405020304" pitchFamily="18" charset="0"/>
              </a:rPr>
              <a:t>transparència.</a:t>
            </a:r>
          </a:p>
          <a:p>
            <a:pPr algn="just">
              <a:lnSpc>
                <a:spcPct val="107000"/>
              </a:lnSpc>
              <a:spcAft>
                <a:spcPts val="800"/>
              </a:spcAft>
            </a:pPr>
            <a:r>
              <a:rPr lang="ca-ES" dirty="0">
                <a:effectLst/>
                <a:latin typeface="+mj-lt"/>
                <a:ea typeface="Calibri" panose="020F0502020204030204" pitchFamily="34" charset="0"/>
                <a:cs typeface="Times New Roman" panose="02020603050405020304" pitchFamily="18" charset="0"/>
              </a:rPr>
              <a:t>Reforçar la </a:t>
            </a:r>
            <a:r>
              <a:rPr lang="ca-ES" b="1" dirty="0">
                <a:effectLst/>
                <a:latin typeface="+mj-lt"/>
                <a:ea typeface="Calibri" panose="020F0502020204030204" pitchFamily="34" charset="0"/>
                <a:cs typeface="Times New Roman" panose="02020603050405020304" pitchFamily="18" charset="0"/>
              </a:rPr>
              <a:t>publicitat i la transparència</a:t>
            </a:r>
            <a:r>
              <a:rPr lang="ca-ES" dirty="0">
                <a:effectLst/>
                <a:latin typeface="+mj-lt"/>
                <a:ea typeface="Calibri" panose="020F0502020204030204" pitchFamily="34" charset="0"/>
                <a:cs typeface="Times New Roman" panose="02020603050405020304" pitchFamily="18" charset="0"/>
              </a:rPr>
              <a:t> implica també reforçar el principi constitucional d’</a:t>
            </a:r>
            <a:r>
              <a:rPr lang="ca-ES" b="1" dirty="0">
                <a:effectLst/>
                <a:latin typeface="+mj-lt"/>
                <a:ea typeface="Calibri" panose="020F0502020204030204" pitchFamily="34" charset="0"/>
                <a:cs typeface="Times New Roman" panose="02020603050405020304" pitchFamily="18" charset="0"/>
              </a:rPr>
              <a:t>igualtat</a:t>
            </a:r>
            <a:r>
              <a:rPr lang="ca-ES" dirty="0">
                <a:effectLst/>
                <a:latin typeface="+mj-lt"/>
                <a:ea typeface="Calibri" panose="020F0502020204030204" pitchFamily="34" charset="0"/>
                <a:cs typeface="Times New Roman" panose="02020603050405020304" pitchFamily="18" charset="0"/>
              </a:rPr>
              <a:t>.</a:t>
            </a:r>
          </a:p>
          <a:p>
            <a:pPr algn="just">
              <a:lnSpc>
                <a:spcPct val="107000"/>
              </a:lnSpc>
              <a:spcAft>
                <a:spcPts val="800"/>
              </a:spcAft>
            </a:pPr>
            <a:r>
              <a:rPr lang="ca-ES" dirty="0">
                <a:effectLst/>
                <a:latin typeface="+mj-lt"/>
                <a:ea typeface="Calibri" panose="020F0502020204030204" pitchFamily="34" charset="0"/>
                <a:cs typeface="Times New Roman" panose="02020603050405020304" pitchFamily="18" charset="0"/>
              </a:rPr>
              <a:t> </a:t>
            </a:r>
          </a:p>
          <a:p>
            <a:pPr algn="just">
              <a:lnSpc>
                <a:spcPct val="107000"/>
              </a:lnSpc>
              <a:spcAft>
                <a:spcPts val="800"/>
              </a:spcAft>
            </a:pPr>
            <a:r>
              <a:rPr lang="ca-ES" b="1" dirty="0">
                <a:solidFill>
                  <a:srgbClr val="C00000"/>
                </a:solidFill>
                <a:effectLst/>
                <a:latin typeface="+mj-lt"/>
                <a:ea typeface="Calibri" panose="020F0502020204030204" pitchFamily="34" charset="0"/>
                <a:cs typeface="Times New Roman" panose="02020603050405020304" pitchFamily="18" charset="0"/>
              </a:rPr>
              <a:t>PRINCIPI DE PROFESSIONALITAT</a:t>
            </a:r>
          </a:p>
          <a:p>
            <a:pPr algn="just">
              <a:lnSpc>
                <a:spcPct val="107000"/>
              </a:lnSpc>
              <a:spcAft>
                <a:spcPts val="800"/>
              </a:spcAft>
            </a:pPr>
            <a:r>
              <a:rPr lang="ca-ES" dirty="0">
                <a:effectLst/>
                <a:latin typeface="+mj-lt"/>
                <a:ea typeface="Calibri" panose="020F0502020204030204" pitchFamily="34" charset="0"/>
                <a:cs typeface="Times New Roman" panose="02020603050405020304" pitchFamily="18" charset="0"/>
              </a:rPr>
              <a:t>L’especialització i la professionalitat dels membres que integren els òrgans de selecció segueix essent una </a:t>
            </a:r>
            <a:r>
              <a:rPr lang="ca-ES" b="1" u="sng" dirty="0">
                <a:effectLst/>
                <a:latin typeface="+mj-lt"/>
                <a:ea typeface="Calibri" panose="020F0502020204030204" pitchFamily="34" charset="0"/>
                <a:cs typeface="Times New Roman" panose="02020603050405020304" pitchFamily="18" charset="0"/>
              </a:rPr>
              <a:t>assignatura pendent a la CAIB</a:t>
            </a:r>
            <a:r>
              <a:rPr lang="ca-ES" dirty="0">
                <a:effectLst/>
                <a:latin typeface="+mj-lt"/>
                <a:ea typeface="Calibri" panose="020F0502020204030204" pitchFamily="34" charset="0"/>
                <a:cs typeface="Times New Roman" panose="02020603050405020304" pitchFamily="18" charset="0"/>
              </a:rPr>
              <a:t>, tot i que va suposar un important avanç la previsió de l’EBEP, recollida també a la LFPCAIB, d’acord amb la qual: </a:t>
            </a:r>
            <a:r>
              <a:rPr lang="ca-ES" i="1" dirty="0">
                <a:latin typeface="+mj-lt"/>
                <a:ea typeface="Calibri" panose="020F0502020204030204" pitchFamily="34" charset="0"/>
                <a:cs typeface="Times New Roman" panose="02020603050405020304" pitchFamily="18" charset="0"/>
              </a:rPr>
              <a:t>E</a:t>
            </a:r>
            <a:r>
              <a:rPr lang="ca-ES" i="1" dirty="0">
                <a:latin typeface="+mj-lt"/>
              </a:rPr>
              <a:t>ls càrrecs de naturalesa política i el personal eventual de l’administració no poden formar part dels òrgans de selecció. Tampoc no en poden formar part els representants de les empleades i dels empleats públics, sens perjudici de les funcions de vigilància i vetlla del bon desenvolupament del procediment selectiu</a:t>
            </a:r>
            <a:r>
              <a:rPr lang="ca-ES" dirty="0">
                <a:latin typeface="+mj-lt"/>
              </a:rPr>
              <a:t> (art. 51.3 LFPCAIB)</a:t>
            </a:r>
            <a:r>
              <a:rPr lang="ca-ES" dirty="0">
                <a:effectLst/>
                <a:latin typeface="+mj-lt"/>
                <a:ea typeface="Calibri" panose="020F0502020204030204" pitchFamily="34" charset="0"/>
                <a:cs typeface="Times New Roman" panose="02020603050405020304" pitchFamily="18" charset="0"/>
              </a:rPr>
              <a:t> </a:t>
            </a: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35761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317210A-082A-4582-8EF9-ACD11ADE5E86}"/>
              </a:ext>
            </a:extLst>
          </p:cNvPr>
          <p:cNvSpPr txBox="1"/>
          <p:nvPr/>
        </p:nvSpPr>
        <p:spPr>
          <a:xfrm>
            <a:off x="1788160" y="795929"/>
            <a:ext cx="9966960" cy="6693948"/>
          </a:xfrm>
          <a:prstGeom prst="rect">
            <a:avLst/>
          </a:prstGeom>
          <a:noFill/>
        </p:spPr>
        <p:txBody>
          <a:bodyPr wrap="square">
            <a:spAutoFit/>
          </a:bodyPr>
          <a:lstStyle/>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PRINCIPI D’EFICIÈNCIA</a:t>
            </a:r>
            <a:endParaRPr lang="es-ES" sz="2200" b="1"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No només per assegurar la idoneïtat dels aspirants seleccionats sinó que des d’aquesta perspectiva, els procediments selectius s’haurien d’avaluar en termes de cost econòmic, del temps necessari per a l’adquisició posterior de les competències que el llocs de feina requereixen o de la qualitat de l’acompliment de les funcions del cos, escala o especialitat a la qual s’ha accedit.</a:t>
            </a:r>
          </a:p>
          <a:p>
            <a:pPr algn="just">
              <a:lnSpc>
                <a:spcPct val="107000"/>
              </a:lnSpc>
              <a:spcAft>
                <a:spcPts val="800"/>
              </a:spcAft>
            </a:pPr>
            <a:endParaRPr lang="ca-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PRINCIPI D’AGILITAT</a:t>
            </a:r>
            <a:endParaRPr lang="es-ES" sz="2200" b="1"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Tenint en compte que moltes vegades passen anys des de l’aprovació d’una Oferta Pública d’Ocupació i la finalització de l’execució d’aquesta (convocatòries, proves selectives, adjudicació del llocs oferts), hem de concloure que el sistema actual necessita ser dotat de major agilitat per poder entendre complert l’esmentat principi.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ca-ES" dirty="0">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ca-ES" sz="16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36709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09EAF81-DE36-40DC-A683-C782C43F6FDC}"/>
              </a:ext>
            </a:extLst>
          </p:cNvPr>
          <p:cNvSpPr txBox="1"/>
          <p:nvPr/>
        </p:nvSpPr>
        <p:spPr>
          <a:xfrm>
            <a:off x="1432560" y="772935"/>
            <a:ext cx="10200640" cy="6004657"/>
          </a:xfrm>
          <a:prstGeom prst="rect">
            <a:avLst/>
          </a:prstGeom>
          <a:noFill/>
        </p:spPr>
        <p:txBody>
          <a:bodyPr wrap="square">
            <a:spAutoFit/>
          </a:bodyPr>
          <a:lstStyle/>
          <a:p>
            <a:pPr algn="just">
              <a:lnSpc>
                <a:spcPct val="107000"/>
              </a:lnSpc>
              <a:spcAft>
                <a:spcPts val="800"/>
              </a:spcAft>
            </a:pPr>
            <a:r>
              <a:rPr lang="ca-ES" b="1" dirty="0">
                <a:latin typeface="Noto Sans" panose="020B0502040504020204" pitchFamily="34" charset="0"/>
                <a:ea typeface="Calibri" panose="020F0502020204030204" pitchFamily="34" charset="0"/>
                <a:cs typeface="Times New Roman" panose="02020603050405020304" pitchFamily="18" charset="0"/>
              </a:rPr>
              <a:t>	</a:t>
            </a:r>
            <a:r>
              <a:rPr lang="ca-ES" sz="2400" b="1" dirty="0">
                <a:solidFill>
                  <a:srgbClr val="C00000"/>
                </a:solidFill>
                <a:effectLst/>
                <a:latin typeface="+mj-lt"/>
                <a:ea typeface="Calibri" panose="020F0502020204030204" pitchFamily="34" charset="0"/>
                <a:cs typeface="Times New Roman" panose="02020603050405020304" pitchFamily="18" charset="0"/>
              </a:rPr>
              <a:t>CAUSES DE LA DURADA EXCESSIVA:</a:t>
            </a:r>
            <a:endParaRPr lang="es-ES" sz="2400" b="1" dirty="0">
              <a:solidFill>
                <a:srgbClr val="C00000"/>
              </a:solidFill>
              <a:effectLst/>
              <a:latin typeface="+mj-lt"/>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L’incompliment del ritme d’anualitat </a:t>
            </a:r>
            <a:r>
              <a:rPr lang="ca-ES" sz="2400" b="1" dirty="0">
                <a:effectLst/>
                <a:latin typeface="+mj-lt"/>
                <a:ea typeface="Calibri" panose="020F0502020204030204" pitchFamily="34" charset="0"/>
                <a:cs typeface="Times New Roman" panose="02020603050405020304" pitchFamily="18" charset="0"/>
              </a:rPr>
              <a:t> </a:t>
            </a:r>
            <a:endParaRPr lang="es-ES" sz="2400" b="1" dirty="0">
              <a:latin typeface="+mj-lt"/>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L’elevat nombre de processos selectius (convocatòries)</a:t>
            </a:r>
            <a:endParaRPr lang="es-ES" sz="2400" dirty="0">
              <a:latin typeface="+mj-lt"/>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L’elevat nombre d’aspirants</a:t>
            </a:r>
            <a:endParaRPr lang="es-ES" sz="24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Els tribunals no professionalitzats (funcionaris que dediquen una part del seu temps –i no sempre en disposen- a la tasca d’òrgan de selecció)</a:t>
            </a:r>
            <a:endParaRPr lang="es-ES" sz="24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La centralització en la gestió dels procediments (la EBAP) i la manca de recursos d’aquesta, que no li permet l’impuls simultani de les convocatòries.</a:t>
            </a:r>
            <a:endParaRPr lang="es-ES" sz="24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Ø"/>
            </a:pPr>
            <a:r>
              <a:rPr lang="ca-ES" sz="2400" dirty="0">
                <a:effectLst/>
                <a:latin typeface="+mj-lt"/>
                <a:ea typeface="Calibri" panose="020F0502020204030204" pitchFamily="34" charset="0"/>
                <a:cs typeface="Times New Roman" panose="02020603050405020304" pitchFamily="18" charset="0"/>
              </a:rPr>
              <a:t>La configuració de les proves de selecció, amb procediments molt laboriosos de preparar i corregir (excepte les proves tipus text), que es compliquen quan s’hi ha d’afegir la valoració de mèrits.</a:t>
            </a:r>
            <a:endParaRPr lang="es-ES" sz="24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3979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8BF76F4-83D9-49C2-A386-47B3033B3A2E}"/>
              </a:ext>
            </a:extLst>
          </p:cNvPr>
          <p:cNvSpPr txBox="1"/>
          <p:nvPr/>
        </p:nvSpPr>
        <p:spPr>
          <a:xfrm>
            <a:off x="1467317" y="745604"/>
            <a:ext cx="10277839" cy="5693162"/>
          </a:xfrm>
          <a:prstGeom prst="rect">
            <a:avLst/>
          </a:prstGeom>
          <a:noFill/>
        </p:spPr>
        <p:txBody>
          <a:bodyPr wrap="square">
            <a:spAutoFit/>
          </a:bodyPr>
          <a:lstStyle/>
          <a:p>
            <a:pPr algn="just">
              <a:lnSpc>
                <a:spcPct val="107000"/>
              </a:lnSpc>
              <a:spcAft>
                <a:spcPts val="800"/>
              </a:spcAft>
            </a:pPr>
            <a:r>
              <a:rPr lang="ca-ES" sz="3000" dirty="0">
                <a:effectLst/>
                <a:latin typeface="+mj-lt"/>
                <a:ea typeface="Calibri" panose="020F0502020204030204" pitchFamily="34" charset="0"/>
                <a:cs typeface="Times New Roman" panose="02020603050405020304" pitchFamily="18" charset="0"/>
              </a:rPr>
              <a:t>L’EBEP, conscient d’aquestes dificultats, </a:t>
            </a:r>
            <a:r>
              <a:rPr lang="ca-ES" sz="3000" dirty="0">
                <a:latin typeface="+mj-lt"/>
                <a:ea typeface="Calibri" panose="020F0502020204030204" pitchFamily="34" charset="0"/>
                <a:cs typeface="Times New Roman" panose="02020603050405020304" pitchFamily="18" charset="0"/>
              </a:rPr>
              <a:t>modifica la temporalitat </a:t>
            </a:r>
            <a:r>
              <a:rPr lang="ca-ES" sz="3000" dirty="0">
                <a:effectLst/>
                <a:latin typeface="+mj-lt"/>
                <a:ea typeface="Calibri" panose="020F0502020204030204" pitchFamily="34" charset="0"/>
                <a:cs typeface="Times New Roman" panose="02020603050405020304" pitchFamily="18" charset="0"/>
              </a:rPr>
              <a:t>establerta a la llei 30/1984, de 2 d’agost, de mesures per a la reforma de la Funció Pública... però com veurem, tampoc hem estat capaços de complir amb la nova previsió temporal de l’article 70.1 EBEP.</a:t>
            </a:r>
            <a:endParaRPr lang="es-ES" sz="3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3000" dirty="0">
                <a:effectLst/>
                <a:latin typeface="+mj-lt"/>
                <a:ea typeface="Calibri" panose="020F0502020204030204" pitchFamily="34" charset="0"/>
                <a:cs typeface="Times New Roman" panose="02020603050405020304" pitchFamily="18" charset="0"/>
              </a:rPr>
              <a:t> </a:t>
            </a:r>
            <a:endParaRPr lang="es-ES" sz="3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3000" b="1" dirty="0">
                <a:solidFill>
                  <a:srgbClr val="C00000"/>
                </a:solidFill>
                <a:effectLst/>
                <a:latin typeface="+mj-lt"/>
                <a:ea typeface="Calibri" panose="020F0502020204030204" pitchFamily="34" charset="0"/>
                <a:cs typeface="Times New Roman" panose="02020603050405020304" pitchFamily="18" charset="0"/>
              </a:rPr>
              <a:t>Conclusió:</a:t>
            </a:r>
            <a:r>
              <a:rPr lang="ca-ES" sz="3000" dirty="0">
                <a:solidFill>
                  <a:srgbClr val="C00000"/>
                </a:solidFill>
                <a:effectLst/>
                <a:latin typeface="+mj-lt"/>
                <a:ea typeface="Calibri" panose="020F0502020204030204" pitchFamily="34" charset="0"/>
                <a:cs typeface="Times New Roman" panose="02020603050405020304" pitchFamily="18" charset="0"/>
              </a:rPr>
              <a:t> </a:t>
            </a:r>
            <a:r>
              <a:rPr lang="ca-ES" sz="3000" dirty="0">
                <a:effectLst/>
                <a:latin typeface="+mj-lt"/>
                <a:ea typeface="Calibri" panose="020F0502020204030204" pitchFamily="34" charset="0"/>
                <a:cs typeface="Times New Roman" panose="02020603050405020304" pitchFamily="18" charset="0"/>
              </a:rPr>
              <a:t>El compliment del principi d’agilitat dels processos selectius de l’Administració autonòmica no es compleix i únicament serà possible acomplir-lo si es doten de més mitjans, especialment a la EBAP</a:t>
            </a:r>
            <a:endParaRPr lang="es-ES" sz="3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67864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3AA0A2AA-5432-4E88-BDFF-0E82C43EEBC9}"/>
              </a:ext>
            </a:extLst>
          </p:cNvPr>
          <p:cNvSpPr txBox="1"/>
          <p:nvPr/>
        </p:nvSpPr>
        <p:spPr>
          <a:xfrm>
            <a:off x="590692" y="1046601"/>
            <a:ext cx="11152433" cy="4708981"/>
          </a:xfrm>
          <a:prstGeom prst="rect">
            <a:avLst/>
          </a:prstGeom>
          <a:noFill/>
        </p:spPr>
        <p:txBody>
          <a:bodyPr wrap="square">
            <a:spAutoFit/>
          </a:bodyPr>
          <a:lstStyle/>
          <a:p>
            <a:endParaRPr lang="es-ES" sz="2000" b="1" dirty="0"/>
          </a:p>
          <a:p>
            <a:r>
              <a:rPr lang="es-ES" sz="2000" b="1" dirty="0"/>
              <a:t>OFERTES PÚBLIQUES 	 	CONVOCATÒRIES 			PROVES			ADQUISICIÓ</a:t>
            </a:r>
          </a:p>
          <a:p>
            <a:r>
              <a:rPr lang="es-ES" sz="2000" b="1" dirty="0"/>
              <a:t>D’OCUPACIÓ				DE SELECCIÓ 				SELECTIVES			CONDICIÓ DE</a:t>
            </a:r>
          </a:p>
          <a:p>
            <a:r>
              <a:rPr lang="es-ES" sz="2000" b="1" dirty="0"/>
              <a:t>																			FUNCIONARI DE</a:t>
            </a:r>
          </a:p>
          <a:p>
            <a:r>
              <a:rPr lang="es-ES" sz="2000" b="1" dirty="0"/>
              <a:t>																			CARRERA			</a:t>
            </a:r>
          </a:p>
          <a:p>
            <a:endParaRPr lang="es-ES" sz="2000" b="1" dirty="0"/>
          </a:p>
          <a:p>
            <a:endParaRPr lang="es-ES" sz="2000" b="1" dirty="0"/>
          </a:p>
          <a:p>
            <a:endParaRPr lang="es-ES" sz="2000" b="1" dirty="0"/>
          </a:p>
          <a:p>
            <a:endParaRPr lang="es-ES" sz="2000" b="1" dirty="0"/>
          </a:p>
          <a:p>
            <a:endParaRPr lang="es-ES" sz="2000" b="1" dirty="0"/>
          </a:p>
          <a:p>
            <a:endParaRPr lang="es-ES" sz="2000" b="1" dirty="0"/>
          </a:p>
          <a:p>
            <a:r>
              <a:rPr lang="es-ES" sz="2000" b="1" dirty="0"/>
              <a:t>EBEP: ART. 70				EBEP NO REGULA			EBEP: ART.61		EBEP: ART. 62</a:t>
            </a:r>
          </a:p>
          <a:p>
            <a:r>
              <a:rPr lang="es-ES" sz="2000" b="1" dirty="0"/>
              <a:t>LFPCAIB: ART. 47			LFPCAIB: ART. 49			LFPCAIB: ART. 45	LFPCAIB: ART. 53 </a:t>
            </a:r>
          </a:p>
          <a:p>
            <a:r>
              <a:rPr lang="es-ES" sz="2000" dirty="0"/>
              <a:t> </a:t>
            </a:r>
            <a:endParaRPr lang="es-ES" dirty="0"/>
          </a:p>
        </p:txBody>
      </p:sp>
      <p:sp>
        <p:nvSpPr>
          <p:cNvPr id="6" name="Flecha: a la derecha 5">
            <a:extLst>
              <a:ext uri="{FF2B5EF4-FFF2-40B4-BE49-F238E27FC236}">
                <a16:creationId xmlns:a16="http://schemas.microsoft.com/office/drawing/2014/main" id="{BE2691FE-F7AD-4E57-B558-5FE9B67F1484}"/>
              </a:ext>
            </a:extLst>
          </p:cNvPr>
          <p:cNvSpPr/>
          <p:nvPr/>
        </p:nvSpPr>
        <p:spPr>
          <a:xfrm>
            <a:off x="3062796" y="1358282"/>
            <a:ext cx="798990" cy="6036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Flecha: hacia abajo 6">
            <a:extLst>
              <a:ext uri="{FF2B5EF4-FFF2-40B4-BE49-F238E27FC236}">
                <a16:creationId xmlns:a16="http://schemas.microsoft.com/office/drawing/2014/main" id="{DF13C8D5-F5F0-4087-9B9E-9C9244A193C1}"/>
              </a:ext>
            </a:extLst>
          </p:cNvPr>
          <p:cNvSpPr/>
          <p:nvPr/>
        </p:nvSpPr>
        <p:spPr>
          <a:xfrm>
            <a:off x="1181550" y="2983889"/>
            <a:ext cx="605929" cy="1467611"/>
          </a:xfrm>
          <a:prstGeom prst="downArrow">
            <a:avLst>
              <a:gd name="adj1" fmla="val 50000"/>
              <a:gd name="adj2" fmla="val 545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Flecha: hacia abajo 7">
            <a:extLst>
              <a:ext uri="{FF2B5EF4-FFF2-40B4-BE49-F238E27FC236}">
                <a16:creationId xmlns:a16="http://schemas.microsoft.com/office/drawing/2014/main" id="{D027F9B4-922D-4C08-8385-EB2A7D022F7B}"/>
              </a:ext>
            </a:extLst>
          </p:cNvPr>
          <p:cNvSpPr/>
          <p:nvPr/>
        </p:nvSpPr>
        <p:spPr>
          <a:xfrm>
            <a:off x="4381238" y="2983888"/>
            <a:ext cx="506776" cy="1467612"/>
          </a:xfrm>
          <a:prstGeom prst="downArrow">
            <a:avLst>
              <a:gd name="adj1" fmla="val 5909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Flecha: a la derecha 2">
            <a:extLst>
              <a:ext uri="{FF2B5EF4-FFF2-40B4-BE49-F238E27FC236}">
                <a16:creationId xmlns:a16="http://schemas.microsoft.com/office/drawing/2014/main" id="{2F5E7B68-7704-4FEA-BC69-6B97C3DA2A27}"/>
              </a:ext>
            </a:extLst>
          </p:cNvPr>
          <p:cNvSpPr/>
          <p:nvPr/>
        </p:nvSpPr>
        <p:spPr>
          <a:xfrm>
            <a:off x="6096000" y="1358281"/>
            <a:ext cx="798990" cy="6036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Flecha: a la derecha 3">
            <a:extLst>
              <a:ext uri="{FF2B5EF4-FFF2-40B4-BE49-F238E27FC236}">
                <a16:creationId xmlns:a16="http://schemas.microsoft.com/office/drawing/2014/main" id="{8C8398B4-C4E0-4833-B985-52A909E308C4}"/>
              </a:ext>
            </a:extLst>
          </p:cNvPr>
          <p:cNvSpPr/>
          <p:nvPr/>
        </p:nvSpPr>
        <p:spPr>
          <a:xfrm>
            <a:off x="8441184" y="1358281"/>
            <a:ext cx="798990" cy="6036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Flecha: hacia abajo 12">
            <a:extLst>
              <a:ext uri="{FF2B5EF4-FFF2-40B4-BE49-F238E27FC236}">
                <a16:creationId xmlns:a16="http://schemas.microsoft.com/office/drawing/2014/main" id="{B8725B8D-33CD-48D3-B0F0-0E36E9E5914E}"/>
              </a:ext>
            </a:extLst>
          </p:cNvPr>
          <p:cNvSpPr/>
          <p:nvPr/>
        </p:nvSpPr>
        <p:spPr>
          <a:xfrm>
            <a:off x="7303988" y="2983888"/>
            <a:ext cx="506776" cy="1467612"/>
          </a:xfrm>
          <a:prstGeom prst="downArrow">
            <a:avLst>
              <a:gd name="adj1" fmla="val 5909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Flecha: hacia abajo 14">
            <a:extLst>
              <a:ext uri="{FF2B5EF4-FFF2-40B4-BE49-F238E27FC236}">
                <a16:creationId xmlns:a16="http://schemas.microsoft.com/office/drawing/2014/main" id="{D795D3D7-E2BC-4D55-8178-0F40762E8129}"/>
              </a:ext>
            </a:extLst>
          </p:cNvPr>
          <p:cNvSpPr/>
          <p:nvPr/>
        </p:nvSpPr>
        <p:spPr>
          <a:xfrm>
            <a:off x="9871112" y="2983888"/>
            <a:ext cx="506776" cy="1467612"/>
          </a:xfrm>
          <a:prstGeom prst="downArrow">
            <a:avLst>
              <a:gd name="adj1" fmla="val 5909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4030165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5AFDDE-99F2-4073-88D2-798EB09F2B90}"/>
              </a:ext>
            </a:extLst>
          </p:cNvPr>
          <p:cNvSpPr>
            <a:spLocks noGrp="1"/>
          </p:cNvSpPr>
          <p:nvPr>
            <p:ph type="title"/>
          </p:nvPr>
        </p:nvSpPr>
        <p:spPr/>
        <p:txBody>
          <a:bodyPr/>
          <a:lstStyle/>
          <a:p>
            <a:r>
              <a:rPr lang="es-ES" b="1" dirty="0" err="1">
                <a:solidFill>
                  <a:srgbClr val="C00000"/>
                </a:solidFill>
              </a:rPr>
              <a:t>Llei</a:t>
            </a:r>
            <a:r>
              <a:rPr lang="es-ES" b="1" dirty="0">
                <a:solidFill>
                  <a:srgbClr val="C00000"/>
                </a:solidFill>
              </a:rPr>
              <a:t> 30/1984, de 2 </a:t>
            </a:r>
            <a:r>
              <a:rPr lang="es-ES" b="1" dirty="0" err="1">
                <a:solidFill>
                  <a:srgbClr val="C00000"/>
                </a:solidFill>
              </a:rPr>
              <a:t>d’agost</a:t>
            </a:r>
            <a:endParaRPr lang="es-ES" b="1" dirty="0">
              <a:solidFill>
                <a:srgbClr val="C00000"/>
              </a:solidFill>
            </a:endParaRPr>
          </a:p>
        </p:txBody>
      </p:sp>
      <p:sp>
        <p:nvSpPr>
          <p:cNvPr id="3" name="Marcador de contenido 2">
            <a:extLst>
              <a:ext uri="{FF2B5EF4-FFF2-40B4-BE49-F238E27FC236}">
                <a16:creationId xmlns:a16="http://schemas.microsoft.com/office/drawing/2014/main" id="{D7977DF0-BCAB-4C79-BA36-DCF539413F45}"/>
              </a:ext>
            </a:extLst>
          </p:cNvPr>
          <p:cNvSpPr>
            <a:spLocks noGrp="1"/>
          </p:cNvSpPr>
          <p:nvPr>
            <p:ph idx="1"/>
          </p:nvPr>
        </p:nvSpPr>
        <p:spPr>
          <a:xfrm>
            <a:off x="998706" y="1371600"/>
            <a:ext cx="10629123" cy="5394960"/>
          </a:xfrm>
        </p:spPr>
        <p:txBody>
          <a:bodyPr>
            <a:noAutofit/>
          </a:bodyPr>
          <a:lstStyle/>
          <a:p>
            <a:pPr marL="0" indent="0" algn="just">
              <a:buNone/>
            </a:pPr>
            <a:r>
              <a:rPr lang="ca-ES" sz="2400" b="1" dirty="0"/>
              <a:t>Article 18</a:t>
            </a:r>
          </a:p>
          <a:p>
            <a:pPr algn="just"/>
            <a:r>
              <a:rPr lang="ca-ES" sz="2400" b="1" u="sng" dirty="0"/>
              <a:t>Aprovada la llei de pressupostos generals de l’Estat</a:t>
            </a:r>
            <a:r>
              <a:rPr lang="ca-ES" sz="2400" dirty="0"/>
              <a:t>, el ministre de la Presidència ha de proposar al </a:t>
            </a:r>
            <a:r>
              <a:rPr lang="ca-ES" sz="2400" b="1" u="sng" dirty="0"/>
              <a:t>Govern per a la seva aprovació l’oferta anual d’ocupació</a:t>
            </a:r>
            <a:r>
              <a:rPr lang="ca-ES" sz="2400" dirty="0"/>
              <a:t> de personal al servei de l’Administració de l’Estat. </a:t>
            </a:r>
          </a:p>
          <a:p>
            <a:pPr algn="just"/>
            <a:r>
              <a:rPr lang="ca-ES" sz="2400" b="1" u="sng" dirty="0"/>
              <a:t>La publicació de l’oferta obliga</a:t>
            </a:r>
            <a:r>
              <a:rPr lang="ca-ES" sz="2400" dirty="0"/>
              <a:t> els òrgans competents a procedir, </a:t>
            </a:r>
            <a:r>
              <a:rPr lang="ca-ES" sz="2400" b="1" u="sng" dirty="0"/>
              <a:t>dins el primer trimestre de cada any natural</a:t>
            </a:r>
            <a:r>
              <a:rPr lang="ca-ES" sz="2400" dirty="0"/>
              <a:t>, </a:t>
            </a:r>
            <a:r>
              <a:rPr lang="ca-ES" sz="2400" b="1" u="sng" dirty="0"/>
              <a:t>a la convocatòria de les proves selectives d’accés</a:t>
            </a:r>
            <a:r>
              <a:rPr lang="ca-ES" sz="2400" dirty="0"/>
              <a:t> per a les places vacants compromeses a l’oferta i fins a un 10 per 100 addicional. </a:t>
            </a:r>
            <a:r>
              <a:rPr lang="ca-ES" sz="2400" b="1" u="sng" dirty="0"/>
              <a:t>Aquestes convocatòries</a:t>
            </a:r>
            <a:r>
              <a:rPr lang="ca-ES" sz="2400" dirty="0"/>
              <a:t> han d’indicar el calendari precís de </a:t>
            </a:r>
            <a:r>
              <a:rPr lang="ca-ES" sz="2400" b="1" u="sng" dirty="0"/>
              <a:t>realització de les proves</a:t>
            </a:r>
            <a:r>
              <a:rPr lang="ca-ES" sz="2400" dirty="0"/>
              <a:t>, les quals, en tot cas, </a:t>
            </a:r>
            <a:r>
              <a:rPr lang="ca-ES" sz="2400" b="1" u="sng" dirty="0"/>
              <a:t>han de finalitzar abans de l’1 d’octubre de cada any</a:t>
            </a:r>
            <a:r>
              <a:rPr lang="ca-ES" sz="2400" dirty="0"/>
              <a:t>, sense perjudici dels cursos selectius de formació que s’estableixin. </a:t>
            </a:r>
          </a:p>
        </p:txBody>
      </p:sp>
    </p:spTree>
    <p:extLst>
      <p:ext uri="{BB962C8B-B14F-4D97-AF65-F5344CB8AC3E}">
        <p14:creationId xmlns:p14="http://schemas.microsoft.com/office/powerpoint/2010/main" val="2742715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4B6D3D-6BAF-4F97-8FC8-6B7ACBA982CB}"/>
              </a:ext>
            </a:extLst>
          </p:cNvPr>
          <p:cNvSpPr>
            <a:spLocks noGrp="1"/>
          </p:cNvSpPr>
          <p:nvPr>
            <p:ph type="title"/>
          </p:nvPr>
        </p:nvSpPr>
        <p:spPr>
          <a:xfrm>
            <a:off x="2592925" y="624110"/>
            <a:ext cx="8911687" cy="713200"/>
          </a:xfrm>
        </p:spPr>
        <p:txBody>
          <a:bodyPr/>
          <a:lstStyle/>
          <a:p>
            <a:r>
              <a:rPr lang="es-ES" b="1" dirty="0">
                <a:solidFill>
                  <a:srgbClr val="C00000"/>
                </a:solidFill>
              </a:rPr>
              <a:t>EBEP</a:t>
            </a:r>
          </a:p>
        </p:txBody>
      </p:sp>
      <p:sp>
        <p:nvSpPr>
          <p:cNvPr id="3" name="Marcador de contenido 2">
            <a:extLst>
              <a:ext uri="{FF2B5EF4-FFF2-40B4-BE49-F238E27FC236}">
                <a16:creationId xmlns:a16="http://schemas.microsoft.com/office/drawing/2014/main" id="{CB012D32-FDED-4187-8860-612C9652E70B}"/>
              </a:ext>
            </a:extLst>
          </p:cNvPr>
          <p:cNvSpPr>
            <a:spLocks noGrp="1"/>
          </p:cNvSpPr>
          <p:nvPr>
            <p:ph idx="1"/>
          </p:nvPr>
        </p:nvSpPr>
        <p:spPr>
          <a:xfrm>
            <a:off x="1756611" y="1498294"/>
            <a:ext cx="10121064" cy="4412928"/>
          </a:xfrm>
        </p:spPr>
        <p:txBody>
          <a:bodyPr>
            <a:normAutofit/>
          </a:bodyPr>
          <a:lstStyle/>
          <a:p>
            <a:pPr algn="just">
              <a:lnSpc>
                <a:spcPct val="107000"/>
              </a:lnSpc>
              <a:spcAft>
                <a:spcPts val="800"/>
              </a:spcAft>
            </a:pPr>
            <a:r>
              <a:rPr lang="ca-ES" sz="3000" b="1" dirty="0">
                <a:solidFill>
                  <a:srgbClr val="C00000"/>
                </a:solidFill>
                <a:latin typeface="+mj-lt"/>
                <a:ea typeface="Calibri" panose="020F0502020204030204" pitchFamily="34" charset="0"/>
                <a:cs typeface="Times New Roman" panose="02020603050405020304" pitchFamily="18" charset="0"/>
              </a:rPr>
              <a:t>Les OFERTES PÚBLIQUES D’OCUPACIÓ s’han d’aprovar anualment</a:t>
            </a:r>
          </a:p>
          <a:p>
            <a:pPr algn="just">
              <a:lnSpc>
                <a:spcPct val="107000"/>
              </a:lnSpc>
              <a:spcAft>
                <a:spcPts val="800"/>
              </a:spcAft>
            </a:pPr>
            <a:r>
              <a:rPr lang="ca-ES" sz="3000" b="1" dirty="0">
                <a:solidFill>
                  <a:srgbClr val="C00000"/>
                </a:solidFill>
                <a:latin typeface="+mj-lt"/>
                <a:ea typeface="Calibri" panose="020F0502020204030204" pitchFamily="34" charset="0"/>
                <a:cs typeface="Times New Roman" panose="02020603050405020304" pitchFamily="18" charset="0"/>
              </a:rPr>
              <a:t>Les OPO </a:t>
            </a:r>
            <a:r>
              <a:rPr lang="ca-ES" sz="3000" b="1" u="sng" dirty="0">
                <a:solidFill>
                  <a:srgbClr val="C00000"/>
                </a:solidFill>
                <a:latin typeface="+mj-lt"/>
                <a:ea typeface="Calibri" panose="020F0502020204030204" pitchFamily="34" charset="0"/>
                <a:cs typeface="Times New Roman" panose="02020603050405020304" pitchFamily="18" charset="0"/>
              </a:rPr>
              <a:t>comporten l’OBLIGACIÓ de convocar</a:t>
            </a:r>
            <a:r>
              <a:rPr lang="ca-ES" sz="3000" b="1" dirty="0">
                <a:solidFill>
                  <a:srgbClr val="C00000"/>
                </a:solidFill>
                <a:latin typeface="+mj-lt"/>
                <a:ea typeface="Calibri" panose="020F0502020204030204" pitchFamily="34" charset="0"/>
                <a:cs typeface="Times New Roman" panose="02020603050405020304" pitchFamily="18" charset="0"/>
              </a:rPr>
              <a:t> els corresponents </a:t>
            </a:r>
            <a:r>
              <a:rPr lang="ca-ES" sz="3000" b="1" u="sng" dirty="0">
                <a:solidFill>
                  <a:srgbClr val="C00000"/>
                </a:solidFill>
                <a:latin typeface="+mj-lt"/>
                <a:ea typeface="Calibri" panose="020F0502020204030204" pitchFamily="34" charset="0"/>
                <a:cs typeface="Times New Roman" panose="02020603050405020304" pitchFamily="18" charset="0"/>
              </a:rPr>
              <a:t>processos selectius</a:t>
            </a:r>
          </a:p>
          <a:p>
            <a:pPr algn="just">
              <a:lnSpc>
                <a:spcPct val="107000"/>
              </a:lnSpc>
              <a:spcAft>
                <a:spcPts val="800"/>
              </a:spcAft>
            </a:pPr>
            <a:r>
              <a:rPr lang="ca-ES" sz="3000" b="1" dirty="0">
                <a:solidFill>
                  <a:srgbClr val="C00000"/>
                </a:solidFill>
                <a:latin typeface="+mj-lt"/>
                <a:ea typeface="Calibri" panose="020F0502020204030204" pitchFamily="34" charset="0"/>
                <a:cs typeface="Times New Roman" panose="02020603050405020304" pitchFamily="18" charset="0"/>
              </a:rPr>
              <a:t>L’execució de les OPO s’ha de dur a terme dins el </a:t>
            </a:r>
            <a:r>
              <a:rPr lang="ca-ES" sz="3000" b="1" u="sng" dirty="0">
                <a:solidFill>
                  <a:srgbClr val="C00000"/>
                </a:solidFill>
                <a:latin typeface="+mj-lt"/>
                <a:ea typeface="Calibri" panose="020F0502020204030204" pitchFamily="34" charset="0"/>
                <a:cs typeface="Times New Roman" panose="02020603050405020304" pitchFamily="18" charset="0"/>
              </a:rPr>
              <a:t>termini IMPRORROGABLE de 3 anys</a:t>
            </a:r>
            <a:endParaRPr lang="ca-ES" sz="3000" b="1" u="sng" dirty="0">
              <a:solidFill>
                <a:srgbClr val="C00000"/>
              </a:solidFill>
              <a:latin typeface="+mj-lt"/>
            </a:endParaRPr>
          </a:p>
        </p:txBody>
      </p:sp>
    </p:spTree>
    <p:extLst>
      <p:ext uri="{BB962C8B-B14F-4D97-AF65-F5344CB8AC3E}">
        <p14:creationId xmlns:p14="http://schemas.microsoft.com/office/powerpoint/2010/main" val="1249154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466A55-F3E1-4D5D-8F09-F48FB151624A}"/>
              </a:ext>
            </a:extLst>
          </p:cNvPr>
          <p:cNvSpPr>
            <a:spLocks noGrp="1"/>
          </p:cNvSpPr>
          <p:nvPr>
            <p:ph type="title"/>
          </p:nvPr>
        </p:nvSpPr>
        <p:spPr>
          <a:xfrm>
            <a:off x="1954531" y="409923"/>
            <a:ext cx="9550082" cy="1111827"/>
          </a:xfrm>
        </p:spPr>
        <p:txBody>
          <a:bodyPr>
            <a:normAutofit fontScale="90000"/>
          </a:bodyPr>
          <a:lstStyle/>
          <a:p>
            <a:pPr>
              <a:lnSpc>
                <a:spcPct val="107000"/>
              </a:lnSpc>
              <a:spcAft>
                <a:spcPts val="800"/>
              </a:spcAft>
            </a:pPr>
            <a:r>
              <a:rPr lang="ca-ES" sz="36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Sobre el termini de tres anys establert a l’article 70.1 de l’EBEP:</a:t>
            </a:r>
          </a:p>
        </p:txBody>
      </p:sp>
      <p:sp>
        <p:nvSpPr>
          <p:cNvPr id="3" name="Marcador de contenido 2">
            <a:extLst>
              <a:ext uri="{FF2B5EF4-FFF2-40B4-BE49-F238E27FC236}">
                <a16:creationId xmlns:a16="http://schemas.microsoft.com/office/drawing/2014/main" id="{A9DBBE52-DCE7-44F0-B2D5-DA1D3DAB0FF6}"/>
              </a:ext>
            </a:extLst>
          </p:cNvPr>
          <p:cNvSpPr>
            <a:spLocks noGrp="1"/>
          </p:cNvSpPr>
          <p:nvPr>
            <p:ph idx="1"/>
          </p:nvPr>
        </p:nvSpPr>
        <p:spPr>
          <a:xfrm>
            <a:off x="1260629" y="1916017"/>
            <a:ext cx="10659621" cy="4587653"/>
          </a:xfrm>
        </p:spPr>
        <p:txBody>
          <a:bodyPr>
            <a:noAutofit/>
          </a:bodyPr>
          <a:lstStyle/>
          <a:p>
            <a:pPr algn="just">
              <a:lnSpc>
                <a:spcPct val="107000"/>
              </a:lnSpc>
              <a:spcAft>
                <a:spcPts val="800"/>
              </a:spcAft>
            </a:pPr>
            <a:r>
              <a:rPr lang="ca-ES" sz="2600" dirty="0">
                <a:latin typeface="+mj-lt"/>
                <a:ea typeface="Calibri" panose="020F0502020204030204" pitchFamily="34" charset="0"/>
                <a:cs typeface="Times New Roman" panose="02020603050405020304" pitchFamily="18" charset="0"/>
              </a:rPr>
              <a:t>L’expressió </a:t>
            </a:r>
            <a:r>
              <a:rPr lang="ca-ES" sz="2600" i="1" dirty="0">
                <a:latin typeface="+mj-lt"/>
                <a:ea typeface="Calibri" panose="020F0502020204030204" pitchFamily="34" charset="0"/>
                <a:cs typeface="Times New Roman" panose="02020603050405020304" pitchFamily="18" charset="0"/>
              </a:rPr>
              <a:t>“improrrogable”</a:t>
            </a:r>
            <a:r>
              <a:rPr lang="ca-ES" sz="2600" dirty="0">
                <a:latin typeface="+mj-lt"/>
                <a:ea typeface="Calibri" panose="020F0502020204030204" pitchFamily="34" charset="0"/>
                <a:cs typeface="Times New Roman" panose="02020603050405020304" pitchFamily="18" charset="0"/>
              </a:rPr>
              <a:t> es va introduir en el Senat, per aprovació d’una esmena del PNV, amb la intenció de què les administracions quedessin més obligades a executar les ofertes publiques d'ocupació mitjançant les corresponents convocatòries selectives.</a:t>
            </a:r>
          </a:p>
          <a:p>
            <a:pPr algn="just">
              <a:lnSpc>
                <a:spcPct val="107000"/>
              </a:lnSpc>
              <a:spcAft>
                <a:spcPts val="800"/>
              </a:spcAft>
            </a:pPr>
            <a:r>
              <a:rPr lang="ca-ES" sz="2600" dirty="0">
                <a:latin typeface="+mj-lt"/>
                <a:ea typeface="Calibri" panose="020F0502020204030204" pitchFamily="34" charset="0"/>
                <a:cs typeface="Times New Roman" panose="02020603050405020304" pitchFamily="18" charset="0"/>
              </a:rPr>
              <a:t>A la pràctica però, primer per mitjà d’algunes sentències de distints TSJ i, finalment, pel TS, aquesta condició d'improrrogable s’ha interpretat de tal manera que l’OPO ja no es pot executar si les convocatòries no s’han dut a terme dins l’esmentat termini.</a:t>
            </a:r>
          </a:p>
          <a:p>
            <a:pPr marL="0" indent="0">
              <a:buNone/>
            </a:pPr>
            <a:endParaRPr lang="es-ES" sz="2400" dirty="0">
              <a:latin typeface="+mj-lt"/>
            </a:endParaRPr>
          </a:p>
        </p:txBody>
      </p:sp>
    </p:spTree>
    <p:extLst>
      <p:ext uri="{BB962C8B-B14F-4D97-AF65-F5344CB8AC3E}">
        <p14:creationId xmlns:p14="http://schemas.microsoft.com/office/powerpoint/2010/main" val="1994720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6E19DF-20FA-4768-B4CF-17922AD5C865}"/>
              </a:ext>
            </a:extLst>
          </p:cNvPr>
          <p:cNvSpPr>
            <a:spLocks noGrp="1"/>
          </p:cNvSpPr>
          <p:nvPr>
            <p:ph type="title"/>
          </p:nvPr>
        </p:nvSpPr>
        <p:spPr>
          <a:xfrm>
            <a:off x="1885950" y="624110"/>
            <a:ext cx="10077449" cy="576040"/>
          </a:xfrm>
        </p:spPr>
        <p:txBody>
          <a:bodyPr>
            <a:normAutofit fontScale="90000"/>
          </a:bodyPr>
          <a:lstStyle/>
          <a:p>
            <a:r>
              <a:rPr lang="es-ES" sz="3600" b="1" dirty="0">
                <a:solidFill>
                  <a:srgbClr val="C00000"/>
                </a:solidFill>
              </a:rPr>
              <a:t>ELS SISTEMES DE </a:t>
            </a:r>
            <a:r>
              <a:rPr lang="es-ES" sz="3600" b="1" u="sng" dirty="0">
                <a:solidFill>
                  <a:srgbClr val="C00000"/>
                </a:solidFill>
              </a:rPr>
              <a:t>SELECCIÓ</a:t>
            </a:r>
            <a:r>
              <a:rPr lang="es-ES" sz="3600" b="1" dirty="0">
                <a:solidFill>
                  <a:srgbClr val="C00000"/>
                </a:solidFill>
              </a:rPr>
              <a:t> DELS EMPLEATS PÚBLICS </a:t>
            </a:r>
            <a:br>
              <a:rPr lang="es-ES" sz="3600" b="1" dirty="0">
                <a:solidFill>
                  <a:srgbClr val="C00000"/>
                </a:solidFill>
              </a:rPr>
            </a:br>
            <a:endParaRPr lang="es-ES" dirty="0">
              <a:solidFill>
                <a:srgbClr val="C00000"/>
              </a:solidFill>
            </a:endParaRPr>
          </a:p>
        </p:txBody>
      </p:sp>
      <p:sp>
        <p:nvSpPr>
          <p:cNvPr id="3" name="Marcador de contenido 2">
            <a:extLst>
              <a:ext uri="{FF2B5EF4-FFF2-40B4-BE49-F238E27FC236}">
                <a16:creationId xmlns:a16="http://schemas.microsoft.com/office/drawing/2014/main" id="{FBA2B8CB-36E7-4831-9EED-57CB2FA5BF7D}"/>
              </a:ext>
            </a:extLst>
          </p:cNvPr>
          <p:cNvSpPr>
            <a:spLocks noGrp="1"/>
          </p:cNvSpPr>
          <p:nvPr>
            <p:ph idx="1"/>
          </p:nvPr>
        </p:nvSpPr>
        <p:spPr/>
        <p:txBody>
          <a:bodyPr>
            <a:normAutofit/>
          </a:bodyPr>
          <a:lstStyle/>
          <a:p>
            <a:pPr marL="914400" lvl="1" indent="-457200">
              <a:buFont typeface="Wingdings" panose="05000000000000000000" pitchFamily="2" charset="2"/>
              <a:buChar char="Ø"/>
            </a:pPr>
            <a:r>
              <a:rPr lang="es-ES" sz="3200" b="1" dirty="0">
                <a:solidFill>
                  <a:srgbClr val="C00000"/>
                </a:solidFill>
              </a:rPr>
              <a:t>OPOSICIÓ</a:t>
            </a:r>
          </a:p>
          <a:p>
            <a:pPr marL="914400" lvl="1" indent="-457200">
              <a:buFont typeface="Wingdings" panose="05000000000000000000" pitchFamily="2" charset="2"/>
              <a:buChar char="Ø"/>
            </a:pPr>
            <a:r>
              <a:rPr lang="es-ES" sz="3200" b="1" dirty="0">
                <a:solidFill>
                  <a:srgbClr val="C00000"/>
                </a:solidFill>
              </a:rPr>
              <a:t>CONCURS-OPOSICIÓ</a:t>
            </a:r>
          </a:p>
          <a:p>
            <a:pPr marL="914400" lvl="1" indent="-457200">
              <a:buFont typeface="Wingdings" panose="05000000000000000000" pitchFamily="2" charset="2"/>
              <a:buChar char="Ø"/>
            </a:pPr>
            <a:r>
              <a:rPr lang="es-ES" sz="3200" b="1" dirty="0">
                <a:solidFill>
                  <a:srgbClr val="C00000"/>
                </a:solidFill>
              </a:rPr>
              <a:t>CONCURS DE MÈRITS (EXCEPCIONAL)</a:t>
            </a:r>
          </a:p>
          <a:p>
            <a:endParaRPr lang="es-ES" sz="3200" dirty="0"/>
          </a:p>
          <a:p>
            <a:r>
              <a:rPr lang="es-ES" sz="3200" b="1" dirty="0">
                <a:solidFill>
                  <a:srgbClr val="C00000"/>
                </a:solidFill>
              </a:rPr>
              <a:t>EBEB: ARTICLE 61</a:t>
            </a:r>
          </a:p>
          <a:p>
            <a:r>
              <a:rPr lang="es-ES" sz="3200" b="1" dirty="0">
                <a:solidFill>
                  <a:srgbClr val="C00000"/>
                </a:solidFill>
              </a:rPr>
              <a:t>LFPCAIB: ARTICLE 45</a:t>
            </a:r>
          </a:p>
          <a:p>
            <a:endParaRPr lang="es-ES" sz="3200" dirty="0"/>
          </a:p>
        </p:txBody>
      </p:sp>
    </p:spTree>
    <p:extLst>
      <p:ext uri="{BB962C8B-B14F-4D97-AF65-F5344CB8AC3E}">
        <p14:creationId xmlns:p14="http://schemas.microsoft.com/office/powerpoint/2010/main" val="3815324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AA7BD6E-66FA-4A8A-A14D-A08C5A97A384}"/>
              </a:ext>
            </a:extLst>
          </p:cNvPr>
          <p:cNvSpPr txBox="1"/>
          <p:nvPr/>
        </p:nvSpPr>
        <p:spPr>
          <a:xfrm>
            <a:off x="1445940" y="402481"/>
            <a:ext cx="10463561" cy="6359113"/>
          </a:xfrm>
          <a:prstGeom prst="rect">
            <a:avLst/>
          </a:prstGeom>
          <a:noFill/>
        </p:spPr>
        <p:txBody>
          <a:bodyPr wrap="square">
            <a:spAutoFit/>
          </a:bodyPr>
          <a:lstStyle/>
          <a:p>
            <a:pPr algn="just">
              <a:lnSpc>
                <a:spcPct val="107000"/>
              </a:lnSpc>
              <a:spcAft>
                <a:spcPts val="800"/>
              </a:spcAft>
            </a:pPr>
            <a:r>
              <a:rPr lang="ca-ES" sz="1800" dirty="0">
                <a:effectLst/>
                <a:latin typeface="Noto Sans" panose="020B0502040504020204" pitchFamily="34" charset="0"/>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Oposició:</a:t>
            </a:r>
            <a:r>
              <a:rPr lang="ca-ES" sz="2200" dirty="0">
                <a:solidFill>
                  <a:srgbClr val="C00000"/>
                </a:solidFill>
                <a:effectLst/>
                <a:latin typeface="+mj-lt"/>
                <a:ea typeface="Calibri" panose="020F0502020204030204" pitchFamily="34" charset="0"/>
                <a:cs typeface="Times New Roman" panose="02020603050405020304" pitchFamily="18" charset="0"/>
              </a:rPr>
              <a:t> </a:t>
            </a:r>
            <a:r>
              <a:rPr lang="ca-ES" sz="2200" dirty="0">
                <a:effectLst/>
                <a:latin typeface="+mj-lt"/>
                <a:ea typeface="Calibri" panose="020F0502020204030204" pitchFamily="34" charset="0"/>
                <a:cs typeface="Times New Roman" panose="02020603050405020304" pitchFamily="18" charset="0"/>
              </a:rPr>
              <a:t>Avalua coneixements teòrics, memorístics, formalistes... Sembla el que garanteix millor els principis constitucionals, per la qual cosa s’ha consolidat como el d’utilització més generalitzada.</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Concurs-oposició:</a:t>
            </a:r>
            <a:r>
              <a:rPr lang="ca-ES" sz="2200" b="1" dirty="0">
                <a:effectLst/>
                <a:latin typeface="+mj-lt"/>
                <a:ea typeface="Calibri" panose="020F0502020204030204" pitchFamily="34" charset="0"/>
                <a:cs typeface="Times New Roman" panose="02020603050405020304" pitchFamily="18" charset="0"/>
              </a:rPr>
              <a:t> </a:t>
            </a:r>
            <a:r>
              <a:rPr lang="ca-ES" sz="2200" dirty="0">
                <a:effectLst/>
                <a:latin typeface="+mj-lt"/>
                <a:ea typeface="Calibri" panose="020F0502020204030204" pitchFamily="34" charset="0"/>
                <a:cs typeface="Times New Roman" panose="02020603050405020304" pitchFamily="18" charset="0"/>
              </a:rPr>
              <a:t>És el sistema utilitzat normalment en els processos de consolidació d’ocupació. S’utilitza també per a supòsits d’especial dificultat tècnica, responsabilitat i especialització, quan es considera necessària l’acreditació de formació suficient i experiència prèvia per a l’acompliment adequat de les funciones i tasques pròpies del cos, escala o especialitat</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ca-ES" sz="2200" b="1"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b="1" dirty="0">
                <a:solidFill>
                  <a:srgbClr val="C00000"/>
                </a:solidFill>
                <a:effectLst/>
                <a:latin typeface="+mj-lt"/>
                <a:ea typeface="Calibri" panose="020F0502020204030204" pitchFamily="34" charset="0"/>
                <a:cs typeface="Times New Roman" panose="02020603050405020304" pitchFamily="18" charset="0"/>
              </a:rPr>
              <a:t>Concurs:</a:t>
            </a:r>
            <a:r>
              <a:rPr lang="ca-ES" sz="2200" dirty="0">
                <a:solidFill>
                  <a:srgbClr val="C00000"/>
                </a:solidFill>
                <a:effectLst/>
                <a:latin typeface="+mj-lt"/>
                <a:ea typeface="Calibri" panose="020F0502020204030204" pitchFamily="34" charset="0"/>
                <a:cs typeface="Times New Roman" panose="02020603050405020304" pitchFamily="18" charset="0"/>
              </a:rPr>
              <a:t> </a:t>
            </a:r>
            <a:r>
              <a:rPr lang="ca-ES" sz="2200" dirty="0">
                <a:effectLst/>
                <a:latin typeface="+mj-lt"/>
                <a:ea typeface="Calibri" panose="020F0502020204030204" pitchFamily="34" charset="0"/>
                <a:cs typeface="Times New Roman" panose="02020603050405020304" pitchFamily="18" charset="0"/>
              </a:rPr>
              <a:t>És el sistema més arbitrari i més fàcilment manipulable, per la qual cosa únicament s’hi pot recórrer, per a la selecció de personal funcionari de carrera, amb caràcter excepcional i prèvia habilitació legal expressa.</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1800" dirty="0">
                <a:effectLst/>
                <a:latin typeface="Noto Sans" panose="020B0502040504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0056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1E37CA-2D96-4455-8130-E907765D3350}"/>
              </a:ext>
            </a:extLst>
          </p:cNvPr>
          <p:cNvSpPr>
            <a:spLocks noGrp="1"/>
          </p:cNvSpPr>
          <p:nvPr>
            <p:ph type="title"/>
          </p:nvPr>
        </p:nvSpPr>
        <p:spPr>
          <a:xfrm>
            <a:off x="1488895" y="288867"/>
            <a:ext cx="10832646" cy="1082733"/>
          </a:xfrm>
        </p:spPr>
        <p:txBody>
          <a:bodyPr>
            <a:normAutofit fontScale="90000"/>
          </a:bodyPr>
          <a:lstStyle/>
          <a:p>
            <a:pPr>
              <a:lnSpc>
                <a:spcPct val="107000"/>
              </a:lnSpc>
              <a:spcAft>
                <a:spcPts val="800"/>
              </a:spcAft>
            </a:pPr>
            <a:r>
              <a:rPr lang="ca-ES" sz="3000" b="1" dirty="0">
                <a:solidFill>
                  <a:srgbClr val="C00000"/>
                </a:solidFill>
                <a:effectLst/>
                <a:latin typeface="Noto Sans" panose="020B0502040504020204" pitchFamily="34" charset="0"/>
                <a:ea typeface="Calibri" panose="020F0502020204030204" pitchFamily="34" charset="0"/>
                <a:cs typeface="Times New Roman" panose="02020603050405020304" pitchFamily="18" charset="0"/>
              </a:rPr>
              <a:t>La selecció del personal i la gestió dels recursos humans són processos fonamentals </a:t>
            </a:r>
            <a:r>
              <a:rPr lang="ca-ES" sz="3000" b="1" dirty="0">
                <a:solidFill>
                  <a:srgbClr val="C00000"/>
                </a:solidFill>
                <a:latin typeface="Noto Sans" panose="020B0502040504020204" pitchFamily="34" charset="0"/>
                <a:ea typeface="Calibri" panose="020F0502020204030204" pitchFamily="34" charset="0"/>
                <a:cs typeface="Times New Roman" panose="02020603050405020304" pitchFamily="18" charset="0"/>
              </a:rPr>
              <a:t>a</a:t>
            </a:r>
            <a:r>
              <a:rPr lang="ca-ES" sz="3000" b="1" dirty="0">
                <a:solidFill>
                  <a:srgbClr val="C00000"/>
                </a:solidFill>
                <a:effectLst/>
                <a:latin typeface="Noto Sans" panose="020B0502040504020204" pitchFamily="34" charset="0"/>
                <a:ea typeface="Calibri" panose="020F0502020204030204" pitchFamily="34" charset="0"/>
                <a:cs typeface="Times New Roman" panose="02020603050405020304" pitchFamily="18" charset="0"/>
              </a:rPr>
              <a:t> qualsevol organització </a:t>
            </a:r>
            <a:endParaRPr lang="es-ES" sz="3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Marcador de contenido 2">
            <a:extLst>
              <a:ext uri="{FF2B5EF4-FFF2-40B4-BE49-F238E27FC236}">
                <a16:creationId xmlns:a16="http://schemas.microsoft.com/office/drawing/2014/main" id="{27CD1191-2652-4535-AF11-87520F9D7E95}"/>
              </a:ext>
            </a:extLst>
          </p:cNvPr>
          <p:cNvSpPr>
            <a:spLocks noGrp="1"/>
          </p:cNvSpPr>
          <p:nvPr>
            <p:ph idx="1"/>
          </p:nvPr>
        </p:nvSpPr>
        <p:spPr>
          <a:xfrm>
            <a:off x="1500325" y="1371600"/>
            <a:ext cx="10253709" cy="4539622"/>
          </a:xfrm>
        </p:spPr>
        <p:txBody>
          <a:bodyPr>
            <a:normAutofit lnSpcReduction="10000"/>
          </a:bodyPr>
          <a:lstStyle/>
          <a:p>
            <a:pPr algn="just">
              <a:lnSpc>
                <a:spcPct val="107000"/>
              </a:lnSpc>
              <a:spcAft>
                <a:spcPts val="800"/>
              </a:spcAft>
            </a:pPr>
            <a:endParaRPr lang="ca-ES" sz="2200" b="1" dirty="0">
              <a:effectLst/>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a-ES" sz="2200" b="1" dirty="0">
                <a:solidFill>
                  <a:srgbClr val="C00000"/>
                </a:solidFill>
                <a:effectLst/>
                <a:latin typeface="+mj-lt"/>
                <a:ea typeface="Calibri" panose="020F0502020204030204" pitchFamily="34" charset="0"/>
                <a:cs typeface="Times New Roman" panose="02020603050405020304" pitchFamily="18" charset="0"/>
              </a:rPr>
              <a:t>PROBLEMÀTICA DE LES ADMINISTRACIONS PÚBLIQUES</a:t>
            </a: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En els processos de selecció, les Administracions Públiques han de conjugar:</a:t>
            </a:r>
            <a:endParaRPr lang="es-ES" sz="22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arenR"/>
            </a:pPr>
            <a:r>
              <a:rPr lang="ca-ES" sz="2200" dirty="0">
                <a:effectLst/>
                <a:latin typeface="+mj-lt"/>
                <a:ea typeface="Calibri" panose="020F0502020204030204" pitchFamily="34" charset="0"/>
                <a:cs typeface="Times New Roman" panose="02020603050405020304" pitchFamily="18" charset="0"/>
              </a:rPr>
              <a:t>La utilització dels sistemes establerts legalment (oposició i concurs oposició, fonamentalment) </a:t>
            </a:r>
            <a:r>
              <a:rPr lang="ca-ES" sz="2200" u="sng" dirty="0">
                <a:effectLst/>
                <a:latin typeface="+mj-lt"/>
                <a:ea typeface="Calibri" panose="020F0502020204030204" pitchFamily="34" charset="0"/>
                <a:cs typeface="Times New Roman" panose="02020603050405020304" pitchFamily="18" charset="0"/>
              </a:rPr>
              <a:t>de la manera que resultin adequats per seleccionar les persones més idònies</a:t>
            </a:r>
            <a:r>
              <a:rPr lang="ca-ES" sz="2200" dirty="0">
                <a:effectLst/>
                <a:latin typeface="+mj-lt"/>
                <a:ea typeface="Calibri" panose="020F0502020204030204" pitchFamily="34" charset="0"/>
                <a:cs typeface="Times New Roman" panose="02020603050405020304" pitchFamily="18" charset="0"/>
              </a:rPr>
              <a:t> per a l’acompliment de les tasques que hauran de dur  a terme en els llocs de feina. </a:t>
            </a:r>
            <a:endParaRPr lang="es-ES" sz="22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ca-ES" sz="2200" dirty="0">
                <a:effectLst/>
                <a:latin typeface="+mj-lt"/>
                <a:ea typeface="Calibri" panose="020F0502020204030204" pitchFamily="34" charset="0"/>
                <a:cs typeface="Times New Roman" panose="02020603050405020304" pitchFamily="18" charset="0"/>
              </a:rPr>
              <a:t>La necessitat de seguir un procediment i d’assegurar el compliment dels principis constitucionals d’igualtat, mèrit i capacitat</a:t>
            </a:r>
            <a:endParaRPr lang="es-ES" sz="2200" dirty="0">
              <a:effectLst/>
              <a:latin typeface="+mj-lt"/>
              <a:ea typeface="Calibri" panose="020F0502020204030204" pitchFamily="34" charset="0"/>
              <a:cs typeface="Times New Roman" panose="02020603050405020304" pitchFamily="18" charset="0"/>
            </a:endParaRPr>
          </a:p>
          <a:p>
            <a:endParaRPr lang="ca-ES" sz="2200" dirty="0"/>
          </a:p>
        </p:txBody>
      </p:sp>
    </p:spTree>
    <p:extLst>
      <p:ext uri="{BB962C8B-B14F-4D97-AF65-F5344CB8AC3E}">
        <p14:creationId xmlns:p14="http://schemas.microsoft.com/office/powerpoint/2010/main" val="302104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A55DCE9-A1A1-4646-B2BD-6ED5FD569602}"/>
              </a:ext>
            </a:extLst>
          </p:cNvPr>
          <p:cNvSpPr txBox="1"/>
          <p:nvPr/>
        </p:nvSpPr>
        <p:spPr>
          <a:xfrm>
            <a:off x="981076" y="1184046"/>
            <a:ext cx="10545932" cy="4993996"/>
          </a:xfrm>
          <a:prstGeom prst="rect">
            <a:avLst/>
          </a:prstGeom>
          <a:noFill/>
        </p:spPr>
        <p:txBody>
          <a:bodyPr wrap="square">
            <a:spAutoFit/>
          </a:bodyPr>
          <a:lstStyle/>
          <a:p>
            <a:pPr algn="just">
              <a:lnSpc>
                <a:spcPct val="107000"/>
              </a:lnSpc>
              <a:spcAft>
                <a:spcPts val="800"/>
              </a:spcAft>
            </a:pPr>
            <a:r>
              <a:rPr lang="ca-ES" sz="3000" u="sng" dirty="0">
                <a:effectLst/>
                <a:latin typeface="+mj-lt"/>
                <a:ea typeface="Calibri" panose="020F0502020204030204" pitchFamily="34" charset="0"/>
                <a:cs typeface="Times New Roman" panose="02020603050405020304" pitchFamily="18" charset="0"/>
              </a:rPr>
              <a:t>Ni l’EBEP ni la LFPCAIB s’han atrevit a canviar radicalment </a:t>
            </a:r>
            <a:r>
              <a:rPr lang="ca-ES" sz="3000" u="sng" dirty="0">
                <a:latin typeface="+mj-lt"/>
                <a:ea typeface="Calibri" panose="020F0502020204030204" pitchFamily="34" charset="0"/>
                <a:cs typeface="Times New Roman" panose="02020603050405020304" pitchFamily="18" charset="0"/>
              </a:rPr>
              <a:t>aquests</a:t>
            </a:r>
            <a:r>
              <a:rPr lang="ca-ES" sz="3000" u="sng" dirty="0">
                <a:effectLst/>
                <a:latin typeface="+mj-lt"/>
                <a:ea typeface="Calibri" panose="020F0502020204030204" pitchFamily="34" charset="0"/>
                <a:cs typeface="Times New Roman" panose="02020603050405020304" pitchFamily="18" charset="0"/>
              </a:rPr>
              <a:t> sistemes</a:t>
            </a:r>
            <a:r>
              <a:rPr lang="ca-ES" sz="3000" dirty="0">
                <a:effectLst/>
                <a:latin typeface="+mj-lt"/>
                <a:ea typeface="Calibri" panose="020F0502020204030204" pitchFamily="34" charset="0"/>
                <a:cs typeface="Times New Roman" panose="02020603050405020304" pitchFamily="18" charset="0"/>
              </a:rPr>
              <a:t>, però L’EBEP sí que preveu la celebració de proves que valorin altres aspectes, a més dels coneixements teòrics, com ara la </a:t>
            </a:r>
            <a:r>
              <a:rPr lang="ca-ES" sz="3000" u="sng" dirty="0">
                <a:effectLst/>
                <a:latin typeface="+mj-lt"/>
                <a:ea typeface="Calibri" panose="020F0502020204030204" pitchFamily="34" charset="0"/>
                <a:cs typeface="Times New Roman" panose="02020603050405020304" pitchFamily="18" charset="0"/>
              </a:rPr>
              <a:t>capacitat analítica dels aspirants</a:t>
            </a:r>
            <a:r>
              <a:rPr lang="ca-ES" sz="3000" dirty="0">
                <a:effectLst/>
                <a:latin typeface="+mj-lt"/>
                <a:ea typeface="Calibri" panose="020F0502020204030204" pitchFamily="34" charset="0"/>
                <a:cs typeface="Times New Roman" panose="02020603050405020304" pitchFamily="18" charset="0"/>
              </a:rPr>
              <a:t>, expressats de manera oral o escrita o la realització d’exercicis que demostrin la </a:t>
            </a:r>
            <a:r>
              <a:rPr lang="ca-ES" sz="3000" u="sng" dirty="0">
                <a:effectLst/>
                <a:latin typeface="+mj-lt"/>
                <a:ea typeface="Calibri" panose="020F0502020204030204" pitchFamily="34" charset="0"/>
                <a:cs typeface="Times New Roman" panose="02020603050405020304" pitchFamily="18" charset="0"/>
              </a:rPr>
              <a:t>possessió d’habilitats i destreses</a:t>
            </a:r>
            <a:r>
              <a:rPr lang="ca-ES" sz="3000" dirty="0">
                <a:latin typeface="+mj-lt"/>
                <a:ea typeface="Calibri" panose="020F0502020204030204" pitchFamily="34" charset="0"/>
                <a:cs typeface="Times New Roman" panose="02020603050405020304" pitchFamily="18" charset="0"/>
              </a:rPr>
              <a:t>. És</a:t>
            </a:r>
            <a:r>
              <a:rPr lang="ca-ES" sz="3000" dirty="0">
                <a:effectLst/>
                <a:latin typeface="+mj-lt"/>
                <a:ea typeface="Calibri" panose="020F0502020204030204" pitchFamily="34" charset="0"/>
                <a:cs typeface="Times New Roman" panose="02020603050405020304" pitchFamily="18" charset="0"/>
              </a:rPr>
              <a:t> a dir, permet la utilització d’altre tipus de proves (distintes a les tradicionals) que serveixen per valorar </a:t>
            </a:r>
            <a:r>
              <a:rPr lang="ca-ES" sz="3000" u="sng" dirty="0">
                <a:effectLst/>
                <a:latin typeface="+mj-lt"/>
                <a:ea typeface="Calibri" panose="020F0502020204030204" pitchFamily="34" charset="0"/>
                <a:cs typeface="Times New Roman" panose="02020603050405020304" pitchFamily="18" charset="0"/>
              </a:rPr>
              <a:t>competències professionals</a:t>
            </a:r>
            <a:r>
              <a:rPr lang="ca-ES" sz="3000" dirty="0">
                <a:effectLst/>
                <a:latin typeface="+mj-lt"/>
                <a:ea typeface="Calibri" panose="020F0502020204030204" pitchFamily="34" charset="0"/>
                <a:cs typeface="Times New Roman" panose="02020603050405020304" pitchFamily="18" charset="0"/>
              </a:rPr>
              <a:t> dels aspirants (art. 61.2 EBEP).</a:t>
            </a:r>
            <a:endParaRPr lang="es-ES" sz="3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0185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562AF56-0251-483F-A4FE-26D078E6AEFF}"/>
              </a:ext>
            </a:extLst>
          </p:cNvPr>
          <p:cNvSpPr txBox="1"/>
          <p:nvPr/>
        </p:nvSpPr>
        <p:spPr>
          <a:xfrm>
            <a:off x="1943100" y="717595"/>
            <a:ext cx="9596391" cy="5628720"/>
          </a:xfrm>
          <a:prstGeom prst="rect">
            <a:avLst/>
          </a:prstGeom>
          <a:noFill/>
        </p:spPr>
        <p:txBody>
          <a:bodyPr wrap="square">
            <a:spAutoFit/>
          </a:bodyPr>
          <a:lstStyle/>
          <a:p>
            <a:pPr algn="just">
              <a:lnSpc>
                <a:spcPct val="107000"/>
              </a:lnSpc>
              <a:spcAft>
                <a:spcPts val="800"/>
              </a:spcAft>
            </a:pPr>
            <a:r>
              <a:rPr lang="ca-ES" sz="1800" b="1" i="1" dirty="0">
                <a:effectLst/>
                <a:latin typeface="Noto Sans" panose="020B0502040504020204" pitchFamily="34" charset="0"/>
                <a:ea typeface="Calibri" panose="020F0502020204030204" pitchFamily="34" charset="0"/>
                <a:cs typeface="Times New Roman" panose="02020603050405020304" pitchFamily="18" charset="0"/>
              </a:rPr>
              <a:t>		</a:t>
            </a:r>
            <a:r>
              <a:rPr lang="ca-ES" sz="2600" b="1" i="1" dirty="0">
                <a:solidFill>
                  <a:srgbClr val="C00000"/>
                </a:solidFill>
                <a:effectLst/>
                <a:latin typeface="+mj-lt"/>
                <a:ea typeface="Calibri" panose="020F0502020204030204" pitchFamily="34" charset="0"/>
                <a:cs typeface="Times New Roman" panose="02020603050405020304" pitchFamily="18" charset="0"/>
              </a:rPr>
              <a:t>EBEP Article 61.2 Sistemes selectius</a:t>
            </a:r>
            <a:r>
              <a:rPr lang="ca-ES" sz="2600" i="1" dirty="0">
                <a:effectLst/>
                <a:latin typeface="+mj-lt"/>
                <a:ea typeface="Calibri" panose="020F0502020204030204" pitchFamily="34" charset="0"/>
                <a:cs typeface="Times New Roman" panose="02020603050405020304" pitchFamily="18" charset="0"/>
              </a:rPr>
              <a:t> </a:t>
            </a:r>
            <a:endParaRPr lang="es-ES" sz="26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endParaRPr lang="ca-ES" sz="2000" i="1" u="sng" dirty="0">
              <a:effectLst/>
              <a:latin typeface="+mj-lt"/>
              <a:ea typeface="Calibri" panose="020F0502020204030204" pitchFamily="34" charset="0"/>
              <a:cs typeface="Times New Roman" panose="02020603050405020304" pitchFamily="18" charset="0"/>
            </a:endParaRPr>
          </a:p>
          <a:p>
            <a:pPr lvl="0" algn="just">
              <a:lnSpc>
                <a:spcPct val="107000"/>
              </a:lnSpc>
            </a:pPr>
            <a:r>
              <a:rPr lang="ca-ES" sz="2600" i="1" u="sng" dirty="0">
                <a:effectLst/>
                <a:latin typeface="+mj-lt"/>
                <a:ea typeface="Calibri" panose="020F0502020204030204" pitchFamily="34" charset="0"/>
                <a:cs typeface="Times New Roman" panose="02020603050405020304" pitchFamily="18" charset="0"/>
              </a:rPr>
              <a:t>Els procediments de selecció han de cuidar especialment la connexió entre el tipus de proves que s’han de superar i l’adequació a l’acompliment de les tasques dels llocs de treball convocats</a:t>
            </a:r>
            <a:r>
              <a:rPr lang="ca-ES" sz="2600" i="1" dirty="0">
                <a:effectLst/>
                <a:latin typeface="+mj-lt"/>
                <a:ea typeface="Calibri" panose="020F0502020204030204" pitchFamily="34" charset="0"/>
                <a:cs typeface="Times New Roman" panose="02020603050405020304" pitchFamily="18" charset="0"/>
              </a:rPr>
              <a:t>, incloses, si s’escau, les proves pràctiques que siguin necessàries. </a:t>
            </a:r>
            <a:r>
              <a:rPr lang="ca-ES" sz="2600" i="1" u="sng" dirty="0">
                <a:effectLst/>
                <a:latin typeface="+mj-lt"/>
                <a:ea typeface="Calibri" panose="020F0502020204030204" pitchFamily="34" charset="0"/>
                <a:cs typeface="Times New Roman" panose="02020603050405020304" pitchFamily="18" charset="0"/>
              </a:rPr>
              <a:t>Les proves poden consistir en la comprovació dels coneixements i la capacitat analítica dels aspirants, expressats de manera oral o escrita, en la realització d’exercicis que demostrin la possessió d’habilitats i destreses</a:t>
            </a:r>
            <a:r>
              <a:rPr lang="ca-ES" sz="2600" i="1" dirty="0">
                <a:effectLst/>
                <a:latin typeface="+mj-lt"/>
                <a:ea typeface="Calibri" panose="020F0502020204030204" pitchFamily="34" charset="0"/>
                <a:cs typeface="Times New Roman" panose="02020603050405020304" pitchFamily="18" charset="0"/>
              </a:rPr>
              <a:t>, en la comprovació del domini de llengües estrangeres i, si s’escau, en la superació de proves físiques. </a:t>
            </a:r>
            <a:endParaRPr lang="es-ES" sz="2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7702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A552C9-2492-49D0-8F26-1CBBE0F645F4}"/>
              </a:ext>
            </a:extLst>
          </p:cNvPr>
          <p:cNvSpPr>
            <a:spLocks noGrp="1"/>
          </p:cNvSpPr>
          <p:nvPr>
            <p:ph type="title"/>
          </p:nvPr>
        </p:nvSpPr>
        <p:spPr>
          <a:xfrm>
            <a:off x="1463040" y="624110"/>
            <a:ext cx="10564239" cy="1421860"/>
          </a:xfrm>
        </p:spPr>
        <p:txBody>
          <a:bodyPr>
            <a:noAutofit/>
          </a:bodyPr>
          <a:lstStyle/>
          <a:p>
            <a:r>
              <a:rPr lang="ca-ES" sz="4000" b="1" dirty="0">
                <a:solidFill>
                  <a:srgbClr val="C00000"/>
                </a:solidFill>
              </a:rPr>
              <a:t>Reflexionem sobre les polítiques de selecció: i/o de provisió de llocs de feina</a:t>
            </a:r>
            <a:endParaRPr lang="es-ES" sz="4000" dirty="0">
              <a:solidFill>
                <a:srgbClr val="C00000"/>
              </a:solidFill>
            </a:endParaRPr>
          </a:p>
        </p:txBody>
      </p:sp>
      <p:sp>
        <p:nvSpPr>
          <p:cNvPr id="3" name="Marcador de contenido 2">
            <a:extLst>
              <a:ext uri="{FF2B5EF4-FFF2-40B4-BE49-F238E27FC236}">
                <a16:creationId xmlns:a16="http://schemas.microsoft.com/office/drawing/2014/main" id="{B42A205E-8053-4CD4-AA10-8AC28A7877EA}"/>
              </a:ext>
            </a:extLst>
          </p:cNvPr>
          <p:cNvSpPr>
            <a:spLocks noGrp="1"/>
          </p:cNvSpPr>
          <p:nvPr>
            <p:ph idx="1"/>
          </p:nvPr>
        </p:nvSpPr>
        <p:spPr>
          <a:xfrm>
            <a:off x="1090902" y="2263107"/>
            <a:ext cx="10564239" cy="3122002"/>
          </a:xfrm>
        </p:spPr>
        <p:txBody>
          <a:bodyPr>
            <a:normAutofit fontScale="77500" lnSpcReduction="20000"/>
          </a:bodyPr>
          <a:lstStyle/>
          <a:p>
            <a:pPr lvl="0" algn="just">
              <a:buFont typeface="Wingdings" panose="05000000000000000000" pitchFamily="2" charset="2"/>
              <a:buChar char="Ø"/>
            </a:pPr>
            <a:r>
              <a:rPr lang="ca-ES" sz="3200" b="1" dirty="0">
                <a:solidFill>
                  <a:srgbClr val="C00000"/>
                </a:solidFill>
              </a:rPr>
              <a:t>Quins factors influeixen o han influït en les polítiques de selecció de personal?</a:t>
            </a:r>
            <a:endParaRPr lang="ca-ES" sz="3200" dirty="0">
              <a:solidFill>
                <a:srgbClr val="C00000"/>
              </a:solidFill>
            </a:endParaRPr>
          </a:p>
          <a:p>
            <a:pPr algn="just">
              <a:buFont typeface="Wingdings" panose="05000000000000000000" pitchFamily="2" charset="2"/>
              <a:buChar char="Ø"/>
            </a:pPr>
            <a:r>
              <a:rPr lang="ca-ES" sz="3200" b="1" dirty="0">
                <a:solidFill>
                  <a:srgbClr val="C00000"/>
                </a:solidFill>
              </a:rPr>
              <a:t>Quins efectes produeixen, en la funció pública, els períodes de temps en què s’interrompen les ofertes públiques d’ocupació i les convocatòries selectives?</a:t>
            </a:r>
            <a:endParaRPr lang="ca-ES" sz="3200" dirty="0">
              <a:solidFill>
                <a:srgbClr val="C00000"/>
              </a:solidFill>
            </a:endParaRPr>
          </a:p>
          <a:p>
            <a:pPr algn="just">
              <a:buFont typeface="Wingdings" panose="05000000000000000000" pitchFamily="2" charset="2"/>
              <a:buChar char="Ø"/>
            </a:pPr>
            <a:r>
              <a:rPr lang="ca-ES" sz="3200" b="1" dirty="0">
                <a:solidFill>
                  <a:srgbClr val="C00000"/>
                </a:solidFill>
              </a:rPr>
              <a:t>En quina mesura han influït la Sala Contenciosa Administrativa del TSJIB i els Jutjats Contenciosos Administratius de Palma en la formulació de las polítiques de selecció de personal?</a:t>
            </a:r>
          </a:p>
          <a:p>
            <a:pPr marL="0" indent="0">
              <a:buNone/>
            </a:pPr>
            <a:endParaRPr lang="es-ES" sz="3200" dirty="0"/>
          </a:p>
        </p:txBody>
      </p:sp>
    </p:spTree>
    <p:extLst>
      <p:ext uri="{BB962C8B-B14F-4D97-AF65-F5344CB8AC3E}">
        <p14:creationId xmlns:p14="http://schemas.microsoft.com/office/powerpoint/2010/main" val="218432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0DD563-7727-424D-BDBF-E2D739866913}"/>
              </a:ext>
            </a:extLst>
          </p:cNvPr>
          <p:cNvSpPr>
            <a:spLocks noGrp="1"/>
          </p:cNvSpPr>
          <p:nvPr>
            <p:ph type="title"/>
          </p:nvPr>
        </p:nvSpPr>
        <p:spPr>
          <a:xfrm>
            <a:off x="1725930" y="624110"/>
            <a:ext cx="9800717" cy="736060"/>
          </a:xfrm>
        </p:spPr>
        <p:txBody>
          <a:bodyPr/>
          <a:lstStyle/>
          <a:p>
            <a:r>
              <a:rPr lang="es-ES" b="1" dirty="0">
                <a:solidFill>
                  <a:srgbClr val="C00000"/>
                </a:solidFill>
              </a:rPr>
              <a:t>HIPÒTESIS:</a:t>
            </a:r>
            <a:endParaRPr lang="es-ES" dirty="0">
              <a:solidFill>
                <a:srgbClr val="C00000"/>
              </a:solidFill>
            </a:endParaRPr>
          </a:p>
        </p:txBody>
      </p:sp>
      <p:sp>
        <p:nvSpPr>
          <p:cNvPr id="3" name="Marcador de contenido 2">
            <a:extLst>
              <a:ext uri="{FF2B5EF4-FFF2-40B4-BE49-F238E27FC236}">
                <a16:creationId xmlns:a16="http://schemas.microsoft.com/office/drawing/2014/main" id="{FBF2C6FE-109C-4B09-9D64-1C9F334AEED8}"/>
              </a:ext>
            </a:extLst>
          </p:cNvPr>
          <p:cNvSpPr>
            <a:spLocks noGrp="1"/>
          </p:cNvSpPr>
          <p:nvPr>
            <p:ph idx="1"/>
          </p:nvPr>
        </p:nvSpPr>
        <p:spPr>
          <a:xfrm>
            <a:off x="1588770" y="1595336"/>
            <a:ext cx="10356796" cy="4315886"/>
          </a:xfrm>
        </p:spPr>
        <p:txBody>
          <a:bodyPr>
            <a:noAutofit/>
          </a:bodyPr>
          <a:lstStyle/>
          <a:p>
            <a:pPr marL="64008" indent="0" algn="just">
              <a:spcBef>
                <a:spcPts val="0"/>
              </a:spcBef>
              <a:buNone/>
            </a:pPr>
            <a:r>
              <a:rPr lang="ca-ES" sz="2000" b="1" dirty="0">
                <a:solidFill>
                  <a:srgbClr val="C00000"/>
                </a:solidFill>
              </a:rPr>
              <a:t>EN ELS SISTEMES DE SELECCIÓ DELS EMPLEATS PÚBLICS </a:t>
            </a:r>
            <a:r>
              <a:rPr lang="ca-ES" sz="2000" dirty="0">
                <a:solidFill>
                  <a:srgbClr val="C00000"/>
                </a:solidFill>
              </a:rPr>
              <a:t>(també en els de provisió de llocs de feina)</a:t>
            </a:r>
            <a:r>
              <a:rPr lang="ca-ES" sz="2000" b="1" dirty="0">
                <a:solidFill>
                  <a:srgbClr val="C00000"/>
                </a:solidFill>
              </a:rPr>
              <a:t> INFLUEIXEN </a:t>
            </a:r>
            <a:r>
              <a:rPr lang="ca-ES" sz="2000" dirty="0">
                <a:solidFill>
                  <a:srgbClr val="C00000"/>
                </a:solidFill>
              </a:rPr>
              <a:t>(o han influït)</a:t>
            </a:r>
            <a:r>
              <a:rPr lang="ca-ES" sz="2000" b="1" dirty="0">
                <a:solidFill>
                  <a:srgbClr val="C00000"/>
                </a:solidFill>
              </a:rPr>
              <a:t> TRES VARIABLES:</a:t>
            </a:r>
          </a:p>
          <a:p>
            <a:pPr marL="521208" indent="-457200" algn="just">
              <a:spcBef>
                <a:spcPts val="0"/>
              </a:spcBef>
              <a:buFont typeface="Wingdings 3" charset="2"/>
              <a:buAutoNum type="arabicPeriod"/>
            </a:pPr>
            <a:endParaRPr lang="ca-ES" sz="2000" b="1" dirty="0">
              <a:solidFill>
                <a:srgbClr val="C00000"/>
              </a:solidFill>
            </a:endParaRPr>
          </a:p>
          <a:p>
            <a:pPr marL="953262" lvl="1" indent="-514350">
              <a:spcBef>
                <a:spcPts val="0"/>
              </a:spcBef>
              <a:buFont typeface="Wingdings" panose="05000000000000000000" pitchFamily="2" charset="2"/>
              <a:buChar char="Ø"/>
            </a:pPr>
            <a:r>
              <a:rPr lang="ca-ES" sz="2000" b="1" dirty="0">
                <a:solidFill>
                  <a:srgbClr val="C00000"/>
                </a:solidFill>
                <a:latin typeface="+mj-lt"/>
              </a:rPr>
              <a:t>La direcció política</a:t>
            </a:r>
          </a:p>
          <a:p>
            <a:pPr marL="953262" lvl="1" indent="-514350">
              <a:spcBef>
                <a:spcPts val="0"/>
              </a:spcBef>
              <a:buFont typeface="Wingdings" panose="05000000000000000000" pitchFamily="2" charset="2"/>
              <a:buChar char="Ø"/>
            </a:pPr>
            <a:r>
              <a:rPr lang="ca-ES" sz="2000" b="1" dirty="0">
                <a:solidFill>
                  <a:srgbClr val="C00000"/>
                </a:solidFill>
                <a:latin typeface="+mj-lt"/>
              </a:rPr>
              <a:t>La pressió o l’acció sindical</a:t>
            </a:r>
          </a:p>
          <a:p>
            <a:pPr marL="953262" lvl="1" indent="-514350">
              <a:spcBef>
                <a:spcPts val="0"/>
              </a:spcBef>
              <a:buFont typeface="Wingdings" panose="05000000000000000000" pitchFamily="2" charset="2"/>
              <a:buChar char="Ø"/>
            </a:pPr>
            <a:r>
              <a:rPr lang="ca-ES" sz="2000" b="1" dirty="0">
                <a:solidFill>
                  <a:srgbClr val="C00000"/>
                </a:solidFill>
                <a:latin typeface="+mj-lt"/>
              </a:rPr>
              <a:t>Las sentències dels òrgans jurisdiccionals</a:t>
            </a:r>
          </a:p>
          <a:p>
            <a:pPr marL="521208" indent="-457200" algn="just">
              <a:spcBef>
                <a:spcPts val="0"/>
              </a:spcBef>
              <a:buFont typeface="Wingdings 3" charset="2"/>
              <a:buAutoNum type="arabicPeriod"/>
            </a:pPr>
            <a:endParaRPr lang="ca-ES" sz="2000" b="1" dirty="0">
              <a:solidFill>
                <a:srgbClr val="C00000"/>
              </a:solidFill>
            </a:endParaRPr>
          </a:p>
          <a:p>
            <a:pPr marL="64008" indent="0" algn="just">
              <a:spcBef>
                <a:spcPts val="0"/>
              </a:spcBef>
              <a:buNone/>
            </a:pPr>
            <a:r>
              <a:rPr lang="ca-ES" sz="2000" b="1" dirty="0">
                <a:solidFill>
                  <a:srgbClr val="C00000"/>
                </a:solidFill>
              </a:rPr>
              <a:t>LA INTERRUPCIÓ TEMPORAL DE LES OFERTES PÚBLIQUES D’OCUPACIÓ I DE LES CONVOCATORIES SELECTIVES PRODUEIX EFECTES PERVERSOS:</a:t>
            </a:r>
          </a:p>
          <a:p>
            <a:pPr marL="64008" indent="0" algn="just">
              <a:spcBef>
                <a:spcPts val="0"/>
              </a:spcBef>
              <a:buNone/>
            </a:pPr>
            <a:r>
              <a:rPr lang="ca-ES" sz="2000" b="1" dirty="0">
                <a:solidFill>
                  <a:srgbClr val="C00000"/>
                </a:solidFill>
              </a:rPr>
              <a:t> </a:t>
            </a:r>
          </a:p>
          <a:p>
            <a:pPr marL="953262" lvl="1" indent="-514350">
              <a:spcBef>
                <a:spcPts val="0"/>
              </a:spcBef>
              <a:buFont typeface="Wingdings" panose="05000000000000000000" pitchFamily="2" charset="2"/>
              <a:buChar char="Ø"/>
            </a:pPr>
            <a:r>
              <a:rPr lang="ca-ES" sz="2000" b="1" dirty="0">
                <a:solidFill>
                  <a:srgbClr val="C00000"/>
                </a:solidFill>
                <a:latin typeface="+mj-lt"/>
              </a:rPr>
              <a:t>Inestabilitat = increment de la temporalitat</a:t>
            </a:r>
            <a:endParaRPr lang="ca-ES" sz="2000" dirty="0">
              <a:solidFill>
                <a:srgbClr val="C00000"/>
              </a:solidFill>
              <a:latin typeface="+mj-lt"/>
            </a:endParaRPr>
          </a:p>
          <a:p>
            <a:pPr marL="953262" lvl="1" indent="-514350">
              <a:spcBef>
                <a:spcPts val="0"/>
              </a:spcBef>
              <a:buFont typeface="Wingdings" panose="05000000000000000000" pitchFamily="2" charset="2"/>
              <a:buChar char="Ø"/>
            </a:pPr>
            <a:r>
              <a:rPr lang="ca-ES" sz="2000" b="1" dirty="0">
                <a:solidFill>
                  <a:srgbClr val="C00000"/>
                </a:solidFill>
                <a:latin typeface="+mj-lt"/>
              </a:rPr>
              <a:t>Ineficiències en el control de la despesa pública</a:t>
            </a:r>
          </a:p>
          <a:p>
            <a:pPr marL="953262" lvl="1" indent="-514350">
              <a:spcBef>
                <a:spcPts val="0"/>
              </a:spcBef>
              <a:buFont typeface="Wingdings" panose="05000000000000000000" pitchFamily="2" charset="2"/>
              <a:buChar char="Ø"/>
            </a:pPr>
            <a:r>
              <a:rPr lang="ca-ES" sz="2000" b="1" dirty="0">
                <a:solidFill>
                  <a:srgbClr val="C00000"/>
                </a:solidFill>
                <a:latin typeface="+mj-lt"/>
              </a:rPr>
              <a:t>Ineficiències en la selecció del personal</a:t>
            </a:r>
            <a:endParaRPr lang="ca-ES" sz="2000" dirty="0">
              <a:solidFill>
                <a:srgbClr val="C00000"/>
              </a:solidFill>
              <a:latin typeface="+mj-lt"/>
            </a:endParaRPr>
          </a:p>
          <a:p>
            <a:pPr marL="0" indent="0">
              <a:buNone/>
            </a:pPr>
            <a:endParaRPr lang="es-ES" sz="2000" dirty="0"/>
          </a:p>
        </p:txBody>
      </p:sp>
    </p:spTree>
    <p:extLst>
      <p:ext uri="{BB962C8B-B14F-4D97-AF65-F5344CB8AC3E}">
        <p14:creationId xmlns:p14="http://schemas.microsoft.com/office/powerpoint/2010/main" val="38448075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8F9B401-5050-440B-B4A0-D195323613BB}"/>
              </a:ext>
            </a:extLst>
          </p:cNvPr>
          <p:cNvSpPr txBox="1"/>
          <p:nvPr/>
        </p:nvSpPr>
        <p:spPr>
          <a:xfrm>
            <a:off x="1410159" y="294544"/>
            <a:ext cx="10399923" cy="6799105"/>
          </a:xfrm>
          <a:prstGeom prst="rect">
            <a:avLst/>
          </a:prstGeom>
          <a:noFill/>
        </p:spPr>
        <p:txBody>
          <a:bodyPr wrap="square">
            <a:spAutoFit/>
          </a:bodyPr>
          <a:lstStyle/>
          <a:p>
            <a:pPr lvl="0" algn="just">
              <a:lnSpc>
                <a:spcPct val="107000"/>
              </a:lnSpc>
            </a:pPr>
            <a:r>
              <a:rPr lang="es-ES" sz="2600" b="1" dirty="0">
                <a:solidFill>
                  <a:srgbClr val="C00000"/>
                </a:solidFill>
                <a:latin typeface="+mj-lt"/>
                <a:ea typeface="Calibri" panose="020F0502020204030204" pitchFamily="34" charset="0"/>
                <a:cs typeface="Times New Roman" panose="02020603050405020304" pitchFamily="18" charset="0"/>
              </a:rPr>
              <a:t>ALTRES HIPÒTESIS:</a:t>
            </a:r>
            <a:endParaRPr lang="es-ES" sz="2600" b="1" dirty="0">
              <a:solidFill>
                <a:srgbClr val="C00000"/>
              </a:solidFill>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200" b="1" dirty="0">
                <a:solidFill>
                  <a:srgbClr val="C00000"/>
                </a:solidFill>
                <a:effectLst/>
                <a:latin typeface="+mj-lt"/>
                <a:ea typeface="Calibri" panose="020F0502020204030204" pitchFamily="34" charset="0"/>
                <a:cs typeface="Times New Roman" panose="02020603050405020304" pitchFamily="18" charset="0"/>
              </a:rPr>
              <a:t>Existeix o ha existit una tensió permanent entre la convicció dels gestors públics de que seleccionarien millor sense seguir un procediment administratiu (fins i tot de bona fe) i la necessitat de seguir un procediment que garanteixi els principis constitucionals d’igualtat, mèrit, capacitat i publicitat.</a:t>
            </a:r>
            <a:endParaRPr lang="es-ES" sz="2200" dirty="0">
              <a:solidFill>
                <a:srgbClr val="C00000"/>
              </a:solidFill>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200" b="1" dirty="0">
                <a:solidFill>
                  <a:srgbClr val="C00000"/>
                </a:solidFill>
                <a:effectLst/>
                <a:latin typeface="+mj-lt"/>
                <a:ea typeface="Calibri" panose="020F0502020204030204" pitchFamily="34" charset="0"/>
                <a:cs typeface="Times New Roman" panose="02020603050405020304" pitchFamily="18" charset="0"/>
              </a:rPr>
              <a:t>Resulta més “fàcil” recórrer a les borses d’interins o a les comissions de serveis que als processos selectius o de provisió.  </a:t>
            </a:r>
            <a:endParaRPr lang="es-ES" sz="2200" dirty="0">
              <a:solidFill>
                <a:srgbClr val="C00000"/>
              </a:solidFill>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200" b="1" dirty="0">
                <a:solidFill>
                  <a:srgbClr val="C00000"/>
                </a:solidFill>
                <a:effectLst/>
                <a:latin typeface="+mj-lt"/>
                <a:ea typeface="Calibri" panose="020F0502020204030204" pitchFamily="34" charset="0"/>
                <a:cs typeface="Times New Roman" panose="02020603050405020304" pitchFamily="18" charset="0"/>
              </a:rPr>
              <a:t>El personal interí i les organitzacions sindicals que els defensen, dificulten l’aplicació dels processos selectius de carrera en la mesura en què  consideren que “perilla” el lloc de feina que ocupen interinament o temporalment.</a:t>
            </a:r>
            <a:endParaRPr lang="es-ES" sz="2200" dirty="0">
              <a:solidFill>
                <a:srgbClr val="C00000"/>
              </a:solidFill>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Ø"/>
            </a:pPr>
            <a:r>
              <a:rPr lang="ca-ES" sz="2200" b="1" dirty="0">
                <a:solidFill>
                  <a:srgbClr val="C00000"/>
                </a:solidFill>
                <a:effectLst/>
                <a:latin typeface="+mj-lt"/>
                <a:ea typeface="Calibri" panose="020F0502020204030204" pitchFamily="34" charset="0"/>
                <a:cs typeface="Times New Roman" panose="02020603050405020304" pitchFamily="18" charset="0"/>
              </a:rPr>
              <a:t>Els sistemes de selecció (i especialment els de provisió) no asseguren amb prou garanties la idoneïtat de l’aspirant seleccionat. </a:t>
            </a:r>
            <a:endParaRPr lang="es-ES" sz="2200" dirty="0">
              <a:solidFill>
                <a:srgbClr val="C00000"/>
              </a:solidFill>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Ø"/>
            </a:pPr>
            <a:r>
              <a:rPr lang="ca-ES" sz="2200" b="1" dirty="0">
                <a:solidFill>
                  <a:srgbClr val="C00000"/>
                </a:solidFill>
                <a:effectLst/>
                <a:latin typeface="+mj-lt"/>
                <a:ea typeface="Calibri" panose="020F0502020204030204" pitchFamily="34" charset="0"/>
                <a:cs typeface="Times New Roman" panose="02020603050405020304" pitchFamily="18" charset="0"/>
              </a:rPr>
              <a:t>Les proves selectives tradicionals segurament no són les més adequades per seleccionar als empleats públics del segle XXI.</a:t>
            </a:r>
            <a:endParaRPr lang="es-ES" sz="22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s-ES" sz="2200" dirty="0">
                <a:effectLst/>
                <a:latin typeface="+mj-lt"/>
                <a:ea typeface="Calibri" panose="020F0502020204030204" pitchFamily="34" charset="0"/>
                <a:cs typeface="Times New Roman" panose="02020603050405020304" pitchFamily="18" charset="0"/>
              </a:rPr>
              <a:t> </a:t>
            </a:r>
          </a:p>
          <a:p>
            <a:pPr>
              <a:buFont typeface="Wingdings" panose="05000000000000000000" pitchFamily="2" charset="2"/>
              <a:buChar char="Ø"/>
            </a:pPr>
            <a:endParaRPr lang="ca-ES" sz="1800" b="1" dirty="0"/>
          </a:p>
        </p:txBody>
      </p:sp>
    </p:spTree>
    <p:extLst>
      <p:ext uri="{BB962C8B-B14F-4D97-AF65-F5344CB8AC3E}">
        <p14:creationId xmlns:p14="http://schemas.microsoft.com/office/powerpoint/2010/main" val="2370553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FC9A8A-64FA-4080-A380-84ECD0A7D86E}"/>
              </a:ext>
            </a:extLst>
          </p:cNvPr>
          <p:cNvSpPr>
            <a:spLocks noGrp="1"/>
          </p:cNvSpPr>
          <p:nvPr>
            <p:ph type="title"/>
          </p:nvPr>
        </p:nvSpPr>
        <p:spPr>
          <a:xfrm>
            <a:off x="2592925" y="624110"/>
            <a:ext cx="8911687" cy="667480"/>
          </a:xfrm>
        </p:spPr>
        <p:txBody>
          <a:bodyPr>
            <a:normAutofit fontScale="90000"/>
          </a:bodyPr>
          <a:lstStyle/>
          <a:p>
            <a:r>
              <a:rPr lang="es-ES" sz="5100" b="1" dirty="0">
                <a:solidFill>
                  <a:srgbClr val="C00000"/>
                </a:solidFill>
                <a:effectLst>
                  <a:outerShdw blurRad="38100" dist="38100" dir="2700000" algn="tl">
                    <a:srgbClr val="000000">
                      <a:alpha val="43137"/>
                    </a:srgbClr>
                  </a:outerShdw>
                </a:effectLst>
              </a:rPr>
              <a:t>UN POC D’HISTÒRIA:</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endParaRPr lang="es-ES" dirty="0"/>
          </a:p>
        </p:txBody>
      </p:sp>
      <p:sp>
        <p:nvSpPr>
          <p:cNvPr id="3" name="Marcador de contenido 2">
            <a:extLst>
              <a:ext uri="{FF2B5EF4-FFF2-40B4-BE49-F238E27FC236}">
                <a16:creationId xmlns:a16="http://schemas.microsoft.com/office/drawing/2014/main" id="{5A1F1707-7CAF-4FAC-946E-CF47FB4D0D17}"/>
              </a:ext>
            </a:extLst>
          </p:cNvPr>
          <p:cNvSpPr>
            <a:spLocks noGrp="1"/>
          </p:cNvSpPr>
          <p:nvPr>
            <p:ph idx="1"/>
          </p:nvPr>
        </p:nvSpPr>
        <p:spPr>
          <a:xfrm>
            <a:off x="770021" y="1840230"/>
            <a:ext cx="10911439" cy="4070992"/>
          </a:xfrm>
        </p:spPr>
        <p:txBody>
          <a:bodyPr>
            <a:normAutofit/>
          </a:bodyPr>
          <a:lstStyle/>
          <a:p>
            <a:pPr marL="0" indent="0" algn="ctr">
              <a:buNone/>
            </a:pPr>
            <a:r>
              <a:rPr lang="ca-ES" sz="4000" b="1" dirty="0">
                <a:solidFill>
                  <a:srgbClr val="C00000"/>
                </a:solidFill>
                <a:effectLst>
                  <a:outerShdw blurRad="38100" dist="38100" dir="2700000" algn="tl">
                    <a:srgbClr val="000000">
                      <a:alpha val="43137"/>
                    </a:srgbClr>
                  </a:outerShdw>
                </a:effectLst>
              </a:rPr>
              <a:t>LA SELECCIÓ DELS EMPLEATS PÚBLICS A LA CAIB </a:t>
            </a:r>
          </a:p>
          <a:p>
            <a:pPr marL="0" indent="0" algn="ctr">
              <a:buNone/>
            </a:pPr>
            <a:endParaRPr lang="ca-ES" sz="4000" b="1" dirty="0">
              <a:solidFill>
                <a:srgbClr val="C00000"/>
              </a:solidFill>
              <a:effectLst>
                <a:outerShdw blurRad="38100" dist="38100" dir="2700000" algn="tl">
                  <a:srgbClr val="000000">
                    <a:alpha val="43137"/>
                  </a:srgbClr>
                </a:outerShdw>
              </a:effectLst>
            </a:endParaRPr>
          </a:p>
          <a:p>
            <a:pPr marL="0" indent="0" algn="ctr">
              <a:buNone/>
            </a:pPr>
            <a:r>
              <a:rPr lang="ca-ES" sz="4000" b="1" dirty="0">
                <a:solidFill>
                  <a:srgbClr val="C00000"/>
                </a:solidFill>
                <a:effectLst>
                  <a:outerShdw blurRad="38100" dist="38100" dir="2700000" algn="tl">
                    <a:srgbClr val="000000">
                      <a:alpha val="43137"/>
                    </a:srgbClr>
                  </a:outerShdw>
                </a:effectLst>
              </a:rPr>
              <a:t>1983 – 2020</a:t>
            </a:r>
          </a:p>
          <a:p>
            <a:pPr marL="0" indent="0" algn="ctr">
              <a:buNone/>
            </a:pPr>
            <a:endParaRPr lang="ca-ES" sz="4000" b="1" dirty="0">
              <a:solidFill>
                <a:srgbClr val="C00000"/>
              </a:solidFill>
              <a:effectLst>
                <a:outerShdw blurRad="38100" dist="38100" dir="2700000" algn="tl">
                  <a:srgbClr val="000000">
                    <a:alpha val="43137"/>
                  </a:srgbClr>
                </a:outerShdw>
              </a:effectLst>
            </a:endParaRPr>
          </a:p>
          <a:p>
            <a:pPr marL="0" indent="0">
              <a:buNone/>
            </a:pPr>
            <a:endParaRPr lang="ca-ES" sz="4000" b="1" dirty="0">
              <a:effectLst>
                <a:outerShdw blurRad="38100" dist="38100" dir="2700000" algn="tl">
                  <a:srgbClr val="000000">
                    <a:alpha val="43137"/>
                  </a:srgbClr>
                </a:outerShdw>
              </a:effectLst>
            </a:endParaRPr>
          </a:p>
          <a:p>
            <a:pPr marL="0" indent="0">
              <a:buNone/>
            </a:pPr>
            <a:endParaRPr lang="ca-ES" sz="4000" b="1" dirty="0">
              <a:effectLst>
                <a:outerShdw blurRad="38100" dist="38100" dir="2700000" algn="tl">
                  <a:srgbClr val="000000">
                    <a:alpha val="43137"/>
                  </a:srgbClr>
                </a:outerShdw>
              </a:effectLst>
            </a:endParaRPr>
          </a:p>
          <a:p>
            <a:pPr marL="0" indent="0">
              <a:buNone/>
            </a:pPr>
            <a:endParaRPr lang="ca-ES" sz="4000" b="1" dirty="0">
              <a:effectLst>
                <a:outerShdw blurRad="38100" dist="38100" dir="2700000" algn="tl">
                  <a:srgbClr val="000000">
                    <a:alpha val="43137"/>
                  </a:srgbClr>
                </a:outerShdw>
              </a:effectLst>
            </a:endParaRPr>
          </a:p>
          <a:p>
            <a:pPr marL="0" indent="0">
              <a:buNone/>
            </a:pPr>
            <a:endParaRPr lang="ca-ES"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1388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7BB2DD-1D26-4A2E-8F99-16B139F6D5ED}"/>
              </a:ext>
            </a:extLst>
          </p:cNvPr>
          <p:cNvSpPr>
            <a:spLocks noGrp="1"/>
          </p:cNvSpPr>
          <p:nvPr>
            <p:ph type="title"/>
          </p:nvPr>
        </p:nvSpPr>
        <p:spPr>
          <a:xfrm>
            <a:off x="1520328" y="624110"/>
            <a:ext cx="10561181" cy="987520"/>
          </a:xfrm>
        </p:spPr>
        <p:txBody>
          <a:bodyPr>
            <a:normAutofit fontScale="90000"/>
          </a:bodyPr>
          <a:lstStyle/>
          <a:p>
            <a:r>
              <a:rPr lang="ca-ES" sz="3300" b="1" dirty="0">
                <a:solidFill>
                  <a:srgbClr val="C00000"/>
                </a:solidFill>
              </a:rPr>
              <a:t>NAIXEMENT DE LA CAIB 1983</a:t>
            </a:r>
            <a:br>
              <a:rPr lang="ca-ES" sz="3300" b="1" dirty="0">
                <a:solidFill>
                  <a:srgbClr val="C00000"/>
                </a:solidFill>
              </a:rPr>
            </a:br>
            <a:r>
              <a:rPr lang="es-ES" sz="3300" b="1" dirty="0">
                <a:solidFill>
                  <a:srgbClr val="C00000"/>
                </a:solidFill>
                <a:effectLst/>
              </a:rPr>
              <a:t>INCORPORACIÓ DE PERSONAL A LA CAIB  (1983-1988):</a:t>
            </a:r>
            <a:br>
              <a:rPr lang="es-ES" sz="3300" b="1" dirty="0">
                <a:solidFill>
                  <a:srgbClr val="C00000"/>
                </a:solidFill>
                <a:effectLst/>
              </a:rPr>
            </a:br>
            <a:r>
              <a:rPr lang="es-ES" sz="3100" b="1" dirty="0">
                <a:effectLst/>
              </a:rPr>
              <a:t/>
            </a:r>
            <a:br>
              <a:rPr lang="es-ES" sz="3100" b="1" dirty="0">
                <a:effectLst/>
              </a:rPr>
            </a:br>
            <a:r>
              <a:rPr lang="ca-ES" b="1" dirty="0"/>
              <a:t/>
            </a:r>
            <a:br>
              <a:rPr lang="ca-ES" b="1" dirty="0"/>
            </a:br>
            <a:endParaRPr lang="ca-ES" b="1" dirty="0"/>
          </a:p>
        </p:txBody>
      </p:sp>
      <p:sp>
        <p:nvSpPr>
          <p:cNvPr id="3" name="Marcador de contenido 2">
            <a:extLst>
              <a:ext uri="{FF2B5EF4-FFF2-40B4-BE49-F238E27FC236}">
                <a16:creationId xmlns:a16="http://schemas.microsoft.com/office/drawing/2014/main" id="{C4276186-9CBE-4B57-9AD4-E810F827DC34}"/>
              </a:ext>
            </a:extLst>
          </p:cNvPr>
          <p:cNvSpPr>
            <a:spLocks noGrp="1"/>
          </p:cNvSpPr>
          <p:nvPr>
            <p:ph idx="1"/>
          </p:nvPr>
        </p:nvSpPr>
        <p:spPr>
          <a:xfrm>
            <a:off x="1520328" y="1784733"/>
            <a:ext cx="9984284" cy="4126489"/>
          </a:xfrm>
        </p:spPr>
        <p:txBody>
          <a:bodyPr>
            <a:normAutofit fontScale="85000" lnSpcReduction="20000"/>
          </a:bodyPr>
          <a:lstStyle/>
          <a:p>
            <a:pPr lvl="0">
              <a:buFont typeface="Wingdings" panose="05000000000000000000" pitchFamily="2" charset="2"/>
              <a:buChar char="Ø"/>
            </a:pPr>
            <a:r>
              <a:rPr lang="ca-ES" sz="3200" b="1" dirty="0">
                <a:solidFill>
                  <a:srgbClr val="C00000"/>
                </a:solidFill>
              </a:rPr>
              <a:t>Procedent de l’Estat </a:t>
            </a:r>
            <a:r>
              <a:rPr lang="ca-ES" sz="3200" dirty="0">
                <a:solidFill>
                  <a:srgbClr val="C00000"/>
                </a:solidFill>
              </a:rPr>
              <a:t>(traspassos)</a:t>
            </a:r>
            <a:endParaRPr lang="ca-ES" sz="3200" b="1" dirty="0">
              <a:solidFill>
                <a:srgbClr val="C00000"/>
              </a:solidFill>
            </a:endParaRPr>
          </a:p>
          <a:p>
            <a:pPr lvl="0">
              <a:buFont typeface="Wingdings" panose="05000000000000000000" pitchFamily="2" charset="2"/>
              <a:buChar char="Ø"/>
            </a:pPr>
            <a:endParaRPr lang="ca-ES" sz="1000" dirty="0">
              <a:solidFill>
                <a:srgbClr val="C00000"/>
              </a:solidFill>
            </a:endParaRPr>
          </a:p>
          <a:p>
            <a:pPr lvl="0">
              <a:buFont typeface="Wingdings" panose="05000000000000000000" pitchFamily="2" charset="2"/>
              <a:buChar char="Ø"/>
            </a:pPr>
            <a:r>
              <a:rPr lang="ca-ES" sz="3200" b="1" dirty="0">
                <a:solidFill>
                  <a:srgbClr val="C00000"/>
                </a:solidFill>
              </a:rPr>
              <a:t>Procedent del CGI	</a:t>
            </a:r>
            <a:r>
              <a:rPr lang="ca-ES" sz="3200" dirty="0">
                <a:solidFill>
                  <a:srgbClr val="C00000"/>
                </a:solidFill>
              </a:rPr>
              <a:t>(abans diputació provincial)</a:t>
            </a:r>
          </a:p>
          <a:p>
            <a:pPr lvl="0">
              <a:buFont typeface="Wingdings" panose="05000000000000000000" pitchFamily="2" charset="2"/>
              <a:buChar char="Ø"/>
            </a:pPr>
            <a:endParaRPr lang="ca-ES" sz="1000" dirty="0">
              <a:solidFill>
                <a:srgbClr val="C00000"/>
              </a:solidFill>
            </a:endParaRPr>
          </a:p>
          <a:p>
            <a:pPr lvl="0">
              <a:buFont typeface="Wingdings" panose="05000000000000000000" pitchFamily="2" charset="2"/>
              <a:buChar char="Ø"/>
            </a:pPr>
            <a:r>
              <a:rPr lang="ca-ES" sz="3200" b="1" dirty="0">
                <a:solidFill>
                  <a:srgbClr val="C00000"/>
                </a:solidFill>
              </a:rPr>
              <a:t>Personal propi de naturalesa temporal:</a:t>
            </a:r>
            <a:endParaRPr lang="ca-ES" sz="2400" dirty="0">
              <a:solidFill>
                <a:srgbClr val="C00000"/>
              </a:solidFill>
            </a:endParaRPr>
          </a:p>
          <a:p>
            <a:pPr lvl="1">
              <a:buFont typeface="Wingdings" panose="05000000000000000000" pitchFamily="2" charset="2"/>
              <a:buChar char="§"/>
            </a:pPr>
            <a:r>
              <a:rPr lang="ca-ES" sz="2800" b="1" dirty="0">
                <a:solidFill>
                  <a:srgbClr val="C00000"/>
                </a:solidFill>
              </a:rPr>
              <a:t>Contractacions laborals temporals </a:t>
            </a:r>
            <a:r>
              <a:rPr lang="ca-ES" sz="2800" dirty="0">
                <a:solidFill>
                  <a:srgbClr val="C00000"/>
                </a:solidFill>
              </a:rPr>
              <a:t>(que esdevenen indefinides per aplicació de l’ET)</a:t>
            </a:r>
            <a:endParaRPr lang="ca-ES" sz="2000" dirty="0">
              <a:solidFill>
                <a:srgbClr val="C00000"/>
              </a:solidFill>
            </a:endParaRPr>
          </a:p>
          <a:p>
            <a:pPr lvl="1">
              <a:buFont typeface="Wingdings" panose="05000000000000000000" pitchFamily="2" charset="2"/>
              <a:buChar char="§"/>
            </a:pPr>
            <a:r>
              <a:rPr lang="ca-ES" sz="2800" b="1" dirty="0">
                <a:solidFill>
                  <a:srgbClr val="C00000"/>
                </a:solidFill>
              </a:rPr>
              <a:t>Nomenament de funcionaris interins</a:t>
            </a:r>
          </a:p>
          <a:p>
            <a:pPr lvl="1">
              <a:buFont typeface="Wingdings" panose="05000000000000000000" pitchFamily="2" charset="2"/>
              <a:buChar char="§"/>
            </a:pPr>
            <a:endParaRPr lang="ca-ES" sz="2800" b="1" dirty="0">
              <a:solidFill>
                <a:srgbClr val="C00000"/>
              </a:solidFill>
            </a:endParaRPr>
          </a:p>
          <a:p>
            <a:pPr marL="457200" lvl="1" indent="0">
              <a:buNone/>
            </a:pPr>
            <a:r>
              <a:rPr lang="ca-ES" sz="2800" b="1" dirty="0">
                <a:solidFill>
                  <a:srgbClr val="C00000"/>
                </a:solidFill>
              </a:rPr>
              <a:t>CONSEQÜÈNCIA DE LA TEMPORALITAT: Pressió sindical per consolidar l’ocupació</a:t>
            </a:r>
            <a:endParaRPr lang="ca-ES" sz="2400" b="1" dirty="0">
              <a:solidFill>
                <a:srgbClr val="C00000"/>
              </a:solidFill>
            </a:endParaRPr>
          </a:p>
          <a:p>
            <a:endParaRPr lang="es-ES" dirty="0">
              <a:solidFill>
                <a:srgbClr val="C00000"/>
              </a:solidFill>
            </a:endParaRPr>
          </a:p>
        </p:txBody>
      </p:sp>
    </p:spTree>
    <p:extLst>
      <p:ext uri="{BB962C8B-B14F-4D97-AF65-F5344CB8AC3E}">
        <p14:creationId xmlns:p14="http://schemas.microsoft.com/office/powerpoint/2010/main" val="19952256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B179E-51DD-4D3E-AA7F-749F6C350E3E}"/>
              </a:ext>
            </a:extLst>
          </p:cNvPr>
          <p:cNvSpPr>
            <a:spLocks noGrp="1"/>
          </p:cNvSpPr>
          <p:nvPr>
            <p:ph type="title"/>
          </p:nvPr>
        </p:nvSpPr>
        <p:spPr>
          <a:xfrm>
            <a:off x="1652531" y="319489"/>
            <a:ext cx="10361992" cy="1366093"/>
          </a:xfrm>
        </p:spPr>
        <p:txBody>
          <a:bodyPr>
            <a:noAutofit/>
          </a:bodyPr>
          <a:lstStyle/>
          <a:p>
            <a:pPr algn="just"/>
            <a:r>
              <a:rPr lang="es-ES" sz="2600" b="1" dirty="0">
                <a:solidFill>
                  <a:srgbClr val="C00000"/>
                </a:solidFill>
              </a:rPr>
              <a:t>PRIMER PROCÉS D’OFERTES PÚBLIQUES I DE CONVOCATÒRIES DE SELECCIÓ, DESPRÉS DE L’APROVACIÓ DE LA LLEI 2/1989, DE 22 DE FEBRER, REGULADORA DE LA FUNCIÓ PÚBLICA DE LA CAIB (1989-1993)</a:t>
            </a:r>
            <a:br>
              <a:rPr lang="es-ES" sz="2600" b="1" dirty="0">
                <a:solidFill>
                  <a:srgbClr val="C00000"/>
                </a:solidFill>
              </a:rPr>
            </a:br>
            <a:r>
              <a:rPr lang="es-ES" sz="2600" b="1" dirty="0">
                <a:solidFill>
                  <a:srgbClr val="C00000"/>
                </a:solidFill>
              </a:rPr>
              <a:t/>
            </a:r>
            <a:br>
              <a:rPr lang="es-ES" sz="2600" b="1" dirty="0">
                <a:solidFill>
                  <a:srgbClr val="C00000"/>
                </a:solidFill>
              </a:rPr>
            </a:br>
            <a:endParaRPr lang="es-ES" sz="2600" b="1" dirty="0"/>
          </a:p>
        </p:txBody>
      </p:sp>
      <p:sp>
        <p:nvSpPr>
          <p:cNvPr id="3" name="Marcador de contenido 2">
            <a:extLst>
              <a:ext uri="{FF2B5EF4-FFF2-40B4-BE49-F238E27FC236}">
                <a16:creationId xmlns:a16="http://schemas.microsoft.com/office/drawing/2014/main" id="{D84A5C50-CE08-442A-B43B-F6E058D24D0E}"/>
              </a:ext>
            </a:extLst>
          </p:cNvPr>
          <p:cNvSpPr>
            <a:spLocks noGrp="1"/>
          </p:cNvSpPr>
          <p:nvPr>
            <p:ph idx="1"/>
          </p:nvPr>
        </p:nvSpPr>
        <p:spPr>
          <a:xfrm>
            <a:off x="1104900" y="2338086"/>
            <a:ext cx="11087100" cy="3573136"/>
          </a:xfrm>
        </p:spPr>
        <p:txBody>
          <a:bodyPr>
            <a:normAutofit fontScale="92500"/>
          </a:bodyPr>
          <a:lstStyle/>
          <a:p>
            <a:pPr lvl="0">
              <a:buFont typeface="Wingdings" panose="05000000000000000000" pitchFamily="2" charset="2"/>
              <a:buChar char="Ø"/>
            </a:pPr>
            <a:r>
              <a:rPr lang="es-ES" sz="2600" b="1" dirty="0">
                <a:solidFill>
                  <a:srgbClr val="C00000"/>
                </a:solidFill>
              </a:rPr>
              <a:t>BORSES D’INTERINS AMB CONVOCATÒRIA PÚBLICA  (1988)</a:t>
            </a:r>
            <a:endParaRPr lang="en-US" sz="2600" dirty="0">
              <a:solidFill>
                <a:srgbClr val="C00000"/>
              </a:solidFill>
            </a:endParaRPr>
          </a:p>
          <a:p>
            <a:pPr lvl="0">
              <a:buFont typeface="Wingdings" panose="05000000000000000000" pitchFamily="2" charset="2"/>
              <a:buChar char="Ø"/>
            </a:pPr>
            <a:r>
              <a:rPr lang="es-ES" sz="2600" b="1" dirty="0">
                <a:solidFill>
                  <a:srgbClr val="C00000"/>
                </a:solidFill>
              </a:rPr>
              <a:t>3 FUNCIONARITZACIONS  (1989 – 1990 – 1993)</a:t>
            </a:r>
            <a:endParaRPr lang="en-US" sz="2600" dirty="0">
              <a:solidFill>
                <a:srgbClr val="C00000"/>
              </a:solidFill>
            </a:endParaRPr>
          </a:p>
          <a:p>
            <a:pPr lvl="0">
              <a:buFont typeface="Wingdings" panose="05000000000000000000" pitchFamily="2" charset="2"/>
              <a:buChar char="Ø"/>
            </a:pPr>
            <a:r>
              <a:rPr lang="es-ES" sz="2600" b="1" dirty="0">
                <a:solidFill>
                  <a:srgbClr val="C00000"/>
                </a:solidFill>
              </a:rPr>
              <a:t>2 PROCESSOS SELECTIUS PER CONCURS OPOSICIÓ  (OPO 1990 – 1991)</a:t>
            </a:r>
          </a:p>
          <a:p>
            <a:pPr lvl="1">
              <a:buFont typeface="Wingdings" panose="05000000000000000000" pitchFamily="2" charset="2"/>
              <a:buChar char="§"/>
            </a:pPr>
            <a:r>
              <a:rPr lang="es-ES" sz="2600" b="1" dirty="0">
                <a:solidFill>
                  <a:srgbClr val="C00000"/>
                </a:solidFill>
              </a:rPr>
              <a:t>TORN LLIURE + PROMOCIÓ INTERNA</a:t>
            </a:r>
          </a:p>
          <a:p>
            <a:pPr>
              <a:buFont typeface="Wingdings" panose="05000000000000000000" pitchFamily="2" charset="2"/>
              <a:buChar char="Ø"/>
            </a:pPr>
            <a:r>
              <a:rPr lang="es-ES" sz="2600" b="1" dirty="0">
                <a:solidFill>
                  <a:srgbClr val="C00000"/>
                </a:solidFill>
              </a:rPr>
              <a:t>1 PROCÉS D’OPOSICIÓ LLIURE (OPO 1992)</a:t>
            </a:r>
          </a:p>
          <a:p>
            <a:pPr lvl="1">
              <a:buFont typeface="Wingdings" panose="05000000000000000000" pitchFamily="2" charset="2"/>
              <a:buChar char="§"/>
            </a:pPr>
            <a:r>
              <a:rPr lang="es-ES" sz="2600" b="1" dirty="0">
                <a:solidFill>
                  <a:srgbClr val="C00000"/>
                </a:solidFill>
              </a:rPr>
              <a:t>TORN LLIURE </a:t>
            </a:r>
          </a:p>
          <a:p>
            <a:pPr lvl="1">
              <a:buFont typeface="Wingdings" panose="05000000000000000000" pitchFamily="2" charset="2"/>
              <a:buChar char="§"/>
            </a:pPr>
            <a:r>
              <a:rPr lang="es-ES" sz="2600" b="1" dirty="0">
                <a:solidFill>
                  <a:srgbClr val="C00000"/>
                </a:solidFill>
              </a:rPr>
              <a:t>PROMOCIÓ INTERNA </a:t>
            </a:r>
            <a:r>
              <a:rPr lang="es-ES" sz="2600" dirty="0">
                <a:solidFill>
                  <a:srgbClr val="C00000"/>
                </a:solidFill>
              </a:rPr>
              <a:t>(</a:t>
            </a:r>
            <a:r>
              <a:rPr lang="es-ES" sz="2600" dirty="0" err="1">
                <a:solidFill>
                  <a:srgbClr val="C00000"/>
                </a:solidFill>
              </a:rPr>
              <a:t>Concurs-oposició</a:t>
            </a:r>
            <a:r>
              <a:rPr lang="es-ES" sz="2600" dirty="0">
                <a:solidFill>
                  <a:srgbClr val="C00000"/>
                </a:solidFill>
              </a:rPr>
              <a:t>)</a:t>
            </a:r>
          </a:p>
          <a:p>
            <a:pPr marL="457200" lvl="1" indent="0">
              <a:buNone/>
            </a:pPr>
            <a:endParaRPr lang="en-US" sz="3000" dirty="0">
              <a:solidFill>
                <a:srgbClr val="C00000"/>
              </a:solidFill>
            </a:endParaRPr>
          </a:p>
          <a:p>
            <a:pPr lvl="1"/>
            <a:endParaRPr lang="en-US" dirty="0">
              <a:solidFill>
                <a:srgbClr val="C00000"/>
              </a:solidFill>
            </a:endParaRPr>
          </a:p>
        </p:txBody>
      </p:sp>
    </p:spTree>
    <p:extLst>
      <p:ext uri="{BB962C8B-B14F-4D97-AF65-F5344CB8AC3E}">
        <p14:creationId xmlns:p14="http://schemas.microsoft.com/office/powerpoint/2010/main" val="5532994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342403-BB24-433B-9A2D-8FBFBFA6A817}"/>
              </a:ext>
            </a:extLst>
          </p:cNvPr>
          <p:cNvSpPr>
            <a:spLocks noGrp="1"/>
          </p:cNvSpPr>
          <p:nvPr>
            <p:ph type="title"/>
          </p:nvPr>
        </p:nvSpPr>
        <p:spPr>
          <a:xfrm>
            <a:off x="2658239" y="575124"/>
            <a:ext cx="9144000" cy="1237347"/>
          </a:xfrm>
        </p:spPr>
        <p:txBody>
          <a:bodyPr/>
          <a:lstStyle/>
          <a:p>
            <a:r>
              <a:rPr lang="es-ES" b="1" dirty="0">
                <a:solidFill>
                  <a:srgbClr val="C00000"/>
                </a:solidFill>
              </a:rPr>
              <a:t>SELECCIÓ PERSONAL FUNCIONARI DE CARRERA 1990 - 1993</a:t>
            </a:r>
          </a:p>
        </p:txBody>
      </p:sp>
      <p:graphicFrame>
        <p:nvGraphicFramePr>
          <p:cNvPr id="4" name="8 Marcador de contenido">
            <a:extLst>
              <a:ext uri="{FF2B5EF4-FFF2-40B4-BE49-F238E27FC236}">
                <a16:creationId xmlns:a16="http://schemas.microsoft.com/office/drawing/2014/main" id="{C0D03B4B-CD19-4CB4-A0C4-2D33EBC6C6E8}"/>
              </a:ext>
            </a:extLst>
          </p:cNvPr>
          <p:cNvGraphicFramePr>
            <a:graphicFrameLocks/>
          </p:cNvGraphicFramePr>
          <p:nvPr>
            <p:extLst>
              <p:ext uri="{D42A27DB-BD31-4B8C-83A1-F6EECF244321}">
                <p14:modId xmlns:p14="http://schemas.microsoft.com/office/powerpoint/2010/main" val="2095744699"/>
              </p:ext>
            </p:extLst>
          </p:nvPr>
        </p:nvGraphicFramePr>
        <p:xfrm>
          <a:off x="1524000" y="2171700"/>
          <a:ext cx="10134601" cy="2781301"/>
        </p:xfrm>
        <a:graphic>
          <a:graphicData uri="http://schemas.openxmlformats.org/drawingml/2006/table">
            <a:tbl>
              <a:tblPr firstRow="1" firstCol="1" bandRow="1">
                <a:tableStyleId>{5C22544A-7EE6-4342-B048-85BDC9FD1C3A}</a:tableStyleId>
              </a:tblPr>
              <a:tblGrid>
                <a:gridCol w="1854594">
                  <a:extLst>
                    <a:ext uri="{9D8B030D-6E8A-4147-A177-3AD203B41FA5}">
                      <a16:colId xmlns:a16="http://schemas.microsoft.com/office/drawing/2014/main" val="20000"/>
                    </a:ext>
                  </a:extLst>
                </a:gridCol>
                <a:gridCol w="2029228">
                  <a:extLst>
                    <a:ext uri="{9D8B030D-6E8A-4147-A177-3AD203B41FA5}">
                      <a16:colId xmlns:a16="http://schemas.microsoft.com/office/drawing/2014/main" val="20001"/>
                    </a:ext>
                  </a:extLst>
                </a:gridCol>
                <a:gridCol w="2029228">
                  <a:extLst>
                    <a:ext uri="{9D8B030D-6E8A-4147-A177-3AD203B41FA5}">
                      <a16:colId xmlns:a16="http://schemas.microsoft.com/office/drawing/2014/main" val="20002"/>
                    </a:ext>
                  </a:extLst>
                </a:gridCol>
                <a:gridCol w="2351080">
                  <a:extLst>
                    <a:ext uri="{9D8B030D-6E8A-4147-A177-3AD203B41FA5}">
                      <a16:colId xmlns:a16="http://schemas.microsoft.com/office/drawing/2014/main" val="20003"/>
                    </a:ext>
                  </a:extLst>
                </a:gridCol>
                <a:gridCol w="1870471">
                  <a:extLst>
                    <a:ext uri="{9D8B030D-6E8A-4147-A177-3AD203B41FA5}">
                      <a16:colId xmlns:a16="http://schemas.microsoft.com/office/drawing/2014/main" val="20004"/>
                    </a:ext>
                  </a:extLst>
                </a:gridCol>
              </a:tblGrid>
              <a:tr h="708874">
                <a:tc>
                  <a:txBody>
                    <a:bodyPr/>
                    <a:lstStyle/>
                    <a:p>
                      <a:pPr algn="ctr">
                        <a:spcAft>
                          <a:spcPts val="0"/>
                        </a:spcAft>
                        <a:tabLst>
                          <a:tab pos="1022350" algn="l"/>
                        </a:tabLst>
                      </a:pPr>
                      <a:r>
                        <a:rPr lang="es-ES" sz="1800" kern="50" dirty="0">
                          <a:effectLst/>
                        </a:rPr>
                        <a:t>OPO</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Ad. Gen.</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Ad. Esp.</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Total</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C. sup.</a:t>
                      </a:r>
                      <a:endParaRPr lang="en-US" sz="18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690809">
                <a:tc>
                  <a:txBody>
                    <a:bodyPr/>
                    <a:lstStyle/>
                    <a:p>
                      <a:pPr algn="ctr">
                        <a:spcAft>
                          <a:spcPts val="0"/>
                        </a:spcAft>
                        <a:tabLst>
                          <a:tab pos="1022350" algn="l"/>
                        </a:tabLst>
                      </a:pPr>
                      <a:r>
                        <a:rPr lang="es-ES" sz="1800" kern="50" dirty="0">
                          <a:effectLst/>
                        </a:rPr>
                        <a:t>1990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254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204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458</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28</a:t>
                      </a:r>
                      <a:endParaRPr lang="en-US" sz="18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690809">
                <a:tc>
                  <a:txBody>
                    <a:bodyPr/>
                    <a:lstStyle/>
                    <a:p>
                      <a:pPr algn="ctr">
                        <a:spcAft>
                          <a:spcPts val="0"/>
                        </a:spcAft>
                        <a:tabLst>
                          <a:tab pos="1022350" algn="l"/>
                        </a:tabLst>
                      </a:pPr>
                      <a:r>
                        <a:rPr lang="es-ES" sz="1800" kern="50" dirty="0">
                          <a:effectLst/>
                        </a:rPr>
                        <a:t>1991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50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36</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86</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10</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690809">
                <a:tc>
                  <a:txBody>
                    <a:bodyPr/>
                    <a:lstStyle/>
                    <a:p>
                      <a:pPr algn="ctr">
                        <a:spcAft>
                          <a:spcPts val="0"/>
                        </a:spcAft>
                        <a:tabLst>
                          <a:tab pos="1022350" algn="l"/>
                        </a:tabLst>
                      </a:pPr>
                      <a:r>
                        <a:rPr lang="es-ES" sz="1800" kern="50" dirty="0">
                          <a:effectLst/>
                        </a:rPr>
                        <a:t>1992</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37</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114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151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2</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63039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798DEB-F0DA-4507-80FA-E7BCD39B3C08}"/>
              </a:ext>
            </a:extLst>
          </p:cNvPr>
          <p:cNvSpPr>
            <a:spLocks noGrp="1"/>
          </p:cNvSpPr>
          <p:nvPr>
            <p:ph type="title"/>
          </p:nvPr>
        </p:nvSpPr>
        <p:spPr>
          <a:xfrm>
            <a:off x="2080260" y="624110"/>
            <a:ext cx="9321165" cy="833215"/>
          </a:xfrm>
        </p:spPr>
        <p:txBody>
          <a:bodyPr>
            <a:normAutofit fontScale="90000"/>
          </a:bodyPr>
          <a:lstStyle/>
          <a:p>
            <a:r>
              <a:rPr lang="es-ES" sz="4000" b="1" dirty="0" err="1">
                <a:solidFill>
                  <a:srgbClr val="C00000"/>
                </a:solidFill>
                <a:effectLst>
                  <a:outerShdw blurRad="38100" dist="38100" dir="2700000" algn="tl">
                    <a:srgbClr val="000000">
                      <a:alpha val="43137"/>
                    </a:srgbClr>
                  </a:outerShdw>
                </a:effectLst>
              </a:rPr>
              <a:t>Interrupció</a:t>
            </a:r>
            <a:r>
              <a:rPr lang="es-ES" sz="4000" b="1" dirty="0">
                <a:solidFill>
                  <a:srgbClr val="C00000"/>
                </a:solidFill>
                <a:effectLst>
                  <a:outerShdw blurRad="38100" dist="38100" dir="2700000" algn="tl">
                    <a:srgbClr val="000000">
                      <a:alpha val="43137"/>
                    </a:srgbClr>
                  </a:outerShdw>
                </a:effectLst>
              </a:rPr>
              <a:t> </a:t>
            </a:r>
            <a:r>
              <a:rPr lang="es-ES" sz="4000" b="1" dirty="0" err="1">
                <a:solidFill>
                  <a:srgbClr val="C00000"/>
                </a:solidFill>
                <a:effectLst>
                  <a:outerShdw blurRad="38100" dist="38100" dir="2700000" algn="tl">
                    <a:srgbClr val="000000">
                      <a:alpha val="43137"/>
                    </a:srgbClr>
                  </a:outerShdw>
                </a:effectLst>
              </a:rPr>
              <a:t>fins</a:t>
            </a:r>
            <a:r>
              <a:rPr lang="es-ES" sz="4000" b="1" dirty="0">
                <a:solidFill>
                  <a:srgbClr val="C00000"/>
                </a:solidFill>
                <a:effectLst>
                  <a:outerShdw blurRad="38100" dist="38100" dir="2700000" algn="tl">
                    <a:srgbClr val="000000">
                      <a:alpha val="43137"/>
                    </a:srgbClr>
                  </a:outerShdw>
                </a:effectLst>
              </a:rPr>
              <a:t> a la OPO de 1998</a:t>
            </a:r>
            <a:r>
              <a:rPr lang="es-ES" sz="3600" b="1" dirty="0">
                <a:solidFill>
                  <a:srgbClr val="C00000"/>
                </a:solidFill>
                <a:effectLst>
                  <a:outerShdw blurRad="38100" dist="38100" dir="2700000" algn="tl">
                    <a:srgbClr val="000000">
                      <a:alpha val="43137"/>
                    </a:srgbClr>
                  </a:outerShdw>
                </a:effectLst>
              </a:rPr>
              <a:t/>
            </a:r>
            <a:br>
              <a:rPr lang="es-ES" sz="3600" b="1" dirty="0">
                <a:solidFill>
                  <a:srgbClr val="C00000"/>
                </a:solidFill>
                <a:effectLst>
                  <a:outerShdw blurRad="38100" dist="38100" dir="2700000" algn="tl">
                    <a:srgbClr val="000000">
                      <a:alpha val="43137"/>
                    </a:srgbClr>
                  </a:outerShdw>
                </a:effectLst>
              </a:rPr>
            </a:br>
            <a:r>
              <a:rPr lang="es-ES" dirty="0">
                <a:solidFill>
                  <a:srgbClr val="C00000"/>
                </a:solidFill>
              </a:rPr>
              <a:t/>
            </a:r>
            <a:br>
              <a:rPr lang="es-ES" dirty="0">
                <a:solidFill>
                  <a:srgbClr val="C00000"/>
                </a:solidFill>
              </a:rPr>
            </a:br>
            <a:endParaRPr lang="es-ES" dirty="0">
              <a:solidFill>
                <a:srgbClr val="C00000"/>
              </a:solidFill>
            </a:endParaRPr>
          </a:p>
        </p:txBody>
      </p:sp>
      <p:sp>
        <p:nvSpPr>
          <p:cNvPr id="3" name="Marcador de contenido 2">
            <a:extLst>
              <a:ext uri="{FF2B5EF4-FFF2-40B4-BE49-F238E27FC236}">
                <a16:creationId xmlns:a16="http://schemas.microsoft.com/office/drawing/2014/main" id="{DF3509D3-7EFB-4B2A-B5AF-4FE40429C414}"/>
              </a:ext>
            </a:extLst>
          </p:cNvPr>
          <p:cNvSpPr>
            <a:spLocks noGrp="1"/>
          </p:cNvSpPr>
          <p:nvPr>
            <p:ph idx="1"/>
          </p:nvPr>
        </p:nvSpPr>
        <p:spPr>
          <a:xfrm>
            <a:off x="1562100" y="1562100"/>
            <a:ext cx="10198100" cy="4349122"/>
          </a:xfrm>
        </p:spPr>
        <p:txBody>
          <a:bodyPr/>
          <a:lstStyle/>
          <a:p>
            <a:pPr lvl="0" algn="just">
              <a:buFont typeface="Wingdings" panose="05000000000000000000" pitchFamily="2" charset="2"/>
              <a:buChar char="Ø"/>
            </a:pPr>
            <a:r>
              <a:rPr lang="ca-ES" sz="2800" b="1" dirty="0">
                <a:solidFill>
                  <a:srgbClr val="C00000"/>
                </a:solidFill>
              </a:rPr>
              <a:t>Increment de personal funcionari interí = inestabilitat</a:t>
            </a:r>
          </a:p>
          <a:p>
            <a:pPr lvl="0" algn="just">
              <a:buFont typeface="Wingdings" panose="05000000000000000000" pitchFamily="2" charset="2"/>
              <a:buChar char="Ø"/>
            </a:pPr>
            <a:r>
              <a:rPr lang="ca-ES" sz="2800" b="1" dirty="0">
                <a:solidFill>
                  <a:srgbClr val="C00000"/>
                </a:solidFill>
              </a:rPr>
              <a:t>Pressions sindicals per consolidar l’ocupació </a:t>
            </a:r>
          </a:p>
          <a:p>
            <a:pPr algn="just">
              <a:buFont typeface="Wingdings" panose="05000000000000000000" pitchFamily="2" charset="2"/>
              <a:buChar char="Ø"/>
            </a:pPr>
            <a:r>
              <a:rPr lang="ca-ES" sz="2800" b="1" dirty="0">
                <a:solidFill>
                  <a:srgbClr val="C00000"/>
                </a:solidFill>
              </a:rPr>
              <a:t>Intent d’execució de la OPO mitjançant concurs-oposició (45%-55% sense habilitació legal)</a:t>
            </a:r>
          </a:p>
          <a:p>
            <a:pPr algn="just">
              <a:buFont typeface="Wingdings" panose="05000000000000000000" pitchFamily="2" charset="2"/>
              <a:buChar char="Ø"/>
            </a:pPr>
            <a:r>
              <a:rPr lang="ca-ES" sz="2800" b="1" dirty="0">
                <a:solidFill>
                  <a:srgbClr val="C00000"/>
                </a:solidFill>
              </a:rPr>
              <a:t>La Sala Contenciosa Administrativa va dictar primer una mesura cautelar de suspensió (Interlocutòria de 5 de novembre de 1999) i posteriorment Sentència </a:t>
            </a:r>
            <a:r>
              <a:rPr lang="ca-ES" sz="2800" b="1" dirty="0" err="1">
                <a:solidFill>
                  <a:srgbClr val="C00000"/>
                </a:solidFill>
              </a:rPr>
              <a:t>anul·latòria</a:t>
            </a:r>
            <a:r>
              <a:rPr lang="ca-ES" sz="2800" b="1" dirty="0">
                <a:solidFill>
                  <a:srgbClr val="C00000"/>
                </a:solidFill>
              </a:rPr>
              <a:t> (STSJ núm. 890, de 25 de setembre de 2001)</a:t>
            </a:r>
            <a:endParaRPr lang="ca-ES" sz="2800" dirty="0">
              <a:solidFill>
                <a:srgbClr val="C00000"/>
              </a:solidFill>
            </a:endParaRPr>
          </a:p>
          <a:p>
            <a:endParaRPr lang="es-ES" dirty="0">
              <a:solidFill>
                <a:srgbClr val="C00000"/>
              </a:solidFill>
            </a:endParaRPr>
          </a:p>
        </p:txBody>
      </p:sp>
    </p:spTree>
    <p:extLst>
      <p:ext uri="{BB962C8B-B14F-4D97-AF65-F5344CB8AC3E}">
        <p14:creationId xmlns:p14="http://schemas.microsoft.com/office/powerpoint/2010/main" val="1691309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BCFF04A-A667-49C0-B28D-8916B53C7818}"/>
              </a:ext>
            </a:extLst>
          </p:cNvPr>
          <p:cNvSpPr txBox="1"/>
          <p:nvPr/>
        </p:nvSpPr>
        <p:spPr>
          <a:xfrm>
            <a:off x="1492927" y="941880"/>
            <a:ext cx="10048043" cy="5007909"/>
          </a:xfrm>
          <a:prstGeom prst="rect">
            <a:avLst/>
          </a:prstGeom>
          <a:noFill/>
        </p:spPr>
        <p:txBody>
          <a:bodyPr wrap="square">
            <a:spAutoFit/>
          </a:bodyPr>
          <a:lstStyle/>
          <a:p>
            <a:pPr algn="just">
              <a:lnSpc>
                <a:spcPct val="107000"/>
              </a:lnSpc>
              <a:spcAft>
                <a:spcPts val="800"/>
              </a:spcAft>
            </a:pPr>
            <a:r>
              <a:rPr lang="ca-ES" sz="2400" dirty="0">
                <a:effectLst/>
                <a:latin typeface="+mj-lt"/>
                <a:ea typeface="Calibri" panose="020F0502020204030204" pitchFamily="34" charset="0"/>
                <a:cs typeface="Times New Roman" panose="02020603050405020304" pitchFamily="18" charset="0"/>
              </a:rPr>
              <a:t>Amb l’aprovació de l’Estatut Bàsic de l’Empleat Públic, l’any </a:t>
            </a:r>
            <a:r>
              <a:rPr lang="ca-ES" sz="2400" b="1" dirty="0">
                <a:effectLst/>
                <a:latin typeface="+mj-lt"/>
                <a:ea typeface="Calibri" panose="020F0502020204030204" pitchFamily="34" charset="0"/>
                <a:cs typeface="Times New Roman" panose="02020603050405020304" pitchFamily="18" charset="0"/>
              </a:rPr>
              <a:t>2007</a:t>
            </a:r>
            <a:r>
              <a:rPr lang="ca-ES" sz="2400" dirty="0">
                <a:effectLst/>
                <a:latin typeface="+mj-lt"/>
                <a:ea typeface="Calibri" panose="020F0502020204030204" pitchFamily="34" charset="0"/>
                <a:cs typeface="Times New Roman" panose="02020603050405020304" pitchFamily="18" charset="0"/>
              </a:rPr>
              <a:t>, com també amb la Llei de Funció Pública autonòmica (aprovada pocs dies abans) es pretenia </a:t>
            </a:r>
            <a:r>
              <a:rPr lang="ca-ES" sz="2400" u="sng" dirty="0">
                <a:effectLst/>
                <a:latin typeface="+mj-lt"/>
                <a:ea typeface="Calibri" panose="020F0502020204030204" pitchFamily="34" charset="0"/>
                <a:cs typeface="Times New Roman" panose="02020603050405020304" pitchFamily="18" charset="0"/>
              </a:rPr>
              <a:t>reafirmar la necessitat de garantir el respecte als principis constitucionals</a:t>
            </a:r>
            <a:r>
              <a:rPr lang="ca-ES" sz="2400" dirty="0">
                <a:effectLst/>
                <a:latin typeface="+mj-lt"/>
                <a:ea typeface="Calibri" panose="020F0502020204030204" pitchFamily="34" charset="0"/>
                <a:cs typeface="Times New Roman" panose="02020603050405020304" pitchFamily="18" charset="0"/>
              </a:rPr>
              <a:t>, </a:t>
            </a:r>
            <a:r>
              <a:rPr lang="ca-ES" sz="2400" u="sng" dirty="0">
                <a:effectLst/>
                <a:latin typeface="+mj-lt"/>
                <a:ea typeface="Calibri" panose="020F0502020204030204" pitchFamily="34" charset="0"/>
                <a:cs typeface="Times New Roman" panose="02020603050405020304" pitchFamily="18" charset="0"/>
              </a:rPr>
              <a:t>incorporant</a:t>
            </a:r>
            <a:r>
              <a:rPr lang="ca-ES" sz="2400" dirty="0">
                <a:effectLst/>
                <a:latin typeface="+mj-lt"/>
                <a:ea typeface="Calibri" panose="020F0502020204030204" pitchFamily="34" charset="0"/>
                <a:cs typeface="Times New Roman" panose="02020603050405020304" pitchFamily="18" charset="0"/>
              </a:rPr>
              <a:t> a la legislació positiva </a:t>
            </a:r>
            <a:r>
              <a:rPr lang="ca-ES" sz="2400" u="sng" dirty="0">
                <a:effectLst/>
                <a:latin typeface="+mj-lt"/>
                <a:ea typeface="Calibri" panose="020F0502020204030204" pitchFamily="34" charset="0"/>
                <a:cs typeface="Times New Roman" panose="02020603050405020304" pitchFamily="18" charset="0"/>
              </a:rPr>
              <a:t>altres principis informadors</a:t>
            </a:r>
            <a:r>
              <a:rPr lang="ca-ES" sz="2400" dirty="0">
                <a:effectLst/>
                <a:latin typeface="+mj-lt"/>
                <a:ea typeface="Calibri" panose="020F0502020204030204" pitchFamily="34" charset="0"/>
                <a:cs typeface="Times New Roman" panose="02020603050405020304" pitchFamily="18" charset="0"/>
              </a:rPr>
              <a:t> com també alguns </a:t>
            </a:r>
            <a:r>
              <a:rPr lang="ca-ES" sz="2400" u="sng" dirty="0">
                <a:effectLst/>
                <a:latin typeface="+mj-lt"/>
                <a:ea typeface="Calibri" panose="020F0502020204030204" pitchFamily="34" charset="0"/>
                <a:cs typeface="Times New Roman" panose="02020603050405020304" pitchFamily="18" charset="0"/>
              </a:rPr>
              <a:t>elements normatius</a:t>
            </a:r>
            <a:r>
              <a:rPr lang="ca-ES" sz="2400" dirty="0">
                <a:effectLst/>
                <a:latin typeface="+mj-lt"/>
                <a:ea typeface="Calibri" panose="020F0502020204030204" pitchFamily="34" charset="0"/>
                <a:cs typeface="Times New Roman" panose="02020603050405020304" pitchFamily="18" charset="0"/>
              </a:rPr>
              <a:t> que havien de permetre </a:t>
            </a:r>
            <a:r>
              <a:rPr lang="ca-ES" sz="2400" b="1" u="sng" dirty="0">
                <a:effectLst/>
                <a:latin typeface="+mj-lt"/>
                <a:ea typeface="Calibri" panose="020F0502020204030204" pitchFamily="34" charset="0"/>
                <a:cs typeface="Times New Roman" panose="02020603050405020304" pitchFamily="18" charset="0"/>
              </a:rPr>
              <a:t>impulsar canvis importants en els processos de selecció i provisió de llocs de feina</a:t>
            </a:r>
            <a:r>
              <a:rPr lang="ca-ES" sz="2400" dirty="0">
                <a:effectLst/>
                <a:latin typeface="+mj-lt"/>
                <a:ea typeface="Calibri" panose="020F0502020204030204" pitchFamily="34" charset="0"/>
                <a:cs typeface="Times New Roman" panose="02020603050405020304" pitchFamily="18" charset="0"/>
              </a:rPr>
              <a:t> i en els sistemes utilitzats, amb la finalitat de millorar-ne els resultats, de cara a la selecció del personal funcionari del segle XXI.</a:t>
            </a:r>
          </a:p>
          <a:p>
            <a:pPr algn="just">
              <a:lnSpc>
                <a:spcPct val="107000"/>
              </a:lnSpc>
              <a:spcAft>
                <a:spcPts val="800"/>
              </a:spcAft>
            </a:pPr>
            <a:endParaRPr lang="es-ES" sz="24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400" dirty="0">
                <a:latin typeface="+mj-lt"/>
                <a:ea typeface="Calibri" panose="020F0502020204030204" pitchFamily="34" charset="0"/>
                <a:cs typeface="Times New Roman" panose="02020603050405020304" pitchFamily="18" charset="0"/>
              </a:rPr>
              <a:t>Malgrat tot</a:t>
            </a:r>
            <a:r>
              <a:rPr lang="ca-ES" sz="2400" dirty="0">
                <a:effectLst/>
                <a:latin typeface="+mj-lt"/>
                <a:ea typeface="Calibri" panose="020F0502020204030204" pitchFamily="34" charset="0"/>
                <a:cs typeface="Times New Roman" panose="02020603050405020304" pitchFamily="18" charset="0"/>
              </a:rPr>
              <a:t>, resulta que estem ja acabant l’any 2020 i hem de reconèixer que </a:t>
            </a:r>
            <a:r>
              <a:rPr lang="ca-ES" sz="2400" b="1" u="sng" dirty="0">
                <a:effectLst/>
                <a:latin typeface="+mj-lt"/>
                <a:ea typeface="Calibri" panose="020F0502020204030204" pitchFamily="34" charset="0"/>
                <a:cs typeface="Times New Roman" panose="02020603050405020304" pitchFamily="18" charset="0"/>
              </a:rPr>
              <a:t>no ho hem aconseguit. </a:t>
            </a:r>
            <a:endParaRPr lang="es-ES" sz="2400" b="1" u="sng"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290005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F63D95-D8A4-4761-A22B-D78F289278F9}"/>
              </a:ext>
            </a:extLst>
          </p:cNvPr>
          <p:cNvSpPr>
            <a:spLocks noGrp="1"/>
          </p:cNvSpPr>
          <p:nvPr>
            <p:ph type="title"/>
          </p:nvPr>
        </p:nvSpPr>
        <p:spPr/>
        <p:txBody>
          <a:bodyPr/>
          <a:lstStyle/>
          <a:p>
            <a:r>
              <a:rPr lang="es-ES" b="1" dirty="0">
                <a:solidFill>
                  <a:srgbClr val="C00000"/>
                </a:solidFill>
              </a:rPr>
              <a:t>OPO NO EXECUTADA 1998</a:t>
            </a:r>
          </a:p>
        </p:txBody>
      </p:sp>
      <p:graphicFrame>
        <p:nvGraphicFramePr>
          <p:cNvPr id="7" name="Tabla 6">
            <a:extLst>
              <a:ext uri="{FF2B5EF4-FFF2-40B4-BE49-F238E27FC236}">
                <a16:creationId xmlns:a16="http://schemas.microsoft.com/office/drawing/2014/main" id="{9AAC6973-BCF1-4BE8-AE91-503FF234837B}"/>
              </a:ext>
            </a:extLst>
          </p:cNvPr>
          <p:cNvGraphicFramePr>
            <a:graphicFrameLocks noGrp="1"/>
          </p:cNvGraphicFramePr>
          <p:nvPr>
            <p:extLst>
              <p:ext uri="{D42A27DB-BD31-4B8C-83A1-F6EECF244321}">
                <p14:modId xmlns:p14="http://schemas.microsoft.com/office/powerpoint/2010/main" val="3634762424"/>
              </p:ext>
            </p:extLst>
          </p:nvPr>
        </p:nvGraphicFramePr>
        <p:xfrm>
          <a:off x="2155373" y="2600908"/>
          <a:ext cx="9143999" cy="1656184"/>
        </p:xfrm>
        <a:graphic>
          <a:graphicData uri="http://schemas.openxmlformats.org/drawingml/2006/table">
            <a:tbl>
              <a:tblPr firstRow="1" firstCol="1" bandRow="1">
                <a:tableStyleId>{5C22544A-7EE6-4342-B048-85BDC9FD1C3A}</a:tableStyleId>
              </a:tblPr>
              <a:tblGrid>
                <a:gridCol w="1673319">
                  <a:extLst>
                    <a:ext uri="{9D8B030D-6E8A-4147-A177-3AD203B41FA5}">
                      <a16:colId xmlns:a16="http://schemas.microsoft.com/office/drawing/2014/main" val="240628510"/>
                    </a:ext>
                  </a:extLst>
                </a:gridCol>
                <a:gridCol w="1830881">
                  <a:extLst>
                    <a:ext uri="{9D8B030D-6E8A-4147-A177-3AD203B41FA5}">
                      <a16:colId xmlns:a16="http://schemas.microsoft.com/office/drawing/2014/main" val="1734076655"/>
                    </a:ext>
                  </a:extLst>
                </a:gridCol>
                <a:gridCol w="1830881">
                  <a:extLst>
                    <a:ext uri="{9D8B030D-6E8A-4147-A177-3AD203B41FA5}">
                      <a16:colId xmlns:a16="http://schemas.microsoft.com/office/drawing/2014/main" val="869182394"/>
                    </a:ext>
                  </a:extLst>
                </a:gridCol>
                <a:gridCol w="2121275">
                  <a:extLst>
                    <a:ext uri="{9D8B030D-6E8A-4147-A177-3AD203B41FA5}">
                      <a16:colId xmlns:a16="http://schemas.microsoft.com/office/drawing/2014/main" val="3507201543"/>
                    </a:ext>
                  </a:extLst>
                </a:gridCol>
                <a:gridCol w="1687643">
                  <a:extLst>
                    <a:ext uri="{9D8B030D-6E8A-4147-A177-3AD203B41FA5}">
                      <a16:colId xmlns:a16="http://schemas.microsoft.com/office/drawing/2014/main" val="2605424592"/>
                    </a:ext>
                  </a:extLst>
                </a:gridCol>
              </a:tblGrid>
              <a:tr h="828092">
                <a:tc>
                  <a:txBody>
                    <a:bodyPr/>
                    <a:lstStyle/>
                    <a:p>
                      <a:pPr algn="ctr">
                        <a:spcAft>
                          <a:spcPts val="0"/>
                        </a:spcAft>
                        <a:tabLst>
                          <a:tab pos="1022350" algn="l"/>
                        </a:tabLst>
                      </a:pPr>
                      <a:r>
                        <a:rPr lang="es-ES" sz="2000" kern="50" dirty="0">
                          <a:effectLst/>
                        </a:rPr>
                        <a:t>OPO no </a:t>
                      </a:r>
                      <a:r>
                        <a:rPr lang="es-ES" sz="2000" kern="50" dirty="0" err="1">
                          <a:effectLst/>
                        </a:rPr>
                        <a:t>executada</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Ad. Gen.</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Ad. Esp.</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Total</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C. </a:t>
                      </a:r>
                      <a:r>
                        <a:rPr lang="es-ES" sz="2000" kern="50" dirty="0" err="1">
                          <a:effectLst/>
                        </a:rPr>
                        <a:t>sup</a:t>
                      </a:r>
                      <a:r>
                        <a:rPr lang="es-ES" sz="2000" kern="50" dirty="0">
                          <a:effectLst/>
                        </a:rPr>
                        <a:t>.</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343006705"/>
                  </a:ext>
                </a:extLst>
              </a:tr>
              <a:tr h="828092">
                <a:tc>
                  <a:txBody>
                    <a:bodyPr/>
                    <a:lstStyle/>
                    <a:p>
                      <a:pPr algn="ctr">
                        <a:spcAft>
                          <a:spcPts val="0"/>
                        </a:spcAft>
                        <a:tabLst>
                          <a:tab pos="1022350" algn="l"/>
                        </a:tabLst>
                      </a:pPr>
                      <a:r>
                        <a:rPr lang="es-ES" sz="2000" kern="50" dirty="0">
                          <a:effectLst/>
                        </a:rPr>
                        <a:t>1998</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327</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143</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470</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76</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976428593"/>
                  </a:ext>
                </a:extLst>
              </a:tr>
            </a:tbl>
          </a:graphicData>
        </a:graphic>
      </p:graphicFrame>
    </p:spTree>
    <p:extLst>
      <p:ext uri="{BB962C8B-B14F-4D97-AF65-F5344CB8AC3E}">
        <p14:creationId xmlns:p14="http://schemas.microsoft.com/office/powerpoint/2010/main" val="3391052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CFA057-31A1-4155-8D79-FBA31177F0F2}"/>
              </a:ext>
            </a:extLst>
          </p:cNvPr>
          <p:cNvSpPr>
            <a:spLocks noGrp="1"/>
          </p:cNvSpPr>
          <p:nvPr>
            <p:ph type="title"/>
          </p:nvPr>
        </p:nvSpPr>
        <p:spPr>
          <a:xfrm>
            <a:off x="2139389" y="624110"/>
            <a:ext cx="9802856" cy="1280890"/>
          </a:xfrm>
        </p:spPr>
        <p:txBody>
          <a:bodyPr>
            <a:normAutofit fontScale="90000"/>
          </a:bodyPr>
          <a:lstStyle/>
          <a:p>
            <a:r>
              <a:rPr lang="es-ES" sz="3600" b="1" dirty="0">
                <a:solidFill>
                  <a:srgbClr val="C00000"/>
                </a:solidFill>
              </a:rPr>
              <a:t>SEGON PROCÉS D’OFERTES PÚBLIQUES I CONVOCATÒRIES DE SELECCIÓ: (1999-2009)</a:t>
            </a:r>
            <a:br>
              <a:rPr lang="es-ES" sz="3600" b="1" dirty="0">
                <a:solidFill>
                  <a:srgbClr val="C00000"/>
                </a:solidFill>
              </a:rPr>
            </a:br>
            <a:endParaRPr lang="es-ES" dirty="0">
              <a:solidFill>
                <a:srgbClr val="C00000"/>
              </a:solidFill>
            </a:endParaRPr>
          </a:p>
        </p:txBody>
      </p:sp>
      <p:sp>
        <p:nvSpPr>
          <p:cNvPr id="3" name="Marcador de contenido 2">
            <a:extLst>
              <a:ext uri="{FF2B5EF4-FFF2-40B4-BE49-F238E27FC236}">
                <a16:creationId xmlns:a16="http://schemas.microsoft.com/office/drawing/2014/main" id="{918CCFB3-7CF4-43C9-A22F-EC4E320E5185}"/>
              </a:ext>
            </a:extLst>
          </p:cNvPr>
          <p:cNvSpPr>
            <a:spLocks noGrp="1"/>
          </p:cNvSpPr>
          <p:nvPr>
            <p:ph idx="1"/>
          </p:nvPr>
        </p:nvSpPr>
        <p:spPr>
          <a:xfrm>
            <a:off x="1752600" y="1905000"/>
            <a:ext cx="10046113" cy="3834512"/>
          </a:xfrm>
        </p:spPr>
        <p:txBody>
          <a:bodyPr>
            <a:normAutofit fontScale="92500" lnSpcReduction="10000"/>
          </a:bodyPr>
          <a:lstStyle/>
          <a:p>
            <a:pPr marL="285750" lvl="0" indent="-285750">
              <a:buFont typeface="Wingdings" panose="05000000000000000000" pitchFamily="2" charset="2"/>
              <a:buChar char="Ø"/>
            </a:pPr>
            <a:r>
              <a:rPr lang="es-ES" sz="2400" b="1" dirty="0">
                <a:solidFill>
                  <a:srgbClr val="C00000"/>
                </a:solidFill>
              </a:rPr>
              <a:t>6 CONVOCATÒRIES ORDINÀRIES </a:t>
            </a:r>
            <a:r>
              <a:rPr lang="es-ES" sz="2000" b="1" dirty="0">
                <a:solidFill>
                  <a:srgbClr val="C00000"/>
                </a:solidFill>
              </a:rPr>
              <a:t>(OPO: 2001 – 2002 – 2004 – 2005 – 2006 – 2008)</a:t>
            </a:r>
          </a:p>
          <a:p>
            <a:pPr marL="800100" lvl="1" indent="-342900">
              <a:buFont typeface="Wingdings" panose="05000000000000000000" pitchFamily="2" charset="2"/>
              <a:buChar char="§"/>
            </a:pPr>
            <a:r>
              <a:rPr lang="es-ES" sz="2400" b="1" dirty="0">
                <a:solidFill>
                  <a:srgbClr val="C00000"/>
                </a:solidFill>
              </a:rPr>
              <a:t>TORN LLIURE (</a:t>
            </a:r>
            <a:r>
              <a:rPr lang="es-ES" sz="2400" b="1" dirty="0" err="1">
                <a:solidFill>
                  <a:srgbClr val="C00000"/>
                </a:solidFill>
              </a:rPr>
              <a:t>Oposició</a:t>
            </a:r>
            <a:r>
              <a:rPr lang="es-ES" sz="2400" b="1" dirty="0">
                <a:solidFill>
                  <a:srgbClr val="C00000"/>
                </a:solidFill>
              </a:rPr>
              <a:t> </a:t>
            </a:r>
            <a:r>
              <a:rPr lang="es-ES" sz="2400" b="1" dirty="0" err="1">
                <a:solidFill>
                  <a:srgbClr val="C00000"/>
                </a:solidFill>
              </a:rPr>
              <a:t>lliure</a:t>
            </a:r>
            <a:r>
              <a:rPr lang="es-ES" sz="2400" b="1" dirty="0">
                <a:solidFill>
                  <a:srgbClr val="C00000"/>
                </a:solidFill>
              </a:rPr>
              <a:t>)</a:t>
            </a:r>
          </a:p>
          <a:p>
            <a:pPr marL="800100" lvl="1" indent="-342900">
              <a:buFont typeface="Wingdings" panose="05000000000000000000" pitchFamily="2" charset="2"/>
              <a:buChar char="§"/>
            </a:pPr>
            <a:r>
              <a:rPr lang="es-ES" sz="2400" b="1" dirty="0">
                <a:solidFill>
                  <a:srgbClr val="C00000"/>
                </a:solidFill>
              </a:rPr>
              <a:t>PROMOCIÓ INTERNA (</a:t>
            </a:r>
            <a:r>
              <a:rPr lang="es-ES" sz="2400" b="1" dirty="0" err="1">
                <a:solidFill>
                  <a:srgbClr val="C00000"/>
                </a:solidFill>
              </a:rPr>
              <a:t>Concurs-oposició</a:t>
            </a:r>
            <a:r>
              <a:rPr lang="es-ES" sz="2400" b="1" dirty="0">
                <a:solidFill>
                  <a:srgbClr val="C00000"/>
                </a:solidFill>
              </a:rPr>
              <a:t>)</a:t>
            </a:r>
            <a:endParaRPr lang="en-US" sz="2400" b="1" dirty="0">
              <a:solidFill>
                <a:srgbClr val="C00000"/>
              </a:solidFill>
            </a:endParaRPr>
          </a:p>
          <a:p>
            <a:pPr marL="285750" indent="-285750">
              <a:buFont typeface="Wingdings" panose="05000000000000000000" pitchFamily="2" charset="2"/>
              <a:buChar char="Ø"/>
            </a:pPr>
            <a:endParaRPr lang="es-ES" sz="2400" b="1" dirty="0">
              <a:solidFill>
                <a:srgbClr val="C00000"/>
              </a:solidFill>
            </a:endParaRPr>
          </a:p>
          <a:p>
            <a:pPr marL="285750" indent="-285750">
              <a:buFont typeface="Wingdings" panose="05000000000000000000" pitchFamily="2" charset="2"/>
              <a:buChar char="Ø"/>
            </a:pPr>
            <a:r>
              <a:rPr lang="es-ES" sz="2400" b="1" dirty="0">
                <a:solidFill>
                  <a:srgbClr val="C00000"/>
                </a:solidFill>
              </a:rPr>
              <a:t>+ 3 CONVOCATÒRIES  PEL </a:t>
            </a:r>
            <a:r>
              <a:rPr lang="es-ES" sz="2000" b="1" dirty="0">
                <a:solidFill>
                  <a:srgbClr val="C00000"/>
                </a:solidFill>
              </a:rPr>
              <a:t>(OPE: 2005 – 2006 – 2008)</a:t>
            </a:r>
          </a:p>
          <a:p>
            <a:pPr marL="800100" lvl="1" indent="-342900">
              <a:buFont typeface="Arial" panose="020B0604020202020204" pitchFamily="34" charset="0"/>
              <a:buChar char="•"/>
            </a:pPr>
            <a:r>
              <a:rPr lang="es-ES" sz="2400" b="1" dirty="0">
                <a:solidFill>
                  <a:srgbClr val="C00000"/>
                </a:solidFill>
              </a:rPr>
              <a:t>TORN LLIURE (</a:t>
            </a:r>
            <a:r>
              <a:rPr lang="es-ES" sz="2400" b="1" dirty="0" err="1">
                <a:solidFill>
                  <a:srgbClr val="C00000"/>
                </a:solidFill>
              </a:rPr>
              <a:t>Concurs-oposició</a:t>
            </a:r>
            <a:r>
              <a:rPr lang="es-ES" sz="2400" b="1" dirty="0">
                <a:solidFill>
                  <a:srgbClr val="C00000"/>
                </a:solidFill>
              </a:rPr>
              <a:t> 40%-60%)</a:t>
            </a:r>
            <a:endParaRPr lang="en-US" sz="2400" dirty="0">
              <a:solidFill>
                <a:srgbClr val="C00000"/>
              </a:solidFill>
            </a:endParaRPr>
          </a:p>
          <a:p>
            <a:endParaRPr lang="ca-ES" sz="1800" b="1" dirty="0">
              <a:solidFill>
                <a:srgbClr val="C00000"/>
              </a:solidFill>
            </a:endParaRPr>
          </a:p>
          <a:p>
            <a:r>
              <a:rPr lang="ca-ES" sz="2200" b="1" dirty="0">
                <a:solidFill>
                  <a:srgbClr val="C00000"/>
                </a:solidFill>
              </a:rPr>
              <a:t>En aquesta etapa, l’any 2007, s’elaboren i s’aproven l’EBEP i la nova LFPCAIB</a:t>
            </a:r>
            <a:r>
              <a:rPr lang="en-US" dirty="0">
                <a:solidFill>
                  <a:srgbClr val="C00000"/>
                </a:solidFill>
              </a:rPr>
              <a:t/>
            </a:r>
            <a:br>
              <a:rPr lang="en-US" dirty="0">
                <a:solidFill>
                  <a:srgbClr val="C00000"/>
                </a:solidFill>
              </a:rPr>
            </a:br>
            <a:endParaRPr lang="es-ES" dirty="0">
              <a:solidFill>
                <a:srgbClr val="C00000"/>
              </a:solidFill>
            </a:endParaRPr>
          </a:p>
          <a:p>
            <a:endParaRPr lang="es-ES" dirty="0">
              <a:solidFill>
                <a:srgbClr val="C00000"/>
              </a:solidFill>
            </a:endParaRPr>
          </a:p>
        </p:txBody>
      </p:sp>
    </p:spTree>
    <p:extLst>
      <p:ext uri="{BB962C8B-B14F-4D97-AF65-F5344CB8AC3E}">
        <p14:creationId xmlns:p14="http://schemas.microsoft.com/office/powerpoint/2010/main" val="2778499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EF6644-1F8A-4ED2-B1B7-C39DF6265D9E}"/>
              </a:ext>
            </a:extLst>
          </p:cNvPr>
          <p:cNvSpPr>
            <a:spLocks noGrp="1"/>
          </p:cNvSpPr>
          <p:nvPr>
            <p:ph type="title"/>
          </p:nvPr>
        </p:nvSpPr>
        <p:spPr>
          <a:xfrm>
            <a:off x="2560841" y="176463"/>
            <a:ext cx="8911687" cy="1728537"/>
          </a:xfrm>
        </p:spPr>
        <p:txBody>
          <a:bodyPr/>
          <a:lstStyle/>
          <a:p>
            <a:r>
              <a:rPr lang="es-ES" b="1" dirty="0">
                <a:solidFill>
                  <a:srgbClr val="C00000"/>
                </a:solidFill>
              </a:rPr>
              <a:t>SELECCIÓ PERSONAL FUNCIONARI DE CARRERA 1999 - 2011</a:t>
            </a:r>
            <a:endParaRPr lang="es-ES" dirty="0">
              <a:solidFill>
                <a:srgbClr val="C00000"/>
              </a:solidFill>
            </a:endParaRPr>
          </a:p>
        </p:txBody>
      </p:sp>
      <p:graphicFrame>
        <p:nvGraphicFramePr>
          <p:cNvPr id="4" name="3 Marcador de contenido">
            <a:extLst>
              <a:ext uri="{FF2B5EF4-FFF2-40B4-BE49-F238E27FC236}">
                <a16:creationId xmlns:a16="http://schemas.microsoft.com/office/drawing/2014/main" id="{A50903A4-E431-4604-B2A7-A0DB8CC988F3}"/>
              </a:ext>
            </a:extLst>
          </p:cNvPr>
          <p:cNvGraphicFramePr>
            <a:graphicFrameLocks/>
          </p:cNvGraphicFramePr>
          <p:nvPr>
            <p:extLst>
              <p:ext uri="{D42A27DB-BD31-4B8C-83A1-F6EECF244321}">
                <p14:modId xmlns:p14="http://schemas.microsoft.com/office/powerpoint/2010/main" val="1829719589"/>
              </p:ext>
            </p:extLst>
          </p:nvPr>
        </p:nvGraphicFramePr>
        <p:xfrm>
          <a:off x="1959715" y="1446213"/>
          <a:ext cx="9108504" cy="4968553"/>
        </p:xfrm>
        <a:graphic>
          <a:graphicData uri="http://schemas.openxmlformats.org/drawingml/2006/table">
            <a:tbl>
              <a:tblPr firstRow="1" firstCol="1" bandRow="1">
                <a:tableStyleId>{5C22544A-7EE6-4342-B048-85BDC9FD1C3A}</a:tableStyleId>
              </a:tblPr>
              <a:tblGrid>
                <a:gridCol w="1451722">
                  <a:extLst>
                    <a:ext uri="{9D8B030D-6E8A-4147-A177-3AD203B41FA5}">
                      <a16:colId xmlns:a16="http://schemas.microsoft.com/office/drawing/2014/main" val="20000"/>
                    </a:ext>
                  </a:extLst>
                </a:gridCol>
                <a:gridCol w="1899908">
                  <a:extLst>
                    <a:ext uri="{9D8B030D-6E8A-4147-A177-3AD203B41FA5}">
                      <a16:colId xmlns:a16="http://schemas.microsoft.com/office/drawing/2014/main" val="20001"/>
                    </a:ext>
                  </a:extLst>
                </a:gridCol>
                <a:gridCol w="1753541">
                  <a:extLst>
                    <a:ext uri="{9D8B030D-6E8A-4147-A177-3AD203B41FA5}">
                      <a16:colId xmlns:a16="http://schemas.microsoft.com/office/drawing/2014/main" val="20002"/>
                    </a:ext>
                  </a:extLst>
                </a:gridCol>
                <a:gridCol w="1753541">
                  <a:extLst>
                    <a:ext uri="{9D8B030D-6E8A-4147-A177-3AD203B41FA5}">
                      <a16:colId xmlns:a16="http://schemas.microsoft.com/office/drawing/2014/main" val="20003"/>
                    </a:ext>
                  </a:extLst>
                </a:gridCol>
                <a:gridCol w="2249792">
                  <a:extLst>
                    <a:ext uri="{9D8B030D-6E8A-4147-A177-3AD203B41FA5}">
                      <a16:colId xmlns:a16="http://schemas.microsoft.com/office/drawing/2014/main" val="20004"/>
                    </a:ext>
                  </a:extLst>
                </a:gridCol>
              </a:tblGrid>
              <a:tr h="989258">
                <a:tc>
                  <a:txBody>
                    <a:bodyPr/>
                    <a:lstStyle/>
                    <a:p>
                      <a:pPr algn="ctr">
                        <a:spcAft>
                          <a:spcPts val="0"/>
                        </a:spcAft>
                        <a:tabLst>
                          <a:tab pos="1022350" algn="l"/>
                        </a:tabLst>
                      </a:pPr>
                      <a:r>
                        <a:rPr lang="es-ES" sz="2000" kern="50" dirty="0">
                          <a:effectLst/>
                        </a:rPr>
                        <a:t>OPE</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Ad. Gen.</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Ad. </a:t>
                      </a:r>
                      <a:r>
                        <a:rPr lang="es-ES" sz="2000" kern="50" dirty="0" err="1">
                          <a:effectLst/>
                        </a:rPr>
                        <a:t>Esp</a:t>
                      </a:r>
                      <a:r>
                        <a:rPr lang="es-ES" sz="2000" kern="50" dirty="0">
                          <a:effectLst/>
                        </a:rPr>
                        <a:t>.</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Total</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C. </a:t>
                      </a:r>
                      <a:r>
                        <a:rPr lang="es-ES" sz="2000" kern="50" dirty="0" err="1">
                          <a:effectLst/>
                        </a:rPr>
                        <a:t>sup</a:t>
                      </a:r>
                      <a:r>
                        <a:rPr lang="es-ES" sz="2000" kern="50" dirty="0">
                          <a:effectLst/>
                        </a:rPr>
                        <a:t>.</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659272">
                <a:tc>
                  <a:txBody>
                    <a:bodyPr/>
                    <a:lstStyle/>
                    <a:p>
                      <a:pPr algn="ctr">
                        <a:spcAft>
                          <a:spcPts val="0"/>
                        </a:spcAft>
                        <a:tabLst>
                          <a:tab pos="1022350" algn="l"/>
                        </a:tabLst>
                      </a:pPr>
                      <a:r>
                        <a:rPr lang="es-ES" sz="2000" kern="50" dirty="0">
                          <a:effectLst/>
                        </a:rPr>
                        <a:t>2001</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353</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92</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445</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64</a:t>
                      </a:r>
                      <a:endParaRPr lang="en-US" sz="20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659272">
                <a:tc>
                  <a:txBody>
                    <a:bodyPr/>
                    <a:lstStyle/>
                    <a:p>
                      <a:pPr algn="ctr">
                        <a:spcAft>
                          <a:spcPts val="0"/>
                        </a:spcAft>
                        <a:tabLst>
                          <a:tab pos="1022350" algn="l"/>
                        </a:tabLst>
                      </a:pPr>
                      <a:r>
                        <a:rPr lang="es-ES" sz="2000" kern="50">
                          <a:effectLst/>
                        </a:rPr>
                        <a:t>2002</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370</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188</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558</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43</a:t>
                      </a:r>
                      <a:endParaRPr lang="en-US" sz="20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659272">
                <a:tc>
                  <a:txBody>
                    <a:bodyPr/>
                    <a:lstStyle/>
                    <a:p>
                      <a:pPr algn="ctr">
                        <a:spcAft>
                          <a:spcPts val="0"/>
                        </a:spcAft>
                        <a:tabLst>
                          <a:tab pos="1022350" algn="l"/>
                        </a:tabLst>
                      </a:pPr>
                      <a:r>
                        <a:rPr lang="es-ES" sz="2000" kern="50">
                          <a:effectLst/>
                        </a:rPr>
                        <a:t>2004</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271</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56</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327</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33</a:t>
                      </a:r>
                      <a:endParaRPr lang="en-US" sz="20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r h="682935">
                <a:tc>
                  <a:txBody>
                    <a:bodyPr/>
                    <a:lstStyle/>
                    <a:p>
                      <a:pPr algn="ctr">
                        <a:spcAft>
                          <a:spcPts val="0"/>
                        </a:spcAft>
                        <a:tabLst>
                          <a:tab pos="1022350" algn="l"/>
                        </a:tabLst>
                      </a:pPr>
                      <a:r>
                        <a:rPr lang="es-ES" sz="2000" kern="50" dirty="0">
                          <a:effectLst/>
                        </a:rPr>
                        <a:t>2005</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93</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64</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154</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7</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4"/>
                  </a:ext>
                </a:extLst>
              </a:tr>
              <a:tr h="659272">
                <a:tc>
                  <a:txBody>
                    <a:bodyPr/>
                    <a:lstStyle/>
                    <a:p>
                      <a:pPr algn="ctr">
                        <a:spcAft>
                          <a:spcPts val="0"/>
                        </a:spcAft>
                        <a:tabLst>
                          <a:tab pos="1022350" algn="l"/>
                        </a:tabLst>
                      </a:pPr>
                      <a:r>
                        <a:rPr lang="es-ES" sz="2000" kern="50">
                          <a:effectLst/>
                        </a:rPr>
                        <a:t>2006</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91</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36</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127</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12</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5"/>
                  </a:ext>
                </a:extLst>
              </a:tr>
              <a:tr h="659272">
                <a:tc>
                  <a:txBody>
                    <a:bodyPr/>
                    <a:lstStyle/>
                    <a:p>
                      <a:pPr algn="ctr">
                        <a:spcAft>
                          <a:spcPts val="0"/>
                        </a:spcAft>
                        <a:tabLst>
                          <a:tab pos="1022350" algn="l"/>
                        </a:tabLst>
                      </a:pPr>
                      <a:r>
                        <a:rPr lang="es-ES" sz="2000" kern="50">
                          <a:effectLst/>
                        </a:rPr>
                        <a:t>2008</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347</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89</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436</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46</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5278451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26BBA9-96A8-4713-B254-F5BCC2CA94FF}"/>
              </a:ext>
            </a:extLst>
          </p:cNvPr>
          <p:cNvSpPr>
            <a:spLocks noGrp="1"/>
          </p:cNvSpPr>
          <p:nvPr>
            <p:ph type="title"/>
          </p:nvPr>
        </p:nvSpPr>
        <p:spPr>
          <a:xfrm>
            <a:off x="2592925" y="624110"/>
            <a:ext cx="8911687" cy="894872"/>
          </a:xfrm>
        </p:spPr>
        <p:txBody>
          <a:bodyPr/>
          <a:lstStyle/>
          <a:p>
            <a:r>
              <a:rPr lang="es-ES" b="1" dirty="0">
                <a:solidFill>
                  <a:srgbClr val="C00000"/>
                </a:solidFill>
              </a:rPr>
              <a:t>PLA ESTABILITAT 2005 -2011</a:t>
            </a:r>
          </a:p>
        </p:txBody>
      </p:sp>
      <p:graphicFrame>
        <p:nvGraphicFramePr>
          <p:cNvPr id="4" name="6 Marcador de contenido">
            <a:extLst>
              <a:ext uri="{FF2B5EF4-FFF2-40B4-BE49-F238E27FC236}">
                <a16:creationId xmlns:a16="http://schemas.microsoft.com/office/drawing/2014/main" id="{EBB9CF5B-F94D-4D18-A859-F0C64AE95CDB}"/>
              </a:ext>
            </a:extLst>
          </p:cNvPr>
          <p:cNvGraphicFramePr>
            <a:graphicFrameLocks/>
          </p:cNvGraphicFramePr>
          <p:nvPr>
            <p:extLst>
              <p:ext uri="{D42A27DB-BD31-4B8C-83A1-F6EECF244321}">
                <p14:modId xmlns:p14="http://schemas.microsoft.com/office/powerpoint/2010/main" val="1834878969"/>
              </p:ext>
            </p:extLst>
          </p:nvPr>
        </p:nvGraphicFramePr>
        <p:xfrm>
          <a:off x="2041072" y="1518982"/>
          <a:ext cx="9144000" cy="4714908"/>
        </p:xfrm>
        <a:graphic>
          <a:graphicData uri="http://schemas.openxmlformats.org/drawingml/2006/table">
            <a:tbl>
              <a:tblPr firstRow="1" firstCol="1" bandRow="1">
                <a:tableStyleId>{5C22544A-7EE6-4342-B048-85BDC9FD1C3A}</a:tableStyleId>
              </a:tblPr>
              <a:tblGrid>
                <a:gridCol w="1735550">
                  <a:extLst>
                    <a:ext uri="{9D8B030D-6E8A-4147-A177-3AD203B41FA5}">
                      <a16:colId xmlns:a16="http://schemas.microsoft.com/office/drawing/2014/main" val="20000"/>
                    </a:ext>
                  </a:extLst>
                </a:gridCol>
                <a:gridCol w="1963801">
                  <a:extLst>
                    <a:ext uri="{9D8B030D-6E8A-4147-A177-3AD203B41FA5}">
                      <a16:colId xmlns:a16="http://schemas.microsoft.com/office/drawing/2014/main" val="20001"/>
                    </a:ext>
                  </a:extLst>
                </a:gridCol>
                <a:gridCol w="1531389">
                  <a:extLst>
                    <a:ext uri="{9D8B030D-6E8A-4147-A177-3AD203B41FA5}">
                      <a16:colId xmlns:a16="http://schemas.microsoft.com/office/drawing/2014/main" val="20002"/>
                    </a:ext>
                  </a:extLst>
                </a:gridCol>
                <a:gridCol w="2108331">
                  <a:extLst>
                    <a:ext uri="{9D8B030D-6E8A-4147-A177-3AD203B41FA5}">
                      <a16:colId xmlns:a16="http://schemas.microsoft.com/office/drawing/2014/main" val="20003"/>
                    </a:ext>
                  </a:extLst>
                </a:gridCol>
                <a:gridCol w="1804929">
                  <a:extLst>
                    <a:ext uri="{9D8B030D-6E8A-4147-A177-3AD203B41FA5}">
                      <a16:colId xmlns:a16="http://schemas.microsoft.com/office/drawing/2014/main" val="20004"/>
                    </a:ext>
                  </a:extLst>
                </a:gridCol>
              </a:tblGrid>
              <a:tr h="1178727">
                <a:tc>
                  <a:txBody>
                    <a:bodyPr/>
                    <a:lstStyle/>
                    <a:p>
                      <a:pPr algn="ctr">
                        <a:spcAft>
                          <a:spcPts val="0"/>
                        </a:spcAft>
                        <a:tabLst>
                          <a:tab pos="1022350" algn="l"/>
                        </a:tabLst>
                      </a:pPr>
                      <a:r>
                        <a:rPr lang="es-ES" sz="2000" kern="50" dirty="0">
                          <a:effectLst/>
                        </a:rPr>
                        <a:t>PEL</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Ad. Gen.</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Ad. </a:t>
                      </a:r>
                      <a:r>
                        <a:rPr lang="es-ES" sz="2000" kern="50" dirty="0" err="1">
                          <a:effectLst/>
                        </a:rPr>
                        <a:t>Esp</a:t>
                      </a:r>
                      <a:r>
                        <a:rPr lang="es-ES" sz="2000" kern="50" dirty="0">
                          <a:effectLst/>
                        </a:rPr>
                        <a:t>.</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Total</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C. </a:t>
                      </a:r>
                      <a:r>
                        <a:rPr lang="es-ES" sz="2000" kern="50" dirty="0" err="1">
                          <a:effectLst/>
                        </a:rPr>
                        <a:t>sup</a:t>
                      </a:r>
                      <a:r>
                        <a:rPr lang="es-ES" sz="2000" kern="50" dirty="0">
                          <a:effectLst/>
                        </a:rPr>
                        <a:t>.</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1178727">
                <a:tc>
                  <a:txBody>
                    <a:bodyPr/>
                    <a:lstStyle/>
                    <a:p>
                      <a:pPr algn="ctr">
                        <a:spcAft>
                          <a:spcPts val="0"/>
                        </a:spcAft>
                        <a:tabLst>
                          <a:tab pos="1022350" algn="l"/>
                        </a:tabLst>
                      </a:pPr>
                      <a:r>
                        <a:rPr lang="es-ES" sz="2000" kern="50" dirty="0">
                          <a:effectLst/>
                        </a:rPr>
                        <a:t>PEL 2005</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93</a:t>
                      </a:r>
                    </a:p>
                  </a:txBody>
                  <a:tcPr marL="68580" marR="68580" marT="0" marB="0" anchor="ctr"/>
                </a:tc>
                <a:tc>
                  <a:txBody>
                    <a:bodyPr/>
                    <a:lstStyle/>
                    <a:p>
                      <a:pPr algn="ctr">
                        <a:spcAft>
                          <a:spcPts val="0"/>
                        </a:spcAft>
                        <a:tabLst>
                          <a:tab pos="1022350" algn="l"/>
                        </a:tabLst>
                      </a:pPr>
                      <a:r>
                        <a:rPr lang="es-ES" sz="2000" kern="50" dirty="0">
                          <a:effectLst/>
                        </a:rPr>
                        <a:t>63</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156</a:t>
                      </a:r>
                    </a:p>
                  </a:txBody>
                  <a:tcPr marL="68580" marR="68580" marT="0" marB="0" anchor="ctr"/>
                </a:tc>
                <a:tc>
                  <a:txBody>
                    <a:bodyPr/>
                    <a:lstStyle/>
                    <a:p>
                      <a:pPr algn="ctr">
                        <a:spcAft>
                          <a:spcPts val="0"/>
                        </a:spcAft>
                        <a:tabLst>
                          <a:tab pos="1022350" algn="l"/>
                        </a:tabLst>
                      </a:pPr>
                      <a:r>
                        <a:rPr lang="es-ES" sz="2000" kern="50" dirty="0">
                          <a:effectLst/>
                        </a:rPr>
                        <a:t>25</a:t>
                      </a:r>
                    </a:p>
                  </a:txBody>
                  <a:tcPr marL="68580" marR="68580" marT="0" marB="0" anchor="ctr"/>
                </a:tc>
                <a:extLst>
                  <a:ext uri="{0D108BD9-81ED-4DB2-BD59-A6C34878D82A}">
                    <a16:rowId xmlns:a16="http://schemas.microsoft.com/office/drawing/2014/main" val="10001"/>
                  </a:ext>
                </a:extLst>
              </a:tr>
              <a:tr h="1178727">
                <a:tc>
                  <a:txBody>
                    <a:bodyPr/>
                    <a:lstStyle/>
                    <a:p>
                      <a:pPr algn="ctr">
                        <a:spcAft>
                          <a:spcPts val="0"/>
                        </a:spcAft>
                        <a:tabLst>
                          <a:tab pos="1022350" algn="l"/>
                        </a:tabLst>
                      </a:pPr>
                      <a:r>
                        <a:rPr lang="es-ES" sz="2000" kern="50" dirty="0">
                          <a:effectLst/>
                        </a:rPr>
                        <a:t>PEL 2006</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84</a:t>
                      </a:r>
                    </a:p>
                  </a:txBody>
                  <a:tcPr marL="68580" marR="68580" marT="0" marB="0" anchor="ctr"/>
                </a:tc>
                <a:tc>
                  <a:txBody>
                    <a:bodyPr/>
                    <a:lstStyle/>
                    <a:p>
                      <a:pPr algn="ctr">
                        <a:spcAft>
                          <a:spcPts val="0"/>
                        </a:spcAft>
                        <a:tabLst>
                          <a:tab pos="1022350" algn="l"/>
                        </a:tabLst>
                      </a:pPr>
                      <a:r>
                        <a:rPr lang="es-ES" sz="2000" kern="50" dirty="0">
                          <a:effectLst/>
                        </a:rPr>
                        <a:t>50</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134</a:t>
                      </a:r>
                    </a:p>
                  </a:txBody>
                  <a:tcPr marL="68580" marR="68580" marT="0" marB="0" anchor="ctr"/>
                </a:tc>
                <a:tc>
                  <a:txBody>
                    <a:bodyPr/>
                    <a:lstStyle/>
                    <a:p>
                      <a:pPr algn="ctr">
                        <a:spcAft>
                          <a:spcPts val="0"/>
                        </a:spcAft>
                        <a:tabLst>
                          <a:tab pos="1022350" algn="l"/>
                        </a:tabLst>
                      </a:pPr>
                      <a:r>
                        <a:rPr lang="es-ES" sz="2000" kern="50">
                          <a:effectLst/>
                        </a:rPr>
                        <a:t>21</a:t>
                      </a:r>
                      <a:endParaRPr lang="en-US" sz="2000" kern="5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1178727">
                <a:tc>
                  <a:txBody>
                    <a:bodyPr/>
                    <a:lstStyle/>
                    <a:p>
                      <a:pPr algn="ctr">
                        <a:spcAft>
                          <a:spcPts val="0"/>
                        </a:spcAft>
                        <a:tabLst>
                          <a:tab pos="1022350" algn="l"/>
                        </a:tabLst>
                      </a:pPr>
                      <a:r>
                        <a:rPr lang="es-ES" sz="2000" kern="50">
                          <a:effectLst/>
                        </a:rPr>
                        <a:t>PEL 2008</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a:effectLst/>
                        </a:rPr>
                        <a:t>87</a:t>
                      </a:r>
                      <a:endParaRPr lang="en-US" sz="20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71</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158</a:t>
                      </a:r>
                      <a:endParaRPr lang="en-US" sz="20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2000" kern="50" dirty="0">
                          <a:effectLst/>
                        </a:rPr>
                        <a:t>11</a:t>
                      </a:r>
                      <a:endParaRPr lang="en-US" sz="20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881217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895442-DE80-4C5E-8DC5-B2A5209CACE7}"/>
              </a:ext>
            </a:extLst>
          </p:cNvPr>
          <p:cNvSpPr>
            <a:spLocks noGrp="1"/>
          </p:cNvSpPr>
          <p:nvPr>
            <p:ph type="title"/>
          </p:nvPr>
        </p:nvSpPr>
        <p:spPr>
          <a:xfrm>
            <a:off x="2023111" y="624110"/>
            <a:ext cx="9481502" cy="1280890"/>
          </a:xfrm>
        </p:spPr>
        <p:txBody>
          <a:bodyPr>
            <a:noAutofit/>
          </a:bodyPr>
          <a:lstStyle/>
          <a:p>
            <a:r>
              <a:rPr lang="ca-ES" sz="2400" b="1" dirty="0">
                <a:solidFill>
                  <a:srgbClr val="C00000"/>
                </a:solidFill>
              </a:rPr>
              <a:t>2011-2015: ETAPA DE CRISI I DE RETALLADES (Taxa de reposició fixada per l’Estat): s’aproven dues ofertes públiques que no s’executen en aquella legislatura sinó en la següent</a:t>
            </a:r>
            <a:br>
              <a:rPr lang="ca-ES" sz="2400" b="1" dirty="0">
                <a:solidFill>
                  <a:srgbClr val="C00000"/>
                </a:solidFill>
              </a:rPr>
            </a:br>
            <a:endParaRPr lang="es-ES" sz="2400" dirty="0">
              <a:solidFill>
                <a:srgbClr val="C00000"/>
              </a:solidFill>
            </a:endParaRPr>
          </a:p>
        </p:txBody>
      </p:sp>
      <p:graphicFrame>
        <p:nvGraphicFramePr>
          <p:cNvPr id="7" name="3 Tabla">
            <a:extLst>
              <a:ext uri="{FF2B5EF4-FFF2-40B4-BE49-F238E27FC236}">
                <a16:creationId xmlns:a16="http://schemas.microsoft.com/office/drawing/2014/main" id="{3916B6CC-26F7-4D7D-B6CB-7B8A7BE893E6}"/>
              </a:ext>
            </a:extLst>
          </p:cNvPr>
          <p:cNvGraphicFramePr>
            <a:graphicFrameLocks noGrp="1"/>
          </p:cNvGraphicFramePr>
          <p:nvPr>
            <p:extLst>
              <p:ext uri="{D42A27DB-BD31-4B8C-83A1-F6EECF244321}">
                <p14:modId xmlns:p14="http://schemas.microsoft.com/office/powerpoint/2010/main" val="2675798508"/>
              </p:ext>
            </p:extLst>
          </p:nvPr>
        </p:nvGraphicFramePr>
        <p:xfrm>
          <a:off x="2023111" y="2135959"/>
          <a:ext cx="9180512" cy="3574753"/>
        </p:xfrm>
        <a:graphic>
          <a:graphicData uri="http://schemas.openxmlformats.org/drawingml/2006/table">
            <a:tbl>
              <a:tblPr firstRow="1" firstCol="1" bandRow="1">
                <a:tableStyleId>{5C22544A-7EE6-4342-B048-85BDC9FD1C3A}</a:tableStyleId>
              </a:tblPr>
              <a:tblGrid>
                <a:gridCol w="1983725">
                  <a:extLst>
                    <a:ext uri="{9D8B030D-6E8A-4147-A177-3AD203B41FA5}">
                      <a16:colId xmlns:a16="http://schemas.microsoft.com/office/drawing/2014/main" val="20000"/>
                    </a:ext>
                  </a:extLst>
                </a:gridCol>
                <a:gridCol w="1907694">
                  <a:extLst>
                    <a:ext uri="{9D8B030D-6E8A-4147-A177-3AD203B41FA5}">
                      <a16:colId xmlns:a16="http://schemas.microsoft.com/office/drawing/2014/main" val="20001"/>
                    </a:ext>
                  </a:extLst>
                </a:gridCol>
                <a:gridCol w="1604006">
                  <a:extLst>
                    <a:ext uri="{9D8B030D-6E8A-4147-A177-3AD203B41FA5}">
                      <a16:colId xmlns:a16="http://schemas.microsoft.com/office/drawing/2014/main" val="20002"/>
                    </a:ext>
                  </a:extLst>
                </a:gridCol>
                <a:gridCol w="1931727">
                  <a:extLst>
                    <a:ext uri="{9D8B030D-6E8A-4147-A177-3AD203B41FA5}">
                      <a16:colId xmlns:a16="http://schemas.microsoft.com/office/drawing/2014/main" val="20003"/>
                    </a:ext>
                  </a:extLst>
                </a:gridCol>
                <a:gridCol w="1753360">
                  <a:extLst>
                    <a:ext uri="{9D8B030D-6E8A-4147-A177-3AD203B41FA5}">
                      <a16:colId xmlns:a16="http://schemas.microsoft.com/office/drawing/2014/main" val="20004"/>
                    </a:ext>
                  </a:extLst>
                </a:gridCol>
              </a:tblGrid>
              <a:tr h="1191585">
                <a:tc>
                  <a:txBody>
                    <a:bodyPr/>
                    <a:lstStyle/>
                    <a:p>
                      <a:pPr algn="ctr">
                        <a:spcAft>
                          <a:spcPts val="0"/>
                        </a:spcAft>
                        <a:tabLst>
                          <a:tab pos="1022350" algn="l"/>
                        </a:tabLst>
                      </a:pPr>
                      <a:r>
                        <a:rPr lang="es-ES" sz="1800" kern="50" dirty="0">
                          <a:effectLst/>
                        </a:rPr>
                        <a:t>OPO/PI</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Ad. Gen.</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Ad. Esp.</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Total</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C. </a:t>
                      </a:r>
                      <a:r>
                        <a:rPr lang="es-ES" sz="1800" kern="50" dirty="0" err="1">
                          <a:effectLst/>
                        </a:rPr>
                        <a:t>sup</a:t>
                      </a:r>
                      <a:r>
                        <a:rPr lang="es-ES" sz="1800" kern="50" dirty="0">
                          <a:effectLst/>
                        </a:rPr>
                        <a:t>.</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595792">
                <a:tc>
                  <a:txBody>
                    <a:bodyPr/>
                    <a:lstStyle/>
                    <a:p>
                      <a:pPr algn="ctr">
                        <a:spcAft>
                          <a:spcPts val="0"/>
                        </a:spcAft>
                        <a:tabLst>
                          <a:tab pos="1022350" algn="l"/>
                        </a:tabLst>
                      </a:pPr>
                      <a:r>
                        <a:rPr lang="es-ES" sz="1800" kern="50" dirty="0">
                          <a:effectLst/>
                        </a:rPr>
                        <a:t>2014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8</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11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2</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595792">
                <a:tc>
                  <a:txBody>
                    <a:bodyPr/>
                    <a:lstStyle/>
                    <a:p>
                      <a:pPr algn="ctr">
                        <a:spcAft>
                          <a:spcPts val="0"/>
                        </a:spcAft>
                        <a:tabLst>
                          <a:tab pos="1022350" algn="l"/>
                        </a:tabLst>
                      </a:pPr>
                      <a:r>
                        <a:rPr lang="es-ES" sz="1800" kern="50" dirty="0">
                          <a:effectLst/>
                        </a:rPr>
                        <a:t>2015</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19</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13</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32</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6</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595792">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kumimoji="0" lang="es-ES" sz="1800" b="1" kern="50" dirty="0">
                          <a:solidFill>
                            <a:schemeClr val="lt1"/>
                          </a:solidFill>
                          <a:effectLst/>
                          <a:latin typeface="+mn-lt"/>
                          <a:ea typeface="+mn-ea"/>
                          <a:cs typeface="+mn-cs"/>
                        </a:rPr>
                        <a:t>PI 2014</a:t>
                      </a:r>
                      <a:endParaRPr kumimoji="0" lang="en-US" sz="1800" b="1" kern="50" dirty="0">
                        <a:solidFill>
                          <a:schemeClr val="lt1"/>
                        </a:solidFill>
                        <a:effectLst/>
                        <a:latin typeface="+mn-lt"/>
                        <a:ea typeface="+mn-ea"/>
                        <a:cs typeface="+mn-cs"/>
                      </a:endParaRPr>
                    </a:p>
                  </a:txBody>
                  <a:tcPr marL="68580" marR="68580" marT="0" marB="0" anchor="ctr"/>
                </a:tc>
                <a:tc>
                  <a:txBody>
                    <a:bodyPr/>
                    <a:lstStyle/>
                    <a:p>
                      <a:pPr algn="ctr">
                        <a:spcAft>
                          <a:spcPts val="0"/>
                        </a:spcAft>
                        <a:tabLst>
                          <a:tab pos="1022350" algn="l"/>
                        </a:tabLst>
                      </a:pPr>
                      <a:r>
                        <a:rPr lang="es-ES" sz="1800" kern="50" dirty="0">
                          <a:effectLst/>
                        </a:rPr>
                        <a:t>30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 </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6</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r h="595792">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lang="es-ES" sz="1800" kern="50" dirty="0">
                          <a:effectLst/>
                        </a:rPr>
                        <a:t>PI 2015</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2 </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33</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10</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0252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B25C63-85C3-4B8A-8E72-53C16EB0E25B}"/>
              </a:ext>
            </a:extLst>
          </p:cNvPr>
          <p:cNvSpPr>
            <a:spLocks noGrp="1"/>
          </p:cNvSpPr>
          <p:nvPr>
            <p:ph type="title"/>
          </p:nvPr>
        </p:nvSpPr>
        <p:spPr>
          <a:xfrm>
            <a:off x="1691640" y="624110"/>
            <a:ext cx="10309859" cy="736060"/>
          </a:xfrm>
        </p:spPr>
        <p:txBody>
          <a:bodyPr>
            <a:normAutofit fontScale="90000"/>
          </a:bodyPr>
          <a:lstStyle/>
          <a:p>
            <a:r>
              <a:rPr lang="es-ES" b="1" dirty="0">
                <a:solidFill>
                  <a:srgbClr val="C00000"/>
                </a:solidFill>
              </a:rPr>
              <a:t>PROBLEMÀTICA PRODUÏDA PER LA INTERRUPCIÓ:</a:t>
            </a:r>
            <a:endParaRPr lang="es-ES" dirty="0">
              <a:solidFill>
                <a:srgbClr val="C00000"/>
              </a:solidFill>
            </a:endParaRPr>
          </a:p>
        </p:txBody>
      </p:sp>
      <p:sp>
        <p:nvSpPr>
          <p:cNvPr id="3" name="Marcador de contenido 2">
            <a:extLst>
              <a:ext uri="{FF2B5EF4-FFF2-40B4-BE49-F238E27FC236}">
                <a16:creationId xmlns:a16="http://schemas.microsoft.com/office/drawing/2014/main" id="{2123FE42-8374-49AB-AC2B-69075A6BBEA7}"/>
              </a:ext>
            </a:extLst>
          </p:cNvPr>
          <p:cNvSpPr>
            <a:spLocks noGrp="1"/>
          </p:cNvSpPr>
          <p:nvPr>
            <p:ph idx="1"/>
          </p:nvPr>
        </p:nvSpPr>
        <p:spPr>
          <a:xfrm>
            <a:off x="1244905" y="1565910"/>
            <a:ext cx="10598227" cy="4789170"/>
          </a:xfrm>
        </p:spPr>
        <p:txBody>
          <a:bodyPr>
            <a:normAutofit/>
          </a:bodyPr>
          <a:lstStyle/>
          <a:p>
            <a:pPr lvl="0" algn="just">
              <a:buFont typeface="Wingdings" panose="05000000000000000000" pitchFamily="2" charset="2"/>
              <a:buChar char="Ø"/>
            </a:pPr>
            <a:r>
              <a:rPr lang="ca-ES" sz="2800" b="1" dirty="0">
                <a:solidFill>
                  <a:srgbClr val="C00000"/>
                </a:solidFill>
              </a:rPr>
              <a:t>Increment de personal funcionari interí = inestabilitat</a:t>
            </a:r>
          </a:p>
          <a:p>
            <a:pPr lvl="0" algn="just">
              <a:buFont typeface="Wingdings" panose="05000000000000000000" pitchFamily="2" charset="2"/>
              <a:buChar char="Ø"/>
            </a:pPr>
            <a:endParaRPr lang="ca-ES" sz="2800" b="1" dirty="0">
              <a:solidFill>
                <a:srgbClr val="C00000"/>
              </a:solidFill>
            </a:endParaRPr>
          </a:p>
          <a:p>
            <a:pPr lvl="0" algn="just">
              <a:buFont typeface="Wingdings" panose="05000000000000000000" pitchFamily="2" charset="2"/>
              <a:buChar char="Ø"/>
            </a:pPr>
            <a:r>
              <a:rPr lang="ca-ES" sz="2800" b="1" dirty="0">
                <a:solidFill>
                  <a:srgbClr val="C00000"/>
                </a:solidFill>
              </a:rPr>
              <a:t>Limitacions en las ofertes públiques d’ocupació = % taxes de reposició i ineficiències en l’execució d’aquestes</a:t>
            </a:r>
          </a:p>
          <a:p>
            <a:pPr algn="just">
              <a:buFont typeface="Wingdings" panose="05000000000000000000" pitchFamily="2" charset="2"/>
              <a:buChar char="Ø"/>
            </a:pPr>
            <a:endParaRPr lang="ca-ES" sz="2800" b="1" dirty="0">
              <a:solidFill>
                <a:srgbClr val="C00000"/>
              </a:solidFill>
            </a:endParaRPr>
          </a:p>
          <a:p>
            <a:pPr algn="just">
              <a:buFont typeface="Wingdings" panose="05000000000000000000" pitchFamily="2" charset="2"/>
              <a:buChar char="Ø"/>
            </a:pPr>
            <a:r>
              <a:rPr lang="ca-ES" sz="2800" b="1" dirty="0">
                <a:solidFill>
                  <a:srgbClr val="C00000"/>
                </a:solidFill>
              </a:rPr>
              <a:t>Impugnacions de l’Estat a les execucions d’ofertes públiques després dels 3 anys = pèrdua de places per a la cobertura mitjançant personal funcionari de carrera atesa la limitació per taxes de reposició</a:t>
            </a:r>
            <a:endParaRPr lang="ca-ES" sz="2800" dirty="0">
              <a:solidFill>
                <a:srgbClr val="C00000"/>
              </a:solidFill>
            </a:endParaRPr>
          </a:p>
          <a:p>
            <a:pPr algn="just"/>
            <a:endParaRPr lang="es-ES" sz="2800" dirty="0"/>
          </a:p>
        </p:txBody>
      </p:sp>
    </p:spTree>
    <p:extLst>
      <p:ext uri="{BB962C8B-B14F-4D97-AF65-F5344CB8AC3E}">
        <p14:creationId xmlns:p14="http://schemas.microsoft.com/office/powerpoint/2010/main" val="4234203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0E59B4-F50D-45B1-B98D-3605253AC224}"/>
              </a:ext>
            </a:extLst>
          </p:cNvPr>
          <p:cNvSpPr>
            <a:spLocks noGrp="1"/>
          </p:cNvSpPr>
          <p:nvPr>
            <p:ph type="title"/>
          </p:nvPr>
        </p:nvSpPr>
        <p:spPr>
          <a:xfrm>
            <a:off x="1762699" y="624110"/>
            <a:ext cx="9741913" cy="1280890"/>
          </a:xfrm>
        </p:spPr>
        <p:txBody>
          <a:bodyPr>
            <a:noAutofit/>
          </a:bodyPr>
          <a:lstStyle/>
          <a:p>
            <a:r>
              <a:rPr lang="es-ES" sz="2800" b="1" dirty="0">
                <a:solidFill>
                  <a:srgbClr val="C00000"/>
                </a:solidFill>
              </a:rPr>
              <a:t>TERCER PROCÈS D’OFERTES PÚBLIQUES D’OCUPACIÓ I CONVOCATÒRIES DE SELECCIÓ: (2016-2020)</a:t>
            </a:r>
            <a:br>
              <a:rPr lang="es-ES" sz="2800" b="1" dirty="0">
                <a:solidFill>
                  <a:srgbClr val="C00000"/>
                </a:solidFill>
              </a:rPr>
            </a:br>
            <a:endParaRPr lang="es-ES" sz="2800" dirty="0">
              <a:solidFill>
                <a:srgbClr val="C00000"/>
              </a:solidFill>
            </a:endParaRPr>
          </a:p>
        </p:txBody>
      </p:sp>
      <p:sp>
        <p:nvSpPr>
          <p:cNvPr id="3" name="Marcador de contenido 2">
            <a:extLst>
              <a:ext uri="{FF2B5EF4-FFF2-40B4-BE49-F238E27FC236}">
                <a16:creationId xmlns:a16="http://schemas.microsoft.com/office/drawing/2014/main" id="{9A85A656-E1E3-44E7-84C0-B14587F31B4B}"/>
              </a:ext>
            </a:extLst>
          </p:cNvPr>
          <p:cNvSpPr>
            <a:spLocks noGrp="1"/>
          </p:cNvSpPr>
          <p:nvPr>
            <p:ph idx="1"/>
          </p:nvPr>
        </p:nvSpPr>
        <p:spPr>
          <a:xfrm>
            <a:off x="991517" y="1905000"/>
            <a:ext cx="10862631" cy="4006222"/>
          </a:xfrm>
        </p:spPr>
        <p:txBody>
          <a:bodyPr>
            <a:normAutofit fontScale="77500" lnSpcReduction="20000"/>
          </a:bodyPr>
          <a:lstStyle/>
          <a:p>
            <a:pPr lvl="0"/>
            <a:endParaRPr lang="es-ES" sz="2800" b="1" dirty="0"/>
          </a:p>
          <a:p>
            <a:pPr marL="285750" lvl="0" indent="-285750">
              <a:buFont typeface="Wingdings" panose="05000000000000000000" pitchFamily="2" charset="2"/>
              <a:buChar char="Ø"/>
            </a:pPr>
            <a:r>
              <a:rPr lang="es-ES" sz="2800" b="1" dirty="0">
                <a:solidFill>
                  <a:srgbClr val="C00000"/>
                </a:solidFill>
              </a:rPr>
              <a:t>CONVOCATÒRIES PER OPOSICIÓ  (OPO: 2014 – 2015 – 2016 – 2017 </a:t>
            </a:r>
            <a:r>
              <a:rPr lang="es-ES" sz="2800" dirty="0" err="1">
                <a:solidFill>
                  <a:srgbClr val="C00000"/>
                </a:solidFill>
              </a:rPr>
              <a:t>acumulades</a:t>
            </a:r>
            <a:r>
              <a:rPr lang="es-ES" sz="2800" b="1" dirty="0">
                <a:solidFill>
                  <a:srgbClr val="C00000"/>
                </a:solidFill>
              </a:rPr>
              <a:t>)</a:t>
            </a:r>
          </a:p>
          <a:p>
            <a:pPr marL="800100" lvl="1" indent="-342900">
              <a:buFont typeface="Wingdings" panose="05000000000000000000" pitchFamily="2" charset="2"/>
              <a:buChar char="§"/>
            </a:pPr>
            <a:r>
              <a:rPr lang="es-ES" sz="2800" b="1" dirty="0">
                <a:solidFill>
                  <a:srgbClr val="C00000"/>
                </a:solidFill>
              </a:rPr>
              <a:t>TORN LLIURE </a:t>
            </a:r>
            <a:r>
              <a:rPr lang="es-ES" sz="2800" dirty="0">
                <a:solidFill>
                  <a:srgbClr val="C00000"/>
                </a:solidFill>
              </a:rPr>
              <a:t>(</a:t>
            </a:r>
            <a:r>
              <a:rPr lang="es-ES" sz="2800" dirty="0" err="1">
                <a:solidFill>
                  <a:srgbClr val="C00000"/>
                </a:solidFill>
              </a:rPr>
              <a:t>oposició</a:t>
            </a:r>
            <a:r>
              <a:rPr lang="es-ES" sz="2800" dirty="0">
                <a:solidFill>
                  <a:srgbClr val="C00000"/>
                </a:solidFill>
              </a:rPr>
              <a:t> </a:t>
            </a:r>
            <a:r>
              <a:rPr lang="es-ES" sz="2800" dirty="0" err="1">
                <a:solidFill>
                  <a:srgbClr val="C00000"/>
                </a:solidFill>
              </a:rPr>
              <a:t>lliure</a:t>
            </a:r>
            <a:r>
              <a:rPr lang="es-ES" sz="2800" dirty="0">
                <a:solidFill>
                  <a:srgbClr val="C00000"/>
                </a:solidFill>
              </a:rPr>
              <a:t>)</a:t>
            </a:r>
          </a:p>
          <a:p>
            <a:pPr marL="800100" lvl="1" indent="-342900">
              <a:buFont typeface="Wingdings" panose="05000000000000000000" pitchFamily="2" charset="2"/>
              <a:buChar char="§"/>
            </a:pPr>
            <a:r>
              <a:rPr lang="es-ES" sz="2800" b="1" dirty="0">
                <a:solidFill>
                  <a:srgbClr val="C00000"/>
                </a:solidFill>
              </a:rPr>
              <a:t>PROMOCIÓ INTERNA </a:t>
            </a:r>
            <a:r>
              <a:rPr lang="es-ES" sz="2800" dirty="0">
                <a:solidFill>
                  <a:srgbClr val="C00000"/>
                </a:solidFill>
              </a:rPr>
              <a:t>(</a:t>
            </a:r>
            <a:r>
              <a:rPr lang="es-ES" sz="2800" dirty="0" err="1">
                <a:solidFill>
                  <a:srgbClr val="C00000"/>
                </a:solidFill>
              </a:rPr>
              <a:t>Concurs-oposició</a:t>
            </a:r>
            <a:r>
              <a:rPr lang="es-ES" sz="2800" dirty="0">
                <a:solidFill>
                  <a:srgbClr val="C00000"/>
                </a:solidFill>
              </a:rPr>
              <a:t>)</a:t>
            </a:r>
            <a:r>
              <a:rPr lang="es-ES" sz="2800" b="1" dirty="0">
                <a:solidFill>
                  <a:srgbClr val="C00000"/>
                </a:solidFill>
              </a:rPr>
              <a:t> </a:t>
            </a:r>
            <a:endParaRPr lang="en-US" sz="2800" dirty="0">
              <a:solidFill>
                <a:srgbClr val="C00000"/>
              </a:solidFill>
            </a:endParaRPr>
          </a:p>
          <a:p>
            <a:pPr marL="285750" indent="-285750">
              <a:buFont typeface="Wingdings" panose="05000000000000000000" pitchFamily="2" charset="2"/>
              <a:buChar char="Ø"/>
            </a:pPr>
            <a:endParaRPr lang="es-ES" sz="2800" b="1" dirty="0">
              <a:solidFill>
                <a:srgbClr val="C00000"/>
              </a:solidFill>
            </a:endParaRPr>
          </a:p>
          <a:p>
            <a:pPr marL="285750" indent="-285750">
              <a:buFont typeface="Wingdings" panose="05000000000000000000" pitchFamily="2" charset="2"/>
              <a:buChar char="Ø"/>
            </a:pPr>
            <a:r>
              <a:rPr lang="es-ES" sz="2800" b="1" dirty="0">
                <a:solidFill>
                  <a:srgbClr val="C00000"/>
                </a:solidFill>
              </a:rPr>
              <a:t>CONVOCATÒRIES PER CONCURS – OPOSICIÓ  (OPO: 2018) </a:t>
            </a:r>
          </a:p>
          <a:p>
            <a:pPr marL="800100" lvl="1" indent="-342900">
              <a:buFont typeface="Arial" panose="020B0604020202020204" pitchFamily="34" charset="0"/>
              <a:buChar char="•"/>
            </a:pPr>
            <a:r>
              <a:rPr lang="es-ES" sz="2800" b="1" dirty="0">
                <a:solidFill>
                  <a:srgbClr val="C00000"/>
                </a:solidFill>
              </a:rPr>
              <a:t>TORN LLIURE + PEL + PROMOCIÓ INTERNA </a:t>
            </a:r>
            <a:r>
              <a:rPr lang="es-ES" sz="2800" dirty="0">
                <a:solidFill>
                  <a:srgbClr val="C00000"/>
                </a:solidFill>
              </a:rPr>
              <a:t>(</a:t>
            </a:r>
            <a:r>
              <a:rPr lang="es-ES" sz="2800" dirty="0" err="1">
                <a:solidFill>
                  <a:srgbClr val="C00000"/>
                </a:solidFill>
              </a:rPr>
              <a:t>Concurs</a:t>
            </a:r>
            <a:r>
              <a:rPr lang="es-ES" sz="2800" dirty="0">
                <a:solidFill>
                  <a:srgbClr val="C00000"/>
                </a:solidFill>
              </a:rPr>
              <a:t> </a:t>
            </a:r>
            <a:r>
              <a:rPr lang="es-ES" sz="2800" dirty="0" err="1">
                <a:solidFill>
                  <a:srgbClr val="C00000"/>
                </a:solidFill>
              </a:rPr>
              <a:t>oposició</a:t>
            </a:r>
            <a:r>
              <a:rPr lang="es-ES" sz="2800" dirty="0">
                <a:solidFill>
                  <a:srgbClr val="C00000"/>
                </a:solidFill>
              </a:rPr>
              <a:t> TL 25% - 75% - PI 30% - 70%)</a:t>
            </a:r>
            <a:endParaRPr lang="en-US" sz="2800" dirty="0">
              <a:solidFill>
                <a:srgbClr val="C00000"/>
              </a:solidFill>
            </a:endParaRPr>
          </a:p>
          <a:p>
            <a:pPr lvl="1"/>
            <a:r>
              <a:rPr lang="en-US" sz="2800" dirty="0">
                <a:solidFill>
                  <a:srgbClr val="C00000"/>
                </a:solidFill>
              </a:rPr>
              <a:t>(</a:t>
            </a:r>
            <a:r>
              <a:rPr lang="ca-ES" sz="2800" dirty="0">
                <a:solidFill>
                  <a:srgbClr val="C00000"/>
                </a:solidFill>
              </a:rPr>
              <a:t>La OPE de 2018 està actualment en execució i s’ha vist afectada per la pandèmia) </a:t>
            </a:r>
          </a:p>
        </p:txBody>
      </p:sp>
    </p:spTree>
    <p:extLst>
      <p:ext uri="{BB962C8B-B14F-4D97-AF65-F5344CB8AC3E}">
        <p14:creationId xmlns:p14="http://schemas.microsoft.com/office/powerpoint/2010/main" val="2658318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78D127-4706-4A48-8377-8C103B3BB3E1}"/>
              </a:ext>
            </a:extLst>
          </p:cNvPr>
          <p:cNvSpPr>
            <a:spLocks noGrp="1"/>
          </p:cNvSpPr>
          <p:nvPr>
            <p:ph type="title"/>
          </p:nvPr>
        </p:nvSpPr>
        <p:spPr>
          <a:xfrm>
            <a:off x="1954531" y="624110"/>
            <a:ext cx="9550082" cy="1033240"/>
          </a:xfrm>
        </p:spPr>
        <p:txBody>
          <a:bodyPr>
            <a:normAutofit fontScale="90000"/>
          </a:bodyPr>
          <a:lstStyle/>
          <a:p>
            <a:r>
              <a:rPr lang="es-ES" b="1" dirty="0">
                <a:solidFill>
                  <a:srgbClr val="C00000"/>
                </a:solidFill>
              </a:rPr>
              <a:t>SELECCIÓ PERSONAL FUNCIONARI DE CARRERA </a:t>
            </a:r>
            <a:r>
              <a:rPr lang="es-ES" sz="2900" b="1" dirty="0">
                <a:solidFill>
                  <a:srgbClr val="C00000"/>
                </a:solidFill>
              </a:rPr>
              <a:t>OPO 2016 i 2017 que </a:t>
            </a:r>
            <a:r>
              <a:rPr lang="es-ES" sz="2900" b="1" dirty="0" err="1">
                <a:solidFill>
                  <a:srgbClr val="C00000"/>
                </a:solidFill>
              </a:rPr>
              <a:t>s’acumulen</a:t>
            </a:r>
            <a:r>
              <a:rPr lang="es-ES" sz="2900" b="1" dirty="0">
                <a:solidFill>
                  <a:srgbClr val="C00000"/>
                </a:solidFill>
              </a:rPr>
              <a:t> a les de 2014 i 1025</a:t>
            </a:r>
            <a:br>
              <a:rPr lang="es-ES" sz="2900" b="1" dirty="0">
                <a:solidFill>
                  <a:srgbClr val="C00000"/>
                </a:solidFill>
              </a:rPr>
            </a:br>
            <a:r>
              <a:rPr lang="es-ES" b="1" dirty="0">
                <a:solidFill>
                  <a:srgbClr val="C00000"/>
                </a:solidFill>
              </a:rPr>
              <a:t/>
            </a:r>
            <a:br>
              <a:rPr lang="es-ES" b="1" dirty="0">
                <a:solidFill>
                  <a:srgbClr val="C00000"/>
                </a:solidFill>
              </a:rPr>
            </a:br>
            <a:r>
              <a:rPr lang="es-ES" b="1" dirty="0">
                <a:solidFill>
                  <a:srgbClr val="C00000"/>
                </a:solidFill>
              </a:rPr>
              <a:t/>
            </a:r>
            <a:br>
              <a:rPr lang="es-ES" b="1" dirty="0">
                <a:solidFill>
                  <a:srgbClr val="C00000"/>
                </a:solidFill>
              </a:rPr>
            </a:br>
            <a:endParaRPr lang="es-ES" dirty="0">
              <a:solidFill>
                <a:srgbClr val="C00000"/>
              </a:solidFill>
            </a:endParaRPr>
          </a:p>
        </p:txBody>
      </p:sp>
      <p:graphicFrame>
        <p:nvGraphicFramePr>
          <p:cNvPr id="5" name="3 Tabla">
            <a:extLst>
              <a:ext uri="{FF2B5EF4-FFF2-40B4-BE49-F238E27FC236}">
                <a16:creationId xmlns:a16="http://schemas.microsoft.com/office/drawing/2014/main" id="{86F4D047-48F9-40F7-96B8-7274143A6C15}"/>
              </a:ext>
            </a:extLst>
          </p:cNvPr>
          <p:cNvGraphicFramePr>
            <a:graphicFrameLocks noGrp="1"/>
          </p:cNvGraphicFramePr>
          <p:nvPr>
            <p:extLst>
              <p:ext uri="{D42A27DB-BD31-4B8C-83A1-F6EECF244321}">
                <p14:modId xmlns:p14="http://schemas.microsoft.com/office/powerpoint/2010/main" val="56704298"/>
              </p:ext>
            </p:extLst>
          </p:nvPr>
        </p:nvGraphicFramePr>
        <p:xfrm>
          <a:off x="2324100" y="1807029"/>
          <a:ext cx="9180512" cy="3859685"/>
        </p:xfrm>
        <a:graphic>
          <a:graphicData uri="http://schemas.openxmlformats.org/drawingml/2006/table">
            <a:tbl>
              <a:tblPr firstRow="1" firstCol="1" bandRow="1">
                <a:tableStyleId>{5C22544A-7EE6-4342-B048-85BDC9FD1C3A}</a:tableStyleId>
              </a:tblPr>
              <a:tblGrid>
                <a:gridCol w="1979712">
                  <a:extLst>
                    <a:ext uri="{9D8B030D-6E8A-4147-A177-3AD203B41FA5}">
                      <a16:colId xmlns:a16="http://schemas.microsoft.com/office/drawing/2014/main" val="20000"/>
                    </a:ext>
                  </a:extLst>
                </a:gridCol>
                <a:gridCol w="1911707">
                  <a:extLst>
                    <a:ext uri="{9D8B030D-6E8A-4147-A177-3AD203B41FA5}">
                      <a16:colId xmlns:a16="http://schemas.microsoft.com/office/drawing/2014/main" val="20001"/>
                    </a:ext>
                  </a:extLst>
                </a:gridCol>
                <a:gridCol w="1604006">
                  <a:extLst>
                    <a:ext uri="{9D8B030D-6E8A-4147-A177-3AD203B41FA5}">
                      <a16:colId xmlns:a16="http://schemas.microsoft.com/office/drawing/2014/main" val="20002"/>
                    </a:ext>
                  </a:extLst>
                </a:gridCol>
                <a:gridCol w="1931727">
                  <a:extLst>
                    <a:ext uri="{9D8B030D-6E8A-4147-A177-3AD203B41FA5}">
                      <a16:colId xmlns:a16="http://schemas.microsoft.com/office/drawing/2014/main" val="20003"/>
                    </a:ext>
                  </a:extLst>
                </a:gridCol>
                <a:gridCol w="1753360">
                  <a:extLst>
                    <a:ext uri="{9D8B030D-6E8A-4147-A177-3AD203B41FA5}">
                      <a16:colId xmlns:a16="http://schemas.microsoft.com/office/drawing/2014/main" val="20004"/>
                    </a:ext>
                  </a:extLst>
                </a:gridCol>
              </a:tblGrid>
              <a:tr h="1186061">
                <a:tc>
                  <a:txBody>
                    <a:bodyPr/>
                    <a:lstStyle/>
                    <a:p>
                      <a:pPr algn="ctr">
                        <a:spcAft>
                          <a:spcPts val="0"/>
                        </a:spcAft>
                        <a:tabLst>
                          <a:tab pos="1022350" algn="l"/>
                        </a:tabLst>
                      </a:pPr>
                      <a:r>
                        <a:rPr lang="es-ES" sz="1800" kern="50" dirty="0">
                          <a:effectLst/>
                        </a:rPr>
                        <a:t>OPO/PI</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Ad. Gen.</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Ad. Esp.</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a:effectLst/>
                        </a:rPr>
                        <a:t>Total</a:t>
                      </a:r>
                      <a:endParaRPr lang="en-US" sz="1800" kern="5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C. </a:t>
                      </a:r>
                      <a:r>
                        <a:rPr lang="es-ES" sz="1800" kern="50" dirty="0" err="1">
                          <a:effectLst/>
                        </a:rPr>
                        <a:t>sup</a:t>
                      </a:r>
                      <a:r>
                        <a:rPr lang="es-ES" sz="1800" kern="50" dirty="0">
                          <a:effectLst/>
                        </a:rPr>
                        <a:t>.</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668406">
                <a:tc>
                  <a:txBody>
                    <a:bodyPr/>
                    <a:lstStyle/>
                    <a:p>
                      <a:pPr algn="ctr">
                        <a:spcAft>
                          <a:spcPts val="0"/>
                        </a:spcAft>
                        <a:tabLst>
                          <a:tab pos="1022350" algn="l"/>
                        </a:tabLst>
                      </a:pPr>
                      <a:r>
                        <a:rPr lang="es-ES" sz="1800" kern="50" dirty="0">
                          <a:effectLst/>
                        </a:rPr>
                        <a:t>2016</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49</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41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90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16</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668406">
                <a:tc>
                  <a:txBody>
                    <a:bodyPr/>
                    <a:lstStyle/>
                    <a:p>
                      <a:pPr algn="ctr">
                        <a:spcAft>
                          <a:spcPts val="0"/>
                        </a:spcAft>
                        <a:tabLst>
                          <a:tab pos="1022350" algn="l"/>
                        </a:tabLst>
                      </a:pPr>
                      <a:r>
                        <a:rPr lang="es-ES" sz="1800" kern="50" dirty="0">
                          <a:effectLst/>
                        </a:rPr>
                        <a:t>2017</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95</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109</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16</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668406">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kumimoji="0" lang="es-ES" sz="1800" b="1" kern="50" dirty="0">
                          <a:solidFill>
                            <a:schemeClr val="lt1"/>
                          </a:solidFill>
                          <a:effectLst/>
                          <a:latin typeface="+mn-lt"/>
                          <a:ea typeface="+mn-ea"/>
                          <a:cs typeface="+mn-cs"/>
                        </a:rPr>
                        <a:t>PI 2016</a:t>
                      </a:r>
                      <a:endParaRPr kumimoji="0" lang="en-US" sz="1800" b="1" kern="50" dirty="0">
                        <a:solidFill>
                          <a:schemeClr val="lt1"/>
                        </a:solidFill>
                        <a:effectLst/>
                        <a:latin typeface="+mn-lt"/>
                        <a:ea typeface="+mn-ea"/>
                        <a:cs typeface="+mn-c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35</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 4</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rPr>
                        <a:t>39</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14</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r h="668406">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lang="es-ES" sz="1800" kern="50" dirty="0">
                          <a:effectLst/>
                        </a:rPr>
                        <a:t>PI 2017</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41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10</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51</a:t>
                      </a:r>
                      <a:endParaRPr lang="en-US" sz="18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800" kern="50" dirty="0">
                          <a:effectLst/>
                          <a:latin typeface="Times New Roman"/>
                          <a:ea typeface="Arial Unicode MS"/>
                          <a:cs typeface="Arial Unicode MS"/>
                        </a:rPr>
                        <a:t>8</a:t>
                      </a:r>
                      <a:endParaRPr lang="en-US" sz="18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363916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9CF430-9F4D-4B49-AAED-EA052219F0AA}"/>
              </a:ext>
            </a:extLst>
          </p:cNvPr>
          <p:cNvSpPr>
            <a:spLocks noGrp="1"/>
          </p:cNvSpPr>
          <p:nvPr>
            <p:ph type="title"/>
          </p:nvPr>
        </p:nvSpPr>
        <p:spPr>
          <a:xfrm>
            <a:off x="1600200" y="624110"/>
            <a:ext cx="10458449" cy="1124680"/>
          </a:xfrm>
        </p:spPr>
        <p:txBody>
          <a:bodyPr>
            <a:noAutofit/>
          </a:bodyPr>
          <a:lstStyle/>
          <a:p>
            <a:r>
              <a:rPr lang="es-ES" sz="3400" b="1" dirty="0">
                <a:solidFill>
                  <a:srgbClr val="C00000"/>
                </a:solidFill>
              </a:rPr>
              <a:t>SELECCIÓ PERSONAL FUNCIONARI DE CARRERA 2018 </a:t>
            </a:r>
            <a:endParaRPr lang="es-ES" sz="3400" dirty="0">
              <a:solidFill>
                <a:srgbClr val="C00000"/>
              </a:solidFill>
            </a:endParaRPr>
          </a:p>
        </p:txBody>
      </p:sp>
      <p:graphicFrame>
        <p:nvGraphicFramePr>
          <p:cNvPr id="5" name="3 Tabla">
            <a:extLst>
              <a:ext uri="{FF2B5EF4-FFF2-40B4-BE49-F238E27FC236}">
                <a16:creationId xmlns:a16="http://schemas.microsoft.com/office/drawing/2014/main" id="{57579D39-5ACE-47B8-B1DC-B55EA02B9658}"/>
              </a:ext>
            </a:extLst>
          </p:cNvPr>
          <p:cNvGraphicFramePr>
            <a:graphicFrameLocks noGrp="1"/>
          </p:cNvGraphicFramePr>
          <p:nvPr>
            <p:extLst>
              <p:ext uri="{D42A27DB-BD31-4B8C-83A1-F6EECF244321}">
                <p14:modId xmlns:p14="http://schemas.microsoft.com/office/powerpoint/2010/main" val="177621208"/>
              </p:ext>
            </p:extLst>
          </p:nvPr>
        </p:nvGraphicFramePr>
        <p:xfrm>
          <a:off x="2045970" y="2190750"/>
          <a:ext cx="9398746" cy="3428504"/>
        </p:xfrm>
        <a:graphic>
          <a:graphicData uri="http://schemas.openxmlformats.org/drawingml/2006/table">
            <a:tbl>
              <a:tblPr firstRow="1" firstCol="1" bandRow="1">
                <a:tableStyleId>{5C22544A-7EE6-4342-B048-85BDC9FD1C3A}</a:tableStyleId>
              </a:tblPr>
              <a:tblGrid>
                <a:gridCol w="2026773">
                  <a:extLst>
                    <a:ext uri="{9D8B030D-6E8A-4147-A177-3AD203B41FA5}">
                      <a16:colId xmlns:a16="http://schemas.microsoft.com/office/drawing/2014/main" val="20000"/>
                    </a:ext>
                  </a:extLst>
                </a:gridCol>
                <a:gridCol w="1957151">
                  <a:extLst>
                    <a:ext uri="{9D8B030D-6E8A-4147-A177-3AD203B41FA5}">
                      <a16:colId xmlns:a16="http://schemas.microsoft.com/office/drawing/2014/main" val="20001"/>
                    </a:ext>
                  </a:extLst>
                </a:gridCol>
                <a:gridCol w="1642135">
                  <a:extLst>
                    <a:ext uri="{9D8B030D-6E8A-4147-A177-3AD203B41FA5}">
                      <a16:colId xmlns:a16="http://schemas.microsoft.com/office/drawing/2014/main" val="20002"/>
                    </a:ext>
                  </a:extLst>
                </a:gridCol>
                <a:gridCol w="1977647">
                  <a:extLst>
                    <a:ext uri="{9D8B030D-6E8A-4147-A177-3AD203B41FA5}">
                      <a16:colId xmlns:a16="http://schemas.microsoft.com/office/drawing/2014/main" val="20003"/>
                    </a:ext>
                  </a:extLst>
                </a:gridCol>
                <a:gridCol w="1795040">
                  <a:extLst>
                    <a:ext uri="{9D8B030D-6E8A-4147-A177-3AD203B41FA5}">
                      <a16:colId xmlns:a16="http://schemas.microsoft.com/office/drawing/2014/main" val="20004"/>
                    </a:ext>
                  </a:extLst>
                </a:gridCol>
              </a:tblGrid>
              <a:tr h="1053560">
                <a:tc>
                  <a:txBody>
                    <a:bodyPr/>
                    <a:lstStyle/>
                    <a:p>
                      <a:pPr algn="ctr">
                        <a:spcAft>
                          <a:spcPts val="0"/>
                        </a:spcAft>
                        <a:tabLst>
                          <a:tab pos="1022350" algn="l"/>
                        </a:tabLst>
                      </a:pPr>
                      <a:r>
                        <a:rPr lang="es-ES" sz="1500" kern="50" dirty="0">
                          <a:effectLst/>
                        </a:rPr>
                        <a:t>OPO 2018</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Ad. Gen.</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Ad. Esp.</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Total</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C. </a:t>
                      </a:r>
                      <a:r>
                        <a:rPr lang="es-ES" sz="1500" kern="50" dirty="0" err="1">
                          <a:effectLst/>
                        </a:rPr>
                        <a:t>sup</a:t>
                      </a:r>
                      <a:r>
                        <a:rPr lang="es-ES" sz="1500" kern="50" dirty="0">
                          <a:effectLst/>
                        </a:rPr>
                        <a:t>.</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593736">
                <a:tc>
                  <a:txBody>
                    <a:bodyPr/>
                    <a:lstStyle/>
                    <a:p>
                      <a:pPr algn="ctr">
                        <a:spcAft>
                          <a:spcPts val="0"/>
                        </a:spcAft>
                        <a:tabLst>
                          <a:tab pos="1022350" algn="l"/>
                        </a:tabLst>
                      </a:pPr>
                      <a:r>
                        <a:rPr lang="en-US" sz="1500" kern="50" dirty="0">
                          <a:effectLst/>
                          <a:latin typeface="Times New Roman"/>
                          <a:ea typeface="Arial Unicode MS"/>
                          <a:cs typeface="Arial Unicode MS"/>
                        </a:rPr>
                        <a:t>LLIURE</a:t>
                      </a: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115</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35</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150</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20</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593736">
                <a:tc>
                  <a:txBody>
                    <a:bodyPr/>
                    <a:lstStyle/>
                    <a:p>
                      <a:pPr algn="ctr">
                        <a:spcAft>
                          <a:spcPts val="0"/>
                        </a:spcAft>
                        <a:tabLst>
                          <a:tab pos="1022350" algn="l"/>
                        </a:tabLst>
                      </a:pPr>
                      <a:r>
                        <a:rPr lang="es-ES" sz="1500" kern="50" dirty="0">
                          <a:effectLst/>
                          <a:latin typeface="Times New Roman"/>
                          <a:ea typeface="Arial Unicode MS"/>
                          <a:cs typeface="Arial Unicode MS"/>
                        </a:rPr>
                        <a:t>PEL</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139</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64</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203</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37</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2"/>
                  </a:ext>
                </a:extLst>
              </a:tr>
              <a:tr h="593736">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kumimoji="0" lang="es-ES" sz="1500" b="1" kern="50" dirty="0">
                          <a:solidFill>
                            <a:schemeClr val="lt1"/>
                          </a:solidFill>
                          <a:effectLst/>
                          <a:latin typeface="+mn-lt"/>
                          <a:ea typeface="+mn-ea"/>
                          <a:cs typeface="+mn-cs"/>
                        </a:rPr>
                        <a:t>PI</a:t>
                      </a:r>
                      <a:endParaRPr kumimoji="0" lang="en-US" sz="1500" b="1" kern="50" dirty="0">
                        <a:solidFill>
                          <a:schemeClr val="lt1"/>
                        </a:solidFill>
                        <a:effectLst/>
                        <a:latin typeface="+mn-lt"/>
                        <a:ea typeface="+mn-ea"/>
                        <a:cs typeface="+mn-c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61</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 4</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65</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25</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r h="593736">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lang="es-ES" sz="1500" kern="50" dirty="0">
                          <a:effectLst/>
                          <a:latin typeface="Times New Roman"/>
                          <a:ea typeface="Arial Unicode MS"/>
                          <a:cs typeface="Arial Unicode MS"/>
                        </a:rPr>
                        <a:t>TOTAL</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315</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103</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418</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82</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70786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F87537-27A1-4B03-98F3-BD63721E3048}"/>
              </a:ext>
            </a:extLst>
          </p:cNvPr>
          <p:cNvSpPr>
            <a:spLocks noGrp="1"/>
          </p:cNvSpPr>
          <p:nvPr>
            <p:ph type="title"/>
          </p:nvPr>
        </p:nvSpPr>
        <p:spPr>
          <a:xfrm>
            <a:off x="1920240" y="624110"/>
            <a:ext cx="9921239" cy="861790"/>
          </a:xfrm>
        </p:spPr>
        <p:txBody>
          <a:bodyPr>
            <a:normAutofit fontScale="90000"/>
          </a:bodyPr>
          <a:lstStyle/>
          <a:p>
            <a:r>
              <a:rPr lang="es-ES" b="1" dirty="0">
                <a:solidFill>
                  <a:srgbClr val="C00000"/>
                </a:solidFill>
              </a:rPr>
              <a:t>SELECCIÓ PERSONAL FUNCIONARI DE CARRERA OPO 2019</a:t>
            </a:r>
            <a:endParaRPr lang="es-ES" dirty="0">
              <a:solidFill>
                <a:srgbClr val="C00000"/>
              </a:solidFill>
            </a:endParaRPr>
          </a:p>
        </p:txBody>
      </p:sp>
      <p:sp>
        <p:nvSpPr>
          <p:cNvPr id="3" name="Marcador de contenido 2">
            <a:extLst>
              <a:ext uri="{FF2B5EF4-FFF2-40B4-BE49-F238E27FC236}">
                <a16:creationId xmlns:a16="http://schemas.microsoft.com/office/drawing/2014/main" id="{7AF71ED8-D98C-4B7A-B014-9DC6BEE0131B}"/>
              </a:ext>
            </a:extLst>
          </p:cNvPr>
          <p:cNvSpPr>
            <a:spLocks noGrp="1"/>
          </p:cNvSpPr>
          <p:nvPr>
            <p:ph idx="1"/>
          </p:nvPr>
        </p:nvSpPr>
        <p:spPr/>
        <p:txBody>
          <a:bodyPr/>
          <a:lstStyle/>
          <a:p>
            <a:endParaRPr lang="es-ES"/>
          </a:p>
        </p:txBody>
      </p:sp>
      <p:graphicFrame>
        <p:nvGraphicFramePr>
          <p:cNvPr id="7" name="3 Tabla">
            <a:extLst>
              <a:ext uri="{FF2B5EF4-FFF2-40B4-BE49-F238E27FC236}">
                <a16:creationId xmlns:a16="http://schemas.microsoft.com/office/drawing/2014/main" id="{B9830CAB-ADFF-4AED-873B-08B3FDEE5FAD}"/>
              </a:ext>
            </a:extLst>
          </p:cNvPr>
          <p:cNvGraphicFramePr>
            <a:graphicFrameLocks noGrp="1"/>
          </p:cNvGraphicFramePr>
          <p:nvPr>
            <p:extLst>
              <p:ext uri="{D42A27DB-BD31-4B8C-83A1-F6EECF244321}">
                <p14:modId xmlns:p14="http://schemas.microsoft.com/office/powerpoint/2010/main" val="4072982245"/>
              </p:ext>
            </p:extLst>
          </p:nvPr>
        </p:nvGraphicFramePr>
        <p:xfrm>
          <a:off x="2240280" y="1905000"/>
          <a:ext cx="9398746" cy="2998990"/>
        </p:xfrm>
        <a:graphic>
          <a:graphicData uri="http://schemas.openxmlformats.org/drawingml/2006/table">
            <a:tbl>
              <a:tblPr firstRow="1" firstCol="1" bandRow="1">
                <a:tableStyleId>{5C22544A-7EE6-4342-B048-85BDC9FD1C3A}</a:tableStyleId>
              </a:tblPr>
              <a:tblGrid>
                <a:gridCol w="2026773">
                  <a:extLst>
                    <a:ext uri="{9D8B030D-6E8A-4147-A177-3AD203B41FA5}">
                      <a16:colId xmlns:a16="http://schemas.microsoft.com/office/drawing/2014/main" val="20000"/>
                    </a:ext>
                  </a:extLst>
                </a:gridCol>
                <a:gridCol w="1957151">
                  <a:extLst>
                    <a:ext uri="{9D8B030D-6E8A-4147-A177-3AD203B41FA5}">
                      <a16:colId xmlns:a16="http://schemas.microsoft.com/office/drawing/2014/main" val="20001"/>
                    </a:ext>
                  </a:extLst>
                </a:gridCol>
                <a:gridCol w="1642135">
                  <a:extLst>
                    <a:ext uri="{9D8B030D-6E8A-4147-A177-3AD203B41FA5}">
                      <a16:colId xmlns:a16="http://schemas.microsoft.com/office/drawing/2014/main" val="20002"/>
                    </a:ext>
                  </a:extLst>
                </a:gridCol>
                <a:gridCol w="1977647">
                  <a:extLst>
                    <a:ext uri="{9D8B030D-6E8A-4147-A177-3AD203B41FA5}">
                      <a16:colId xmlns:a16="http://schemas.microsoft.com/office/drawing/2014/main" val="20003"/>
                    </a:ext>
                  </a:extLst>
                </a:gridCol>
                <a:gridCol w="1795040">
                  <a:extLst>
                    <a:ext uri="{9D8B030D-6E8A-4147-A177-3AD203B41FA5}">
                      <a16:colId xmlns:a16="http://schemas.microsoft.com/office/drawing/2014/main" val="20004"/>
                    </a:ext>
                  </a:extLst>
                </a:gridCol>
              </a:tblGrid>
              <a:tr h="1114594">
                <a:tc>
                  <a:txBody>
                    <a:bodyPr/>
                    <a:lstStyle/>
                    <a:p>
                      <a:pPr algn="ctr">
                        <a:spcAft>
                          <a:spcPts val="0"/>
                        </a:spcAft>
                        <a:tabLst>
                          <a:tab pos="1022350" algn="l"/>
                        </a:tabLst>
                      </a:pPr>
                      <a:r>
                        <a:rPr lang="es-ES" sz="1500" kern="50" dirty="0">
                          <a:effectLst/>
                        </a:rPr>
                        <a:t>OPO 2019</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Ad. Gen.</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Ad. Esp.</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Total</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C. </a:t>
                      </a:r>
                      <a:r>
                        <a:rPr lang="es-ES" sz="1500" kern="50" dirty="0" err="1">
                          <a:effectLst/>
                        </a:rPr>
                        <a:t>sup</a:t>
                      </a:r>
                      <a:r>
                        <a:rPr lang="es-ES" sz="1500" kern="50" dirty="0">
                          <a:effectLst/>
                        </a:rPr>
                        <a:t>.</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0"/>
                  </a:ext>
                </a:extLst>
              </a:tr>
              <a:tr h="628132">
                <a:tc>
                  <a:txBody>
                    <a:bodyPr/>
                    <a:lstStyle/>
                    <a:p>
                      <a:pPr algn="ctr">
                        <a:spcAft>
                          <a:spcPts val="0"/>
                        </a:spcAft>
                        <a:tabLst>
                          <a:tab pos="1022350" algn="l"/>
                        </a:tabLst>
                      </a:pPr>
                      <a:r>
                        <a:rPr lang="en-US" sz="1500" kern="50" dirty="0">
                          <a:effectLst/>
                          <a:latin typeface="Times New Roman"/>
                          <a:ea typeface="Arial Unicode MS"/>
                          <a:cs typeface="Arial Unicode MS"/>
                        </a:rPr>
                        <a:t>LLIURE</a:t>
                      </a: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39</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44</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n-US" sz="1500" kern="50" dirty="0">
                          <a:effectLst/>
                          <a:latin typeface="Times New Roman"/>
                          <a:ea typeface="Arial Unicode MS"/>
                          <a:cs typeface="Arial Unicode MS"/>
                        </a:rPr>
                        <a:t>83</a:t>
                      </a: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4</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1"/>
                  </a:ext>
                </a:extLst>
              </a:tr>
              <a:tr h="628132">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kumimoji="0" lang="es-ES" sz="1500" b="1" kern="50" dirty="0">
                          <a:solidFill>
                            <a:schemeClr val="lt1"/>
                          </a:solidFill>
                          <a:effectLst/>
                          <a:latin typeface="+mn-lt"/>
                          <a:ea typeface="+mn-ea"/>
                          <a:cs typeface="+mn-cs"/>
                        </a:rPr>
                        <a:t>PI</a:t>
                      </a:r>
                      <a:endParaRPr kumimoji="0" lang="en-US" sz="1500" b="1" kern="50" dirty="0">
                        <a:solidFill>
                          <a:schemeClr val="lt1"/>
                        </a:solidFill>
                        <a:effectLst/>
                        <a:latin typeface="+mn-lt"/>
                        <a:ea typeface="+mn-ea"/>
                        <a:cs typeface="+mn-c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33</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rPr>
                        <a:t> 4</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n-US" sz="1500" kern="50" dirty="0">
                          <a:effectLst/>
                          <a:latin typeface="Times New Roman"/>
                          <a:ea typeface="Arial Unicode MS"/>
                          <a:cs typeface="Arial Unicode MS"/>
                        </a:rPr>
                        <a:t>37</a:t>
                      </a: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4</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3"/>
                  </a:ext>
                </a:extLst>
              </a:tr>
              <a:tr h="628132">
                <a:tc>
                  <a:txBody>
                    <a:bodyPr/>
                    <a:lstStyle/>
                    <a:p>
                      <a:pPr marL="0" marR="0" indent="0" algn="ctr" defTabSz="914400" rtl="0" eaLnBrk="1" fontAlgn="auto" latinLnBrk="0" hangingPunct="1">
                        <a:lnSpc>
                          <a:spcPct val="100000"/>
                        </a:lnSpc>
                        <a:spcBef>
                          <a:spcPts val="0"/>
                        </a:spcBef>
                        <a:spcAft>
                          <a:spcPts val="0"/>
                        </a:spcAft>
                        <a:buClrTx/>
                        <a:buSzTx/>
                        <a:buFontTx/>
                        <a:buNone/>
                        <a:tabLst>
                          <a:tab pos="1022350" algn="l"/>
                        </a:tabLst>
                        <a:defRPr/>
                      </a:pPr>
                      <a:r>
                        <a:rPr lang="es-ES" sz="1500" kern="50" dirty="0">
                          <a:effectLst/>
                          <a:latin typeface="Times New Roman"/>
                          <a:ea typeface="Arial Unicode MS"/>
                          <a:cs typeface="Arial Unicode MS"/>
                        </a:rPr>
                        <a:t>TOTAL</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72</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48</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120</a:t>
                      </a:r>
                      <a:endParaRPr lang="en-US" sz="1500" kern="50" dirty="0">
                        <a:effectLst/>
                        <a:latin typeface="Times New Roman"/>
                        <a:ea typeface="Arial Unicode MS"/>
                        <a:cs typeface="Arial Unicode MS"/>
                      </a:endParaRPr>
                    </a:p>
                  </a:txBody>
                  <a:tcPr marL="68580" marR="68580" marT="0" marB="0" anchor="ctr"/>
                </a:tc>
                <a:tc>
                  <a:txBody>
                    <a:bodyPr/>
                    <a:lstStyle/>
                    <a:p>
                      <a:pPr algn="ctr">
                        <a:spcAft>
                          <a:spcPts val="0"/>
                        </a:spcAft>
                        <a:tabLst>
                          <a:tab pos="1022350" algn="l"/>
                        </a:tabLst>
                      </a:pPr>
                      <a:r>
                        <a:rPr lang="es-ES" sz="1500" kern="50" dirty="0">
                          <a:effectLst/>
                          <a:latin typeface="Times New Roman"/>
                          <a:ea typeface="Arial Unicode MS"/>
                          <a:cs typeface="Arial Unicode MS"/>
                        </a:rPr>
                        <a:t>8</a:t>
                      </a:r>
                      <a:endParaRPr lang="en-US" sz="1500" kern="50" dirty="0">
                        <a:effectLst/>
                        <a:latin typeface="Times New Roman"/>
                        <a:ea typeface="Arial Unicode MS"/>
                        <a:cs typeface="Arial Unicode MS"/>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2195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C3788F1-A0D4-4C00-AB45-69CF70639214}"/>
              </a:ext>
            </a:extLst>
          </p:cNvPr>
          <p:cNvSpPr txBox="1"/>
          <p:nvPr/>
        </p:nvSpPr>
        <p:spPr>
          <a:xfrm>
            <a:off x="1338038" y="743539"/>
            <a:ext cx="10583452" cy="5504327"/>
          </a:xfrm>
          <a:prstGeom prst="rect">
            <a:avLst/>
          </a:prstGeom>
          <a:noFill/>
        </p:spPr>
        <p:txBody>
          <a:bodyPr wrap="square">
            <a:spAutoFit/>
          </a:bodyPr>
          <a:lstStyle/>
          <a:p>
            <a:pPr algn="just">
              <a:lnSpc>
                <a:spcPct val="107000"/>
              </a:lnSpc>
              <a:spcAft>
                <a:spcPts val="800"/>
              </a:spcAft>
            </a:pPr>
            <a:r>
              <a:rPr lang="ca-ES" sz="2600" dirty="0">
                <a:solidFill>
                  <a:srgbClr val="C00000"/>
                </a:solidFill>
                <a:effectLst/>
                <a:latin typeface="+mj-lt"/>
                <a:ea typeface="Calibri" panose="020F0502020204030204" pitchFamily="34" charset="0"/>
                <a:cs typeface="Times New Roman" panose="02020603050405020304" pitchFamily="18" charset="0"/>
              </a:rPr>
              <a:t>	</a:t>
            </a:r>
            <a:r>
              <a:rPr lang="ca-ES" sz="2600" b="1" dirty="0">
                <a:solidFill>
                  <a:srgbClr val="C00000"/>
                </a:solidFill>
                <a:effectLst/>
                <a:latin typeface="+mj-lt"/>
                <a:ea typeface="Calibri" panose="020F0502020204030204" pitchFamily="34" charset="0"/>
                <a:cs typeface="Times New Roman" panose="02020603050405020304" pitchFamily="18" charset="0"/>
              </a:rPr>
              <a:t>RECORDATORI:</a:t>
            </a:r>
          </a:p>
          <a:p>
            <a:pPr algn="just">
              <a:lnSpc>
                <a:spcPct val="107000"/>
              </a:lnSpc>
              <a:spcAft>
                <a:spcPts val="800"/>
              </a:spcAft>
            </a:pPr>
            <a:r>
              <a:rPr lang="ca-ES" sz="2600" dirty="0">
                <a:effectLst/>
                <a:latin typeface="+mj-lt"/>
                <a:ea typeface="Calibri" panose="020F0502020204030204" pitchFamily="34" charset="0"/>
                <a:cs typeface="Times New Roman" panose="02020603050405020304" pitchFamily="18" charset="0"/>
              </a:rPr>
              <a:t>El nostre sistema de funció pública (estatal i autonòmic) es caracteritza pel fet que </a:t>
            </a:r>
            <a:r>
              <a:rPr lang="ca-ES" sz="2600" u="sng" dirty="0">
                <a:effectLst/>
                <a:latin typeface="+mj-lt"/>
                <a:ea typeface="Calibri" panose="020F0502020204030204" pitchFamily="34" charset="0"/>
                <a:cs typeface="Times New Roman" panose="02020603050405020304" pitchFamily="18" charset="0"/>
              </a:rPr>
              <a:t>el personal se selecciona</a:t>
            </a:r>
            <a:r>
              <a:rPr lang="ca-ES" sz="2600" dirty="0">
                <a:effectLst/>
                <a:latin typeface="+mj-lt"/>
                <a:ea typeface="Calibri" panose="020F0502020204030204" pitchFamily="34" charset="0"/>
                <a:cs typeface="Times New Roman" panose="02020603050405020304" pitchFamily="18" charset="0"/>
              </a:rPr>
              <a:t> (amb els procediments d’accés a la funció pública) no per acomplir un determinat lloc de feina sinó </a:t>
            </a:r>
            <a:r>
              <a:rPr lang="ca-ES" sz="2600" u="sng" dirty="0">
                <a:effectLst/>
                <a:latin typeface="+mj-lt"/>
                <a:ea typeface="Calibri" panose="020F0502020204030204" pitchFamily="34" charset="0"/>
                <a:cs typeface="Times New Roman" panose="02020603050405020304" pitchFamily="18" charset="0"/>
              </a:rPr>
              <a:t>per accedir a un cos, escala o especialitat</a:t>
            </a:r>
            <a:r>
              <a:rPr lang="ca-ES" sz="2600" dirty="0">
                <a:effectLst/>
                <a:latin typeface="+mj-lt"/>
                <a:ea typeface="Calibri" panose="020F0502020204030204" pitchFamily="34" charset="0"/>
                <a:cs typeface="Times New Roman" panose="02020603050405020304" pitchFamily="18" charset="0"/>
              </a:rPr>
              <a:t>, i una vegada que s’hi ha accedit, al llarg de la “carrera funcionarial”, s’ocuparà, (en règim de titularitat o de manera provisional) diferents llocs de feina adscrits (de manera exclusiva o no) al cos, escala o especialitat d’accés, per mitjà dels procediments de provisió i de mobilitat. </a:t>
            </a:r>
            <a:endParaRPr lang="es-ES" sz="26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600" dirty="0">
                <a:effectLst/>
                <a:latin typeface="+mj-lt"/>
                <a:ea typeface="Calibri" panose="020F0502020204030204" pitchFamily="34" charset="0"/>
                <a:cs typeface="Times New Roman" panose="02020603050405020304" pitchFamily="18" charset="0"/>
              </a:rPr>
              <a:t> </a:t>
            </a:r>
            <a:endParaRPr lang="es-ES" sz="26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600" b="1" dirty="0">
                <a:solidFill>
                  <a:srgbClr val="C00000"/>
                </a:solidFill>
                <a:effectLst/>
                <a:latin typeface="+mj-lt"/>
                <a:ea typeface="Calibri" panose="020F0502020204030204" pitchFamily="34" charset="0"/>
                <a:cs typeface="Times New Roman" panose="02020603050405020304" pitchFamily="18" charset="0"/>
              </a:rPr>
              <a:t>L’EBEP i la LFPCAIB mantenen aquest model funcionarial</a:t>
            </a:r>
            <a:r>
              <a:rPr lang="ca-ES" sz="2600" dirty="0">
                <a:effectLst/>
                <a:latin typeface="+mj-lt"/>
                <a:ea typeface="Calibri" panose="020F0502020204030204" pitchFamily="34" charset="0"/>
                <a:cs typeface="Times New Roman" panose="02020603050405020304" pitchFamily="18" charset="0"/>
              </a:rPr>
              <a:t> </a:t>
            </a:r>
            <a:endParaRPr lang="es-ES" sz="26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3713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B8548B-D7B0-413E-9C46-F667A7C89503}"/>
              </a:ext>
            </a:extLst>
          </p:cNvPr>
          <p:cNvSpPr>
            <a:spLocks noGrp="1"/>
          </p:cNvSpPr>
          <p:nvPr>
            <p:ph type="title"/>
          </p:nvPr>
        </p:nvSpPr>
        <p:spPr>
          <a:xfrm>
            <a:off x="2604355" y="624110"/>
            <a:ext cx="8911687" cy="1280890"/>
          </a:xfrm>
        </p:spPr>
        <p:txBody>
          <a:bodyPr/>
          <a:lstStyle/>
          <a:p>
            <a:r>
              <a:rPr lang="es-ES" b="1" dirty="0" err="1">
                <a:solidFill>
                  <a:srgbClr val="C00000"/>
                </a:solidFill>
              </a:rPr>
              <a:t>Gràfica</a:t>
            </a:r>
            <a:r>
              <a:rPr lang="es-ES" b="1" dirty="0">
                <a:solidFill>
                  <a:srgbClr val="C00000"/>
                </a:solidFill>
              </a:rPr>
              <a:t> general: 1990 - 2019</a:t>
            </a:r>
          </a:p>
        </p:txBody>
      </p:sp>
      <p:graphicFrame>
        <p:nvGraphicFramePr>
          <p:cNvPr id="4" name="Gráfico 3">
            <a:extLst>
              <a:ext uri="{FF2B5EF4-FFF2-40B4-BE49-F238E27FC236}">
                <a16:creationId xmlns:a16="http://schemas.microsoft.com/office/drawing/2014/main" id="{6E890C95-608B-4592-9A1B-6832DF8FD8D3}"/>
              </a:ext>
            </a:extLst>
          </p:cNvPr>
          <p:cNvGraphicFramePr>
            <a:graphicFrameLocks/>
          </p:cNvGraphicFramePr>
          <p:nvPr>
            <p:extLst>
              <p:ext uri="{D42A27DB-BD31-4B8C-83A1-F6EECF244321}">
                <p14:modId xmlns:p14="http://schemas.microsoft.com/office/powerpoint/2010/main" val="306704901"/>
              </p:ext>
            </p:extLst>
          </p:nvPr>
        </p:nvGraphicFramePr>
        <p:xfrm>
          <a:off x="2347232" y="1658030"/>
          <a:ext cx="9168810" cy="46717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7415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544BB2-8D59-4FB5-87A5-6167826110F9}"/>
              </a:ext>
            </a:extLst>
          </p:cNvPr>
          <p:cNvSpPr>
            <a:spLocks noGrp="1"/>
          </p:cNvSpPr>
          <p:nvPr>
            <p:ph type="title"/>
          </p:nvPr>
        </p:nvSpPr>
        <p:spPr/>
        <p:txBody>
          <a:bodyPr/>
          <a:lstStyle/>
          <a:p>
            <a:r>
              <a:rPr lang="es-ES" b="1" dirty="0" err="1">
                <a:solidFill>
                  <a:srgbClr val="C00000"/>
                </a:solidFill>
              </a:rPr>
              <a:t>Gràfica</a:t>
            </a:r>
            <a:r>
              <a:rPr lang="es-ES" b="1" dirty="0">
                <a:solidFill>
                  <a:srgbClr val="C00000"/>
                </a:solidFill>
              </a:rPr>
              <a:t> cos superior 1990 – 2019</a:t>
            </a:r>
          </a:p>
        </p:txBody>
      </p:sp>
      <p:graphicFrame>
        <p:nvGraphicFramePr>
          <p:cNvPr id="4" name="Gráfico 3">
            <a:extLst>
              <a:ext uri="{FF2B5EF4-FFF2-40B4-BE49-F238E27FC236}">
                <a16:creationId xmlns:a16="http://schemas.microsoft.com/office/drawing/2014/main" id="{AA9C7FC3-8613-435F-92B3-D124DB7E5618}"/>
              </a:ext>
            </a:extLst>
          </p:cNvPr>
          <p:cNvGraphicFramePr>
            <a:graphicFrameLocks/>
          </p:cNvGraphicFramePr>
          <p:nvPr>
            <p:extLst>
              <p:ext uri="{D42A27DB-BD31-4B8C-83A1-F6EECF244321}">
                <p14:modId xmlns:p14="http://schemas.microsoft.com/office/powerpoint/2010/main" val="109986885"/>
              </p:ext>
            </p:extLst>
          </p:nvPr>
        </p:nvGraphicFramePr>
        <p:xfrm>
          <a:off x="1921104" y="1569254"/>
          <a:ext cx="8732100" cy="45758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0437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1FE222-E742-466D-B45E-1546965E3D3B}"/>
              </a:ext>
            </a:extLst>
          </p:cNvPr>
          <p:cNvSpPr>
            <a:spLocks noGrp="1"/>
          </p:cNvSpPr>
          <p:nvPr>
            <p:ph type="title"/>
          </p:nvPr>
        </p:nvSpPr>
        <p:spPr>
          <a:xfrm>
            <a:off x="2034541" y="662940"/>
            <a:ext cx="9470072" cy="617220"/>
          </a:xfrm>
        </p:spPr>
        <p:txBody>
          <a:bodyPr>
            <a:normAutofit fontScale="90000"/>
          </a:bodyPr>
          <a:lstStyle/>
          <a:p>
            <a:r>
              <a:rPr lang="es-ES" b="1" dirty="0">
                <a:solidFill>
                  <a:srgbClr val="C00000"/>
                </a:solidFill>
              </a:rPr>
              <a:t>CONCLUSIONS QUANT A LA SELECCIÓ</a:t>
            </a:r>
            <a:endParaRPr lang="es-ES" dirty="0">
              <a:solidFill>
                <a:srgbClr val="C00000"/>
              </a:solidFill>
            </a:endParaRPr>
          </a:p>
        </p:txBody>
      </p:sp>
      <p:sp>
        <p:nvSpPr>
          <p:cNvPr id="3" name="Marcador de contenido 2">
            <a:extLst>
              <a:ext uri="{FF2B5EF4-FFF2-40B4-BE49-F238E27FC236}">
                <a16:creationId xmlns:a16="http://schemas.microsoft.com/office/drawing/2014/main" id="{7D44D667-CA67-4D92-8494-CFDBBA659DEF}"/>
              </a:ext>
            </a:extLst>
          </p:cNvPr>
          <p:cNvSpPr>
            <a:spLocks noGrp="1"/>
          </p:cNvSpPr>
          <p:nvPr>
            <p:ph idx="1"/>
          </p:nvPr>
        </p:nvSpPr>
        <p:spPr>
          <a:xfrm>
            <a:off x="1171852" y="1518082"/>
            <a:ext cx="10599938" cy="4393140"/>
          </a:xfrm>
        </p:spPr>
        <p:txBody>
          <a:bodyPr>
            <a:normAutofit fontScale="92500" lnSpcReduction="10000"/>
          </a:bodyPr>
          <a:lstStyle/>
          <a:p>
            <a:pPr lvl="0" algn="just">
              <a:buFont typeface="Wingdings" panose="05000000000000000000" pitchFamily="2" charset="2"/>
              <a:buChar char="Ø"/>
            </a:pPr>
            <a:r>
              <a:rPr lang="ca-ES" b="1" dirty="0">
                <a:solidFill>
                  <a:srgbClr val="C00000"/>
                </a:solidFill>
              </a:rPr>
              <a:t>La direcció política i l’acció sindical influeixen en gran mesura en les polítiques de selecció de personal (també en els de provisió de llocs de feina –com veurem després-).</a:t>
            </a:r>
            <a:r>
              <a:rPr lang="ca-ES" dirty="0">
                <a:solidFill>
                  <a:srgbClr val="C00000"/>
                </a:solidFill>
              </a:rPr>
              <a:t> </a:t>
            </a:r>
          </a:p>
          <a:p>
            <a:pPr lvl="0" algn="just">
              <a:buFont typeface="Wingdings" panose="05000000000000000000" pitchFamily="2" charset="2"/>
              <a:buChar char="Ø"/>
            </a:pPr>
            <a:r>
              <a:rPr lang="ca-ES" b="1" dirty="0">
                <a:solidFill>
                  <a:srgbClr val="C00000"/>
                </a:solidFill>
              </a:rPr>
              <a:t>El control de jutjats i tribunals ha resultat decisiu per assegurar el compliment dels principis constitucionals d’accés a la funció pública autonòmica.</a:t>
            </a:r>
          </a:p>
          <a:p>
            <a:pPr algn="just">
              <a:buFont typeface="Wingdings" panose="05000000000000000000" pitchFamily="2" charset="2"/>
              <a:buChar char="Ø"/>
            </a:pPr>
            <a:r>
              <a:rPr lang="ca-ES" b="1" dirty="0">
                <a:solidFill>
                  <a:srgbClr val="C00000"/>
                </a:solidFill>
              </a:rPr>
              <a:t>Els principis constitucionals aplicables exigeixen ofertes públiques d’ocupació </a:t>
            </a:r>
            <a:r>
              <a:rPr lang="ca-ES" b="1" u="sng" dirty="0">
                <a:solidFill>
                  <a:srgbClr val="C00000"/>
                </a:solidFill>
              </a:rPr>
              <a:t>anuals</a:t>
            </a:r>
            <a:r>
              <a:rPr lang="ca-ES" b="1" dirty="0">
                <a:solidFill>
                  <a:srgbClr val="C00000"/>
                </a:solidFill>
              </a:rPr>
              <a:t> i </a:t>
            </a:r>
            <a:r>
              <a:rPr lang="ca-ES" b="1" u="sng" dirty="0">
                <a:solidFill>
                  <a:srgbClr val="C00000"/>
                </a:solidFill>
              </a:rPr>
              <a:t>convocatòries periòdiques</a:t>
            </a:r>
            <a:r>
              <a:rPr lang="ca-ES" b="1" dirty="0">
                <a:solidFill>
                  <a:srgbClr val="C00000"/>
                </a:solidFill>
              </a:rPr>
              <a:t> de processos selectius en tot el sector públic.</a:t>
            </a:r>
            <a:endParaRPr lang="ca-ES" dirty="0">
              <a:solidFill>
                <a:srgbClr val="C00000"/>
              </a:solidFill>
            </a:endParaRPr>
          </a:p>
          <a:p>
            <a:pPr lvl="0" algn="just">
              <a:buFont typeface="Wingdings" panose="05000000000000000000" pitchFamily="2" charset="2"/>
              <a:buChar char="Ø"/>
            </a:pPr>
            <a:r>
              <a:rPr lang="ca-ES" b="1" dirty="0">
                <a:solidFill>
                  <a:srgbClr val="C00000"/>
                </a:solidFill>
              </a:rPr>
              <a:t>Les altes taxes d’interinitat en l’ocupació pública són negatives a tots els nivells. També com a mesura de control de la despesa pública, ja que no produeix cap estalvi real.</a:t>
            </a:r>
          </a:p>
          <a:p>
            <a:pPr lvl="0" algn="just">
              <a:buFont typeface="Wingdings" panose="05000000000000000000" pitchFamily="2" charset="2"/>
              <a:buChar char="Ø"/>
            </a:pPr>
            <a:r>
              <a:rPr lang="ca-ES" b="1" dirty="0">
                <a:solidFill>
                  <a:srgbClr val="C00000"/>
                </a:solidFill>
              </a:rPr>
              <a:t>Els períodes en què s’interrompen les convocatòries de processos selectius dels empleats públics produeixen efectes negatius i perversos:</a:t>
            </a:r>
          </a:p>
          <a:p>
            <a:pPr marL="631825" indent="-457200" algn="just" defTabSz="540000">
              <a:buFont typeface="Wingdings" panose="05000000000000000000" pitchFamily="2" charset="2"/>
              <a:buChar char="Ø"/>
            </a:pPr>
            <a:r>
              <a:rPr lang="ca-ES" b="1" dirty="0">
                <a:solidFill>
                  <a:srgbClr val="C00000"/>
                </a:solidFill>
              </a:rPr>
              <a:t>afavoreixen la inestabilitat en l’ocupació</a:t>
            </a:r>
          </a:p>
          <a:p>
            <a:pPr marL="631825" indent="-457200" algn="just" defTabSz="540000">
              <a:buFont typeface="Wingdings" panose="05000000000000000000" pitchFamily="2" charset="2"/>
              <a:buChar char="Ø"/>
            </a:pPr>
            <a:r>
              <a:rPr lang="ca-ES" b="1" dirty="0">
                <a:solidFill>
                  <a:srgbClr val="C00000"/>
                </a:solidFill>
              </a:rPr>
              <a:t>dificulten el compliment del mandat constitucional d’igualtat en l’accés a la funció pública (la manca de ritme perjudica la preparació dels aspirants)</a:t>
            </a:r>
          </a:p>
          <a:p>
            <a:pPr marL="631825" indent="-457200" algn="just" defTabSz="540000">
              <a:buFont typeface="Wingdings" panose="05000000000000000000" pitchFamily="2" charset="2"/>
              <a:buChar char="Ø"/>
              <a:tabLst>
                <a:tab pos="534988" algn="l"/>
              </a:tabLst>
            </a:pPr>
            <a:r>
              <a:rPr lang="ca-ES" b="1" dirty="0">
                <a:solidFill>
                  <a:srgbClr val="C00000"/>
                </a:solidFill>
              </a:rPr>
              <a:t>no garanteixen els objectius d’estabilitat pressupostària que pretenen</a:t>
            </a:r>
          </a:p>
          <a:p>
            <a:pPr lvl="0" algn="just">
              <a:buFont typeface="Wingdings" panose="05000000000000000000" pitchFamily="2" charset="2"/>
              <a:buChar char="Ø"/>
            </a:pPr>
            <a:endParaRPr lang="ca-ES" b="1" dirty="0"/>
          </a:p>
          <a:p>
            <a:pPr lvl="0" algn="just">
              <a:buFont typeface="Wingdings" panose="05000000000000000000" pitchFamily="2" charset="2"/>
              <a:buChar char="Ø"/>
            </a:pPr>
            <a:endParaRPr lang="ca-ES" dirty="0"/>
          </a:p>
          <a:p>
            <a:pPr>
              <a:lnSpc>
                <a:spcPct val="115000"/>
              </a:lnSpc>
              <a:spcAft>
                <a:spcPts val="1000"/>
              </a:spcAft>
              <a:buFont typeface="Wingdings" panose="05000000000000000000" pitchFamily="2" charset="2"/>
              <a:buChar char="Ø"/>
            </a:pPr>
            <a:endParaRPr lang="ca-ES" b="1" dirty="0"/>
          </a:p>
          <a:p>
            <a:pPr>
              <a:lnSpc>
                <a:spcPct val="115000"/>
              </a:lnSpc>
              <a:spcAft>
                <a:spcPts val="1000"/>
              </a:spcAft>
              <a:buFont typeface="Wingdings" panose="05000000000000000000" pitchFamily="2" charset="2"/>
              <a:buChar char="Ø"/>
            </a:pPr>
            <a:endParaRPr lang="ca-ES" b="1" dirty="0"/>
          </a:p>
          <a:p>
            <a:endParaRPr lang="es-ES" dirty="0"/>
          </a:p>
        </p:txBody>
      </p:sp>
    </p:spTree>
    <p:extLst>
      <p:ext uri="{BB962C8B-B14F-4D97-AF65-F5344CB8AC3E}">
        <p14:creationId xmlns:p14="http://schemas.microsoft.com/office/powerpoint/2010/main" val="24197685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CA55351-B69F-4394-BC58-F8C2B5A21B46}"/>
              </a:ext>
            </a:extLst>
          </p:cNvPr>
          <p:cNvSpPr txBox="1"/>
          <p:nvPr/>
        </p:nvSpPr>
        <p:spPr>
          <a:xfrm>
            <a:off x="1710019" y="1215126"/>
            <a:ext cx="10021537" cy="3970318"/>
          </a:xfrm>
          <a:prstGeom prst="rect">
            <a:avLst/>
          </a:prstGeom>
          <a:noFill/>
        </p:spPr>
        <p:txBody>
          <a:bodyPr wrap="square">
            <a:spAutoFit/>
          </a:bodyPr>
          <a:lstStyle/>
          <a:p>
            <a:r>
              <a:rPr lang="ca-ES" sz="3600" b="1" dirty="0">
                <a:solidFill>
                  <a:srgbClr val="C00000"/>
                </a:solidFill>
              </a:rPr>
              <a:t>ANÀLISI DELS EXERCICIS D’OPOSICIÓ CAIB: </a:t>
            </a:r>
          </a:p>
          <a:p>
            <a:endParaRPr lang="ca-ES" sz="3600" b="1" dirty="0">
              <a:solidFill>
                <a:srgbClr val="C00000"/>
              </a:solidFill>
            </a:endParaRPr>
          </a:p>
          <a:p>
            <a:pPr marL="571500" indent="-571500">
              <a:buFont typeface="Wingdings" panose="05000000000000000000" pitchFamily="2" charset="2"/>
              <a:buChar char="Ø"/>
            </a:pPr>
            <a:r>
              <a:rPr lang="ca-ES" sz="3600" b="1" dirty="0">
                <a:solidFill>
                  <a:srgbClr val="C00000"/>
                </a:solidFill>
              </a:rPr>
              <a:t>COS SUPERIOR</a:t>
            </a:r>
          </a:p>
          <a:p>
            <a:endParaRPr lang="ca-ES" sz="3600" b="1" dirty="0">
              <a:solidFill>
                <a:srgbClr val="C00000"/>
              </a:solidFill>
            </a:endParaRPr>
          </a:p>
          <a:p>
            <a:pPr marL="571500" indent="-571500">
              <a:buFont typeface="Wingdings" panose="05000000000000000000" pitchFamily="2" charset="2"/>
              <a:buChar char="Ø"/>
            </a:pPr>
            <a:r>
              <a:rPr lang="ca-ES" sz="3600" b="1" dirty="0">
                <a:solidFill>
                  <a:srgbClr val="C00000"/>
                </a:solidFill>
              </a:rPr>
              <a:t>COS AUXILIAR</a:t>
            </a:r>
          </a:p>
          <a:p>
            <a:endParaRPr lang="ca-ES" sz="3600" b="1" dirty="0">
              <a:solidFill>
                <a:srgbClr val="C00000"/>
              </a:solidFill>
            </a:endParaRPr>
          </a:p>
          <a:p>
            <a:r>
              <a:rPr lang="ca-ES" sz="3600" b="1" dirty="0">
                <a:solidFill>
                  <a:srgbClr val="C00000"/>
                </a:solidFill>
              </a:rPr>
              <a:t>OPO ACUMULADA 2014 – 2017 i OPO 2018</a:t>
            </a:r>
            <a:endParaRPr lang="ca-ES" sz="3600" dirty="0">
              <a:solidFill>
                <a:srgbClr val="C00000"/>
              </a:solidFill>
            </a:endParaRPr>
          </a:p>
        </p:txBody>
      </p:sp>
    </p:spTree>
    <p:extLst>
      <p:ext uri="{BB962C8B-B14F-4D97-AF65-F5344CB8AC3E}">
        <p14:creationId xmlns:p14="http://schemas.microsoft.com/office/powerpoint/2010/main" val="12118596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AAB88E-38FC-485D-A8FC-D89F73F0C437}"/>
              </a:ext>
            </a:extLst>
          </p:cNvPr>
          <p:cNvSpPr>
            <a:spLocks noGrp="1"/>
          </p:cNvSpPr>
          <p:nvPr>
            <p:ph type="title"/>
          </p:nvPr>
        </p:nvSpPr>
        <p:spPr>
          <a:xfrm>
            <a:off x="1771651" y="624110"/>
            <a:ext cx="10086974" cy="873386"/>
          </a:xfrm>
        </p:spPr>
        <p:txBody>
          <a:bodyPr>
            <a:normAutofit/>
          </a:bodyPr>
          <a:lstStyle/>
          <a:p>
            <a:pPr algn="ctr"/>
            <a:r>
              <a:rPr lang="ca-ES" sz="3600" b="1" dirty="0">
                <a:solidFill>
                  <a:srgbClr val="C00000"/>
                </a:solidFill>
              </a:rPr>
              <a:t>TEMARI DEL COS SUPERIOR</a:t>
            </a:r>
          </a:p>
        </p:txBody>
      </p:sp>
      <p:sp>
        <p:nvSpPr>
          <p:cNvPr id="3" name="Marcador de contenido 2">
            <a:extLst>
              <a:ext uri="{FF2B5EF4-FFF2-40B4-BE49-F238E27FC236}">
                <a16:creationId xmlns:a16="http://schemas.microsoft.com/office/drawing/2014/main" id="{6897A6AB-45C6-49FD-B6DE-D500C4D1760F}"/>
              </a:ext>
            </a:extLst>
          </p:cNvPr>
          <p:cNvSpPr>
            <a:spLocks noGrp="1"/>
          </p:cNvSpPr>
          <p:nvPr>
            <p:ph idx="1"/>
          </p:nvPr>
        </p:nvSpPr>
        <p:spPr>
          <a:xfrm>
            <a:off x="1891553" y="1437861"/>
            <a:ext cx="9604094" cy="4464396"/>
          </a:xfrm>
        </p:spPr>
        <p:txBody>
          <a:bodyPr>
            <a:normAutofit fontScale="85000" lnSpcReduction="20000"/>
          </a:bodyPr>
          <a:lstStyle/>
          <a:p>
            <a:endParaRPr lang="ca-ES" sz="1800" b="1" dirty="0"/>
          </a:p>
          <a:p>
            <a:r>
              <a:rPr lang="ca-ES" sz="1800" dirty="0"/>
              <a:t>Part I. Dret constitucional (</a:t>
            </a:r>
            <a:r>
              <a:rPr lang="ca-ES" sz="1800" b="1" dirty="0"/>
              <a:t>12</a:t>
            </a:r>
            <a:r>
              <a:rPr lang="ca-ES" sz="1800" dirty="0"/>
              <a:t> temes OPO acumulada - </a:t>
            </a:r>
            <a:r>
              <a:rPr lang="ca-ES" sz="1800" b="1" dirty="0"/>
              <a:t>11</a:t>
            </a:r>
            <a:r>
              <a:rPr lang="ca-ES" sz="1800" dirty="0"/>
              <a:t> OPO 2018)</a:t>
            </a:r>
          </a:p>
          <a:p>
            <a:r>
              <a:rPr lang="ca-ES" sz="1800" dirty="0"/>
              <a:t>Part II. La Comunitat Autònoma de les Illes Balears: institucions i competències (</a:t>
            </a:r>
            <a:r>
              <a:rPr lang="ca-ES" sz="1800" b="1" dirty="0"/>
              <a:t>23</a:t>
            </a:r>
            <a:r>
              <a:rPr lang="ca-ES" sz="1800" dirty="0"/>
              <a:t> temes OPO acumulada - </a:t>
            </a:r>
            <a:r>
              <a:rPr lang="ca-ES" sz="1800" b="1" dirty="0"/>
              <a:t>14</a:t>
            </a:r>
            <a:r>
              <a:rPr lang="ca-ES" sz="1800" dirty="0"/>
              <a:t> OPO 2018)</a:t>
            </a:r>
          </a:p>
          <a:p>
            <a:r>
              <a:rPr lang="ca-ES" sz="1800" dirty="0"/>
              <a:t>Part III. La Unió Europea (10 temes)</a:t>
            </a:r>
          </a:p>
          <a:p>
            <a:r>
              <a:rPr lang="ca-ES" sz="1800" dirty="0"/>
              <a:t>Part IV. Gestió pública, igualtat d’oportunitats i transparència (</a:t>
            </a:r>
            <a:r>
              <a:rPr lang="ca-ES" sz="1800" b="1" dirty="0"/>
              <a:t>7</a:t>
            </a:r>
            <a:r>
              <a:rPr lang="ca-ES" sz="1800" dirty="0"/>
              <a:t> temes OPO acumulada) </a:t>
            </a:r>
            <a:r>
              <a:rPr lang="ca-ES" dirty="0"/>
              <a:t>Part IV </a:t>
            </a:r>
            <a:r>
              <a:rPr lang="ca-ES" sz="1800" dirty="0"/>
              <a:t>Bon Govern, Transparència, Administració electrònica i Igualtat d’oportunitats (</a:t>
            </a:r>
            <a:r>
              <a:rPr lang="ca-ES" sz="1800" b="1" dirty="0"/>
              <a:t>12</a:t>
            </a:r>
            <a:r>
              <a:rPr lang="ca-ES" sz="1800" dirty="0"/>
              <a:t> temes OPO 2018) </a:t>
            </a:r>
          </a:p>
          <a:p>
            <a:r>
              <a:rPr lang="ca-ES" sz="1800" dirty="0"/>
              <a:t>Part V. Dret administratiu (</a:t>
            </a:r>
            <a:r>
              <a:rPr lang="ca-ES" sz="1800" b="1" dirty="0"/>
              <a:t>24</a:t>
            </a:r>
            <a:r>
              <a:rPr lang="ca-ES" sz="1800" dirty="0"/>
              <a:t> temes OPO acumulada</a:t>
            </a:r>
            <a:r>
              <a:rPr lang="ca-ES" dirty="0"/>
              <a:t> - </a:t>
            </a:r>
            <a:r>
              <a:rPr lang="ca-ES" sz="1800" b="1" dirty="0"/>
              <a:t>36</a:t>
            </a:r>
            <a:r>
              <a:rPr lang="ca-ES" sz="1800" dirty="0"/>
              <a:t> temes OPO 2018)</a:t>
            </a:r>
          </a:p>
          <a:p>
            <a:r>
              <a:rPr lang="ca-ES" sz="1800" dirty="0"/>
              <a:t>Part VI. Funció pública, dret laboral i dret penal (</a:t>
            </a:r>
            <a:r>
              <a:rPr lang="ca-ES" sz="1800" b="1" dirty="0"/>
              <a:t>18</a:t>
            </a:r>
            <a:r>
              <a:rPr lang="ca-ES" sz="1800" dirty="0"/>
              <a:t> temes OPO acumulada</a:t>
            </a:r>
            <a:r>
              <a:rPr lang="ca-ES" dirty="0"/>
              <a:t> - </a:t>
            </a:r>
            <a:r>
              <a:rPr lang="ca-ES" b="1" dirty="0"/>
              <a:t>15</a:t>
            </a:r>
            <a:r>
              <a:rPr lang="ca-ES" sz="1800" dirty="0"/>
              <a:t> temes OPO 2018)</a:t>
            </a:r>
          </a:p>
          <a:p>
            <a:r>
              <a:rPr lang="ca-ES" sz="1800" dirty="0"/>
              <a:t>Part VII. Economia, hisenda pública i sistema fiscal  (</a:t>
            </a:r>
            <a:r>
              <a:rPr lang="ca-ES" sz="1800" b="1" dirty="0"/>
              <a:t>17</a:t>
            </a:r>
            <a:r>
              <a:rPr lang="ca-ES" sz="1800" dirty="0"/>
              <a:t> temes OPO acumulada</a:t>
            </a:r>
            <a:r>
              <a:rPr lang="ca-ES" dirty="0"/>
              <a:t> - </a:t>
            </a:r>
            <a:r>
              <a:rPr lang="ca-ES" b="1" dirty="0"/>
              <a:t>18</a:t>
            </a:r>
            <a:r>
              <a:rPr lang="ca-ES" sz="1800" dirty="0"/>
              <a:t> temes OPO 2018)</a:t>
            </a:r>
          </a:p>
          <a:p>
            <a:endParaRPr lang="ca-ES" sz="1800" dirty="0"/>
          </a:p>
          <a:p>
            <a:r>
              <a:rPr lang="ca-ES" sz="1800" b="1" dirty="0">
                <a:solidFill>
                  <a:srgbClr val="C00000"/>
                </a:solidFill>
              </a:rPr>
              <a:t>TOTAL: 119 TEMES OPO ACUMULADA – 116 TEMES OPO 2018</a:t>
            </a:r>
          </a:p>
          <a:p>
            <a:r>
              <a:rPr lang="ca-ES" sz="1800" b="1" dirty="0">
                <a:solidFill>
                  <a:srgbClr val="C00000"/>
                </a:solidFill>
              </a:rPr>
              <a:t>A la OPO 2018 s’han d’afegir 12 temes </a:t>
            </a:r>
            <a:r>
              <a:rPr lang="ca-ES" b="1" dirty="0">
                <a:solidFill>
                  <a:srgbClr val="C00000"/>
                </a:solidFill>
              </a:rPr>
              <a:t>de matèries d’ofimàtica comuns per als cossos superior, de gestió, administratiu i auxiliar</a:t>
            </a:r>
            <a:endParaRPr lang="ca-ES" sz="1800" b="1" dirty="0">
              <a:solidFill>
                <a:srgbClr val="C00000"/>
              </a:solidFill>
            </a:endParaRPr>
          </a:p>
          <a:p>
            <a:endParaRPr lang="es-ES" dirty="0"/>
          </a:p>
        </p:txBody>
      </p:sp>
    </p:spTree>
    <p:extLst>
      <p:ext uri="{BB962C8B-B14F-4D97-AF65-F5344CB8AC3E}">
        <p14:creationId xmlns:p14="http://schemas.microsoft.com/office/powerpoint/2010/main" val="7280294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E7D77-E2A7-48DA-83D5-B9A5EF8EAFA4}"/>
              </a:ext>
            </a:extLst>
          </p:cNvPr>
          <p:cNvSpPr>
            <a:spLocks noGrp="1"/>
          </p:cNvSpPr>
          <p:nvPr>
            <p:ph type="title"/>
          </p:nvPr>
        </p:nvSpPr>
        <p:spPr/>
        <p:txBody>
          <a:bodyPr/>
          <a:lstStyle/>
          <a:p>
            <a:pPr>
              <a:lnSpc>
                <a:spcPct val="107000"/>
              </a:lnSpc>
              <a:spcAft>
                <a:spcPts val="800"/>
              </a:spcAft>
              <a:tabLst>
                <a:tab pos="2400300" algn="l"/>
              </a:tabLst>
            </a:pPr>
            <a:r>
              <a:rPr lang="ca-E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PRIMER EXERCICI COS SUPERIOR</a:t>
            </a:r>
            <a:endParaRPr lang="ca-ES"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Marcador de contenido 2">
            <a:extLst>
              <a:ext uri="{FF2B5EF4-FFF2-40B4-BE49-F238E27FC236}">
                <a16:creationId xmlns:a16="http://schemas.microsoft.com/office/drawing/2014/main" id="{0026D49B-8AB0-43B2-8561-F3C2E77FA55D}"/>
              </a:ext>
            </a:extLst>
          </p:cNvPr>
          <p:cNvSpPr>
            <a:spLocks noGrp="1"/>
          </p:cNvSpPr>
          <p:nvPr>
            <p:ph idx="1"/>
          </p:nvPr>
        </p:nvSpPr>
        <p:spPr>
          <a:xfrm>
            <a:off x="914401" y="1284051"/>
            <a:ext cx="11277600" cy="4949839"/>
          </a:xfrm>
        </p:spPr>
        <p:txBody>
          <a:bodyPr>
            <a:normAutofit fontScale="40000" lnSpcReduction="20000"/>
          </a:bodyPr>
          <a:lstStyle/>
          <a:p>
            <a:pPr>
              <a:lnSpc>
                <a:spcPct val="107000"/>
              </a:lnSpc>
              <a:spcAft>
                <a:spcPts val="800"/>
              </a:spcAft>
              <a:tabLst>
                <a:tab pos="2400300" algn="l"/>
              </a:tabLst>
            </a:pPr>
            <a:r>
              <a:rPr lang="ca-ES" sz="4000" b="1" u="sng" dirty="0">
                <a:solidFill>
                  <a:srgbClr val="C00000"/>
                </a:solidFill>
                <a:latin typeface="+mj-lt"/>
                <a:ea typeface="Calibri" panose="020F0502020204030204" pitchFamily="34" charset="0"/>
                <a:cs typeface="Times New Roman" panose="02020603050405020304" pitchFamily="18" charset="0"/>
              </a:rPr>
              <a:t>OPO Acumulades: Qüestionari de tipus test</a:t>
            </a:r>
            <a:r>
              <a:rPr lang="ca-ES" sz="4000" dirty="0">
                <a:latin typeface="+mj-lt"/>
                <a:ea typeface="Calibri" panose="020F0502020204030204" pitchFamily="34" charset="0"/>
                <a:cs typeface="Times New Roman" panose="02020603050405020304" pitchFamily="18" charset="0"/>
              </a:rPr>
              <a:t> de 120 preguntes amb quatre respostes alternatives (només una és correcta). 90 seran del contingut del temari complet i 30 seran de tipus pràctic d’aplicació de la normativa.</a:t>
            </a:r>
          </a:p>
          <a:p>
            <a:pPr>
              <a:lnSpc>
                <a:spcPct val="107000"/>
              </a:lnSpc>
              <a:spcAft>
                <a:spcPts val="800"/>
              </a:spcAft>
              <a:tabLst>
                <a:tab pos="2400300" algn="l"/>
              </a:tabLst>
            </a:pPr>
            <a:r>
              <a:rPr lang="ca-ES" sz="4000" b="1" u="sng" dirty="0">
                <a:solidFill>
                  <a:srgbClr val="C00000"/>
                </a:solidFill>
                <a:latin typeface="+mj-lt"/>
                <a:ea typeface="Calibri" panose="020F0502020204030204" pitchFamily="34" charset="0"/>
                <a:cs typeface="Times New Roman" panose="02020603050405020304" pitchFamily="18" charset="0"/>
              </a:rPr>
              <a:t>OPO 2018: Qüestionari de tipus test</a:t>
            </a:r>
            <a:r>
              <a:rPr lang="ca-ES" sz="4000" dirty="0">
                <a:latin typeface="+mj-lt"/>
                <a:ea typeface="Calibri" panose="020F0502020204030204" pitchFamily="34" charset="0"/>
                <a:cs typeface="Times New Roman" panose="02020603050405020304" pitchFamily="18" charset="0"/>
              </a:rPr>
              <a:t> de 120 preguntes amb quatre respostes alternatives (només una és correcta). Les 110 primeres seran ordinàries i avaluables i les 10 darreres seran de reserva.</a:t>
            </a:r>
            <a:r>
              <a:rPr lang="ca-ES" sz="4000" dirty="0">
                <a:latin typeface="+mj-lt"/>
              </a:rPr>
              <a:t> Totes les preguntes correspondran al contingut del temari complet de l’oposició, llevat del temari comú de matèries d’ofimàtica.</a:t>
            </a:r>
            <a:endParaRPr lang="ca-ES" sz="4000" dirty="0">
              <a:latin typeface="+mj-lt"/>
              <a:ea typeface="Calibri" panose="020F0502020204030204" pitchFamily="34" charset="0"/>
              <a:cs typeface="Times New Roman" panose="02020603050405020304" pitchFamily="18" charset="0"/>
            </a:endParaRPr>
          </a:p>
          <a:p>
            <a:pPr>
              <a:lnSpc>
                <a:spcPct val="107000"/>
              </a:lnSpc>
              <a:spcAft>
                <a:spcPts val="800"/>
              </a:spcAft>
              <a:tabLst>
                <a:tab pos="2400300" algn="l"/>
              </a:tabLst>
            </a:pPr>
            <a:r>
              <a:rPr lang="ca-ES" sz="4000" dirty="0">
                <a:latin typeface="+mj-lt"/>
                <a:ea typeface="Calibri" panose="020F0502020204030204" pitchFamily="34" charset="0"/>
                <a:cs typeface="Times New Roman" panose="02020603050405020304" pitchFamily="18" charset="0"/>
              </a:rPr>
              <a:t>Es qualificarà de 0 a 10 punts. Cada resposta correcta es valora amb 0,0833 punts a les OPO acumulades i amb 0,0909 a l’OPO 2018; les preguntes no resoltes (en  blanc o amb  més  d’una  resposta),  no  es  valoraran. Les  respostes  errònia,  es penalitzaran amb un terç del valor assignat a la resposta correcta. Puntuació mínima: 5 punts. </a:t>
            </a:r>
          </a:p>
          <a:p>
            <a:pPr>
              <a:lnSpc>
                <a:spcPct val="107000"/>
              </a:lnSpc>
              <a:spcAft>
                <a:spcPts val="800"/>
              </a:spcAft>
              <a:tabLst>
                <a:tab pos="2400300" algn="l"/>
              </a:tabLst>
            </a:pPr>
            <a:r>
              <a:rPr lang="ca-ES" sz="4000" dirty="0">
                <a:latin typeface="+mj-lt"/>
                <a:ea typeface="Calibri" panose="020F0502020204030204" pitchFamily="34" charset="0"/>
                <a:cs typeface="Times New Roman" panose="02020603050405020304" pitchFamily="18" charset="0"/>
              </a:rPr>
              <a:t>Temps: 140 minuts</a:t>
            </a:r>
          </a:p>
          <a:p>
            <a:pPr>
              <a:lnSpc>
                <a:spcPct val="107000"/>
              </a:lnSpc>
              <a:spcAft>
                <a:spcPts val="800"/>
              </a:spcAft>
              <a:tabLst>
                <a:tab pos="2400300" algn="l"/>
              </a:tabLst>
            </a:pPr>
            <a:r>
              <a:rPr lang="ca-ES" sz="4000" dirty="0">
                <a:latin typeface="+mj-lt"/>
                <a:ea typeface="Calibri" panose="020F0502020204030204" pitchFamily="34" charset="0"/>
                <a:cs typeface="Times New Roman" panose="02020603050405020304" pitchFamily="18" charset="0"/>
              </a:rPr>
              <a:t>La qualificació de l’exercici mecanitzada i garantint l’anonimat.</a:t>
            </a:r>
          </a:p>
          <a:p>
            <a:pPr>
              <a:lnSpc>
                <a:spcPct val="107000"/>
              </a:lnSpc>
              <a:spcAft>
                <a:spcPts val="800"/>
              </a:spcAft>
              <a:tabLst>
                <a:tab pos="2400300" algn="l"/>
              </a:tabLst>
            </a:pPr>
            <a:r>
              <a:rPr lang="ca-ES" sz="4000" dirty="0">
                <a:latin typeface="+mj-lt"/>
                <a:ea typeface="Calibri" panose="020F0502020204030204" pitchFamily="34" charset="0"/>
                <a:cs typeface="Times New Roman" panose="02020603050405020304" pitchFamily="18" charset="0"/>
              </a:rPr>
              <a:t>En cas d’anul·lació d’alguna o algunes de les preguntes: OPO acumulades s’ajustarà el valor de cada pregunta per tal que la puntuació màxima sigui de 10 punts. OPO 2018 </a:t>
            </a:r>
            <a:r>
              <a:rPr lang="ca-ES" sz="4000" dirty="0">
                <a:latin typeface="+mj-lt"/>
              </a:rPr>
              <a:t>el Tribunal establirà en el mateix acord la substitució, a l’efecte del càlcul de la qualificació resultant, de les anul·lades per altres tantes de reserva, i així successivament, d’acord amb l’ordre en què figuren en el qüestionari</a:t>
            </a:r>
            <a:endParaRPr lang="ca-ES" sz="4000" dirty="0">
              <a:latin typeface="+mj-lt"/>
              <a:ea typeface="Calibri" panose="020F0502020204030204" pitchFamily="34" charset="0"/>
              <a:cs typeface="Times New Roman" panose="02020603050405020304" pitchFamily="18" charset="0"/>
            </a:endParaRPr>
          </a:p>
          <a:p>
            <a:endParaRPr lang="es-ES" dirty="0"/>
          </a:p>
        </p:txBody>
      </p:sp>
    </p:spTree>
    <p:extLst>
      <p:ext uri="{BB962C8B-B14F-4D97-AF65-F5344CB8AC3E}">
        <p14:creationId xmlns:p14="http://schemas.microsoft.com/office/powerpoint/2010/main" val="2543457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FA292D-D504-4F13-B02B-7997A05F0650}"/>
              </a:ext>
            </a:extLst>
          </p:cNvPr>
          <p:cNvSpPr>
            <a:spLocks noGrp="1"/>
          </p:cNvSpPr>
          <p:nvPr>
            <p:ph type="title"/>
          </p:nvPr>
        </p:nvSpPr>
        <p:spPr>
          <a:xfrm>
            <a:off x="1783080" y="624111"/>
            <a:ext cx="10269011" cy="736060"/>
          </a:xfrm>
        </p:spPr>
        <p:txBody>
          <a:bodyPr>
            <a:normAutofit fontScale="90000"/>
          </a:bodyPr>
          <a:lstStyle/>
          <a:p>
            <a:r>
              <a:rPr lang="ca-ES" b="1" dirty="0">
                <a:solidFill>
                  <a:srgbClr val="C00000"/>
                </a:solidFill>
              </a:rPr>
              <a:t>SEGON EXERCICI COS SUPERIOR OPO ACUMULADES</a:t>
            </a:r>
          </a:p>
        </p:txBody>
      </p:sp>
      <p:sp>
        <p:nvSpPr>
          <p:cNvPr id="3" name="Marcador de contenido 2">
            <a:extLst>
              <a:ext uri="{FF2B5EF4-FFF2-40B4-BE49-F238E27FC236}">
                <a16:creationId xmlns:a16="http://schemas.microsoft.com/office/drawing/2014/main" id="{C00B3B28-7D82-434C-A20D-B63E5FC7BA30}"/>
              </a:ext>
            </a:extLst>
          </p:cNvPr>
          <p:cNvSpPr>
            <a:spLocks noGrp="1"/>
          </p:cNvSpPr>
          <p:nvPr>
            <p:ph idx="1"/>
          </p:nvPr>
        </p:nvSpPr>
        <p:spPr>
          <a:xfrm>
            <a:off x="836579" y="1600199"/>
            <a:ext cx="11215513" cy="4781145"/>
          </a:xfrm>
        </p:spPr>
        <p:txBody>
          <a:bodyPr>
            <a:normAutofit/>
          </a:bodyPr>
          <a:lstStyle/>
          <a:p>
            <a:r>
              <a:rPr lang="ca-ES" sz="2000" b="1" u="sng" dirty="0">
                <a:solidFill>
                  <a:srgbClr val="C00000"/>
                </a:solidFill>
              </a:rPr>
              <a:t>Desenvolupar per escrit un tema</a:t>
            </a:r>
            <a:r>
              <a:rPr lang="ca-ES" sz="2000" dirty="0"/>
              <a:t>, designat per sorteig públic, de cada una de les tres parts del temari següents:</a:t>
            </a:r>
          </a:p>
          <a:p>
            <a:pPr marL="685800" lvl="1">
              <a:buFont typeface="Arial" panose="020B0604020202020204" pitchFamily="34" charset="0"/>
              <a:buChar char="•"/>
            </a:pPr>
            <a:r>
              <a:rPr lang="ca-ES" sz="2000" dirty="0"/>
              <a:t>Un tema de les parts IV i VI, gestió pública, igualtat d’oportunitats i transparència i funció pública, dret laboral i penal</a:t>
            </a:r>
          </a:p>
          <a:p>
            <a:pPr marL="685800" lvl="1">
              <a:buFont typeface="Arial" panose="020B0604020202020204" pitchFamily="34" charset="0"/>
              <a:buChar char="•"/>
            </a:pPr>
            <a:r>
              <a:rPr lang="ca-ES" sz="2000" dirty="0"/>
              <a:t>Un tema de la part V, dret administratiu</a:t>
            </a:r>
          </a:p>
          <a:p>
            <a:pPr marL="685800" lvl="1">
              <a:buFont typeface="Arial" panose="020B0604020202020204" pitchFamily="34" charset="0"/>
              <a:buChar char="•"/>
            </a:pPr>
            <a:r>
              <a:rPr lang="ca-ES" sz="2000" dirty="0"/>
              <a:t>Un tema de la part VII, economia, hisenda pública i sistema fiscal</a:t>
            </a:r>
          </a:p>
          <a:p>
            <a:r>
              <a:rPr lang="ca-ES" sz="2000" dirty="0"/>
              <a:t>Realització el mateix dia en dues sessions: 1ª) </a:t>
            </a:r>
            <a:r>
              <a:rPr lang="ca-ES" sz="2000" u="sng" dirty="0"/>
              <a:t>4 hores</a:t>
            </a:r>
            <a:r>
              <a:rPr lang="ca-ES" sz="2000" dirty="0"/>
              <a:t> -parts IV, V i VI- i 2ª) </a:t>
            </a:r>
            <a:r>
              <a:rPr lang="ca-ES" sz="2000" u="sng" dirty="0"/>
              <a:t>2 hores</a:t>
            </a:r>
            <a:r>
              <a:rPr lang="ca-ES" sz="2000" dirty="0"/>
              <a:t> -part VII. Entre una i altra descans d’ 1 hora.</a:t>
            </a:r>
          </a:p>
          <a:p>
            <a:r>
              <a:rPr lang="ca-ES" sz="2000" dirty="0"/>
              <a:t>Es valoraran els </a:t>
            </a:r>
            <a:r>
              <a:rPr lang="ca-ES" sz="2000" u="sng" dirty="0"/>
              <a:t>coneixements exposats sobre els temes que corresponguin, així com la claredat i l’ordre d’idees i la qualitat de l’expressió escrita</a:t>
            </a:r>
            <a:r>
              <a:rPr lang="ca-ES" sz="2000" dirty="0"/>
              <a:t>.</a:t>
            </a:r>
          </a:p>
          <a:p>
            <a:r>
              <a:rPr lang="ca-ES" sz="2000" dirty="0"/>
              <a:t>Cada  tema es qualificarà de 0 a 10 punts, la qualificació final serà la mitjana entre els tres. Nota mínima en cada tema de 3 punts i nota mitjana igual a 5 punts o superior.</a:t>
            </a:r>
          </a:p>
          <a:p>
            <a:endParaRPr lang="es-ES" dirty="0"/>
          </a:p>
        </p:txBody>
      </p:sp>
    </p:spTree>
    <p:extLst>
      <p:ext uri="{BB962C8B-B14F-4D97-AF65-F5344CB8AC3E}">
        <p14:creationId xmlns:p14="http://schemas.microsoft.com/office/powerpoint/2010/main" val="21926620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FA292D-D504-4F13-B02B-7997A05F0650}"/>
              </a:ext>
            </a:extLst>
          </p:cNvPr>
          <p:cNvSpPr>
            <a:spLocks noGrp="1"/>
          </p:cNvSpPr>
          <p:nvPr>
            <p:ph type="title"/>
          </p:nvPr>
        </p:nvSpPr>
        <p:spPr>
          <a:xfrm>
            <a:off x="1630496" y="247880"/>
            <a:ext cx="9874117" cy="787706"/>
          </a:xfrm>
        </p:spPr>
        <p:txBody>
          <a:bodyPr>
            <a:normAutofit/>
          </a:bodyPr>
          <a:lstStyle/>
          <a:p>
            <a:r>
              <a:rPr lang="ca-ES" b="1" dirty="0">
                <a:solidFill>
                  <a:srgbClr val="C00000"/>
                </a:solidFill>
              </a:rPr>
              <a:t>SEGON EXERCICI COS SUPERIOR OPO 2018</a:t>
            </a:r>
          </a:p>
        </p:txBody>
      </p:sp>
      <p:sp>
        <p:nvSpPr>
          <p:cNvPr id="3" name="Marcador de contenido 2">
            <a:extLst>
              <a:ext uri="{FF2B5EF4-FFF2-40B4-BE49-F238E27FC236}">
                <a16:creationId xmlns:a16="http://schemas.microsoft.com/office/drawing/2014/main" id="{C00B3B28-7D82-434C-A20D-B63E5FC7BA30}"/>
              </a:ext>
            </a:extLst>
          </p:cNvPr>
          <p:cNvSpPr>
            <a:spLocks noGrp="1"/>
          </p:cNvSpPr>
          <p:nvPr>
            <p:ph idx="1"/>
          </p:nvPr>
        </p:nvSpPr>
        <p:spPr>
          <a:xfrm>
            <a:off x="687388" y="1211856"/>
            <a:ext cx="11504612" cy="5409281"/>
          </a:xfrm>
        </p:spPr>
        <p:txBody>
          <a:bodyPr>
            <a:normAutofit fontScale="77500" lnSpcReduction="20000"/>
          </a:bodyPr>
          <a:lstStyle/>
          <a:p>
            <a:endParaRPr lang="ca-ES" dirty="0"/>
          </a:p>
          <a:p>
            <a:r>
              <a:rPr lang="ca-ES" sz="2600" b="1" dirty="0">
                <a:solidFill>
                  <a:srgbClr val="C00000"/>
                </a:solidFill>
              </a:rPr>
              <a:t>Respondre per escrit, durant un temps màxim de tres hores, cinc qüestions de tipus teòric </a:t>
            </a:r>
            <a:r>
              <a:rPr lang="ca-ES" sz="2600" dirty="0"/>
              <a:t>d’un model elegit per sorteig públic, </a:t>
            </a:r>
            <a:r>
              <a:rPr lang="ca-ES" sz="2600" dirty="0" err="1"/>
              <a:t>duit</a:t>
            </a:r>
            <a:r>
              <a:rPr lang="ca-ES" sz="2600" dirty="0"/>
              <a:t> a terme davant els aspirants, immediatament abans de començar les proves, d’entre tres models de cinc qüestions preparats pel Tribunal de les següents parts del temari: part IV (bon govern, transparència, Administració electrònica i igualtat d’oportunitats), part V (dret administratiu), part VI (funció pública, dret laboral i dret penal) i part VII (economia, hisenda pública i sistema fiscal). </a:t>
            </a:r>
          </a:p>
          <a:p>
            <a:r>
              <a:rPr lang="ca-ES" sz="2600" dirty="0"/>
              <a:t>Aquestes qüestions no han de ser obligatòriament una transcripció literal de l’enunciat o de part de l’enunciat d’un tema i poden interrelacionar diferents epígrafs del temari. </a:t>
            </a:r>
          </a:p>
          <a:p>
            <a:r>
              <a:rPr lang="ca-ES" sz="2600" dirty="0"/>
              <a:t>Es valoraran </a:t>
            </a:r>
            <a:r>
              <a:rPr lang="ca-ES" sz="2600" u="sng" dirty="0"/>
              <a:t>els coneixements exposats sobre les qüestions que corresponguin, la precisió terminològica, el rigor conceptual, la claredat i l’ ordre d’idees, la qualitat de l’expressió escrita, i la capacitat de síntesi i relacional</a:t>
            </a:r>
            <a:r>
              <a:rPr lang="ca-ES" sz="2600" dirty="0"/>
              <a:t>. En el cas que el Tribunal Qualificador acordi altres criteris en desenvolupament dels criteris de valoració anteriors, els haurà de publicar abans de la realització de l’exercici. </a:t>
            </a:r>
          </a:p>
          <a:p>
            <a:r>
              <a:rPr lang="ca-ES" sz="2600" dirty="0"/>
              <a:t>La qualificació de l’exercici es farà de la manera següent: cada qüestió es qualificarà de 0 a 10 punts, i la qualificació final de l’exercici serà la mitjana de la nota obtinguda en cada una de les cinc qüestions. Per superar aquesta prova serà necessari obtenir la nota mínima de 3 punts en cada qüestió i que la nota mitjana de les cinc qüestions sigui igual o superior a 5 punts. </a:t>
            </a:r>
          </a:p>
        </p:txBody>
      </p:sp>
    </p:spTree>
    <p:extLst>
      <p:ext uri="{BB962C8B-B14F-4D97-AF65-F5344CB8AC3E}">
        <p14:creationId xmlns:p14="http://schemas.microsoft.com/office/powerpoint/2010/main" val="33252402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0E9CA9-D8E2-44A3-8400-13659A650F14}"/>
              </a:ext>
            </a:extLst>
          </p:cNvPr>
          <p:cNvSpPr>
            <a:spLocks noGrp="1"/>
          </p:cNvSpPr>
          <p:nvPr>
            <p:ph type="title"/>
          </p:nvPr>
        </p:nvSpPr>
        <p:spPr>
          <a:xfrm>
            <a:off x="1595719" y="340659"/>
            <a:ext cx="9908894" cy="1075765"/>
          </a:xfrm>
        </p:spPr>
        <p:txBody>
          <a:bodyPr>
            <a:normAutofit fontScale="90000"/>
          </a:bodyPr>
          <a:lstStyle/>
          <a:p>
            <a:r>
              <a:rPr lang="ca-ES" sz="3600" b="1" dirty="0">
                <a:solidFill>
                  <a:srgbClr val="C00000"/>
                </a:solidFill>
              </a:rPr>
              <a:t>TERCER EXERCICI COS SUPERIOR </a:t>
            </a:r>
            <a:r>
              <a:rPr lang="ca-ES" b="1" dirty="0">
                <a:solidFill>
                  <a:srgbClr val="C00000"/>
                </a:solidFill>
              </a:rPr>
              <a:t>AMB</a:t>
            </a:r>
            <a:r>
              <a:rPr lang="ca-ES" sz="3600" dirty="0">
                <a:solidFill>
                  <a:srgbClr val="C00000"/>
                </a:solidFill>
              </a:rPr>
              <a:t> </a:t>
            </a:r>
            <a:r>
              <a:rPr lang="ca-ES" b="1" dirty="0">
                <a:solidFill>
                  <a:srgbClr val="C00000"/>
                </a:solidFill>
              </a:rPr>
              <a:t>PETITES DIFERÈNIES ENTRE</a:t>
            </a:r>
            <a:r>
              <a:rPr lang="ca-ES" sz="3600" b="1" dirty="0">
                <a:solidFill>
                  <a:srgbClr val="C00000"/>
                </a:solidFill>
              </a:rPr>
              <a:t> OPO ACUMULADES I 2018</a:t>
            </a:r>
            <a:r>
              <a:rPr lang="ca-ES" sz="3600" dirty="0">
                <a:solidFill>
                  <a:srgbClr val="C00000"/>
                </a:solidFill>
              </a:rPr>
              <a:t/>
            </a:r>
            <a:br>
              <a:rPr lang="ca-ES" sz="3600" dirty="0">
                <a:solidFill>
                  <a:srgbClr val="C00000"/>
                </a:solidFill>
              </a:rPr>
            </a:br>
            <a:endParaRPr lang="ca-ES" b="1" u="sng" dirty="0">
              <a:solidFill>
                <a:srgbClr val="C00000"/>
              </a:solidFill>
            </a:endParaRPr>
          </a:p>
        </p:txBody>
      </p:sp>
      <p:sp>
        <p:nvSpPr>
          <p:cNvPr id="3" name="Marcador de contenido 2">
            <a:extLst>
              <a:ext uri="{FF2B5EF4-FFF2-40B4-BE49-F238E27FC236}">
                <a16:creationId xmlns:a16="http://schemas.microsoft.com/office/drawing/2014/main" id="{F0B74F35-248F-45FC-870A-1A9C32ABC1F0}"/>
              </a:ext>
            </a:extLst>
          </p:cNvPr>
          <p:cNvSpPr>
            <a:spLocks noGrp="1"/>
          </p:cNvSpPr>
          <p:nvPr>
            <p:ph idx="1"/>
          </p:nvPr>
        </p:nvSpPr>
        <p:spPr>
          <a:xfrm>
            <a:off x="856034" y="1641513"/>
            <a:ext cx="11108284" cy="4715220"/>
          </a:xfrm>
        </p:spPr>
        <p:txBody>
          <a:bodyPr>
            <a:normAutofit fontScale="92500"/>
          </a:bodyPr>
          <a:lstStyle/>
          <a:p>
            <a:r>
              <a:rPr lang="ca-ES" sz="2200" b="1" u="sng" dirty="0">
                <a:solidFill>
                  <a:srgbClr val="C00000"/>
                </a:solidFill>
              </a:rPr>
              <a:t>Resoldre per escrit dos casos pràctics</a:t>
            </a:r>
            <a:r>
              <a:rPr lang="ca-ES" sz="2200" dirty="0"/>
              <a:t> designats per sorteig públic entre un mínim de deu alternatives diferents, referits al temari i a les funcions del cos superior. </a:t>
            </a:r>
          </a:p>
          <a:p>
            <a:r>
              <a:rPr lang="ca-ES" sz="2200" dirty="0"/>
              <a:t>Temps: 4 hores. En les acumulades els aspirants havien de dur els textos legals i en 2018 està previst que el Tribunal els posi a la seva disposició, en format electrònic</a:t>
            </a:r>
          </a:p>
          <a:p>
            <a:r>
              <a:rPr lang="ca-ES" sz="2200" dirty="0"/>
              <a:t>Es  valora  la  capacitat  de  raciocini,  la  sistemàtica  i  la  claredat  d’idees  i  la  correcta  interpretació  de  la  normativa  aplicable  als  casos plantejats.</a:t>
            </a:r>
          </a:p>
          <a:p>
            <a:r>
              <a:rPr lang="ca-ES" sz="2200" dirty="0"/>
              <a:t>Qualificació: cada  cas pràctic es qualificarà de 0 a 10 punts, la qualificació final de l’exercici serà la mitjana dels dos casos pràctics. Nota mínima en cada cas pràctic de 3 punts i Nota mitjana dels dos casos pràctics igual a 5 punts o superior.</a:t>
            </a:r>
          </a:p>
          <a:p>
            <a:r>
              <a:rPr lang="ca-ES" sz="2200" b="1" dirty="0"/>
              <a:t>NOVETAT: </a:t>
            </a:r>
            <a:r>
              <a:rPr lang="ca-ES" sz="2200" dirty="0"/>
              <a:t>En </a:t>
            </a:r>
            <a:r>
              <a:rPr lang="ca-ES" sz="2200" b="1" dirty="0"/>
              <a:t>2018</a:t>
            </a:r>
            <a:r>
              <a:rPr lang="ca-ES" sz="2200" dirty="0"/>
              <a:t> el cas s’ha de resoldre amb ordinador. 1 punt dels 10 correspondrà a la valoració dels aspectes relacionats amb el temari comú de matèries d’ofimàtica i per assolir els 5 punts de mitjana 0,5 han de correspondre a la part d’ofimàtica.  </a:t>
            </a:r>
          </a:p>
          <a:p>
            <a:endParaRPr lang="ca-ES" sz="1800" dirty="0"/>
          </a:p>
        </p:txBody>
      </p:sp>
    </p:spTree>
    <p:extLst>
      <p:ext uri="{BB962C8B-B14F-4D97-AF65-F5344CB8AC3E}">
        <p14:creationId xmlns:p14="http://schemas.microsoft.com/office/powerpoint/2010/main" val="15794699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E57389-253B-44C6-ADD8-6029B81D8057}"/>
              </a:ext>
            </a:extLst>
          </p:cNvPr>
          <p:cNvSpPr>
            <a:spLocks noGrp="1"/>
          </p:cNvSpPr>
          <p:nvPr>
            <p:ph type="title"/>
          </p:nvPr>
        </p:nvSpPr>
        <p:spPr/>
        <p:txBody>
          <a:bodyPr/>
          <a:lstStyle/>
          <a:p>
            <a:r>
              <a:rPr lang="ca-ES" sz="3600" b="1" dirty="0">
                <a:solidFill>
                  <a:srgbClr val="C00000"/>
                </a:solidFill>
              </a:rPr>
              <a:t>TEMARI DEL COS AUXILIAR</a:t>
            </a:r>
          </a:p>
        </p:txBody>
      </p:sp>
      <p:sp>
        <p:nvSpPr>
          <p:cNvPr id="3" name="Marcador de contenido 2">
            <a:extLst>
              <a:ext uri="{FF2B5EF4-FFF2-40B4-BE49-F238E27FC236}">
                <a16:creationId xmlns:a16="http://schemas.microsoft.com/office/drawing/2014/main" id="{4D9A180B-2EFA-49F1-967F-87565A832079}"/>
              </a:ext>
            </a:extLst>
          </p:cNvPr>
          <p:cNvSpPr>
            <a:spLocks noGrp="1"/>
          </p:cNvSpPr>
          <p:nvPr>
            <p:ph idx="1"/>
          </p:nvPr>
        </p:nvSpPr>
        <p:spPr>
          <a:xfrm>
            <a:off x="1284051" y="1275347"/>
            <a:ext cx="10711433" cy="5149516"/>
          </a:xfrm>
        </p:spPr>
        <p:txBody>
          <a:bodyPr>
            <a:normAutofit fontScale="70000" lnSpcReduction="20000"/>
          </a:bodyPr>
          <a:lstStyle/>
          <a:p>
            <a:endParaRPr lang="ca-ES" sz="1800" b="1" dirty="0"/>
          </a:p>
          <a:p>
            <a:r>
              <a:rPr lang="ca-ES" sz="2900" b="1" dirty="0"/>
              <a:t>PART JURÍDICA </a:t>
            </a:r>
            <a:r>
              <a:rPr lang="ca-ES" sz="2900" dirty="0"/>
              <a:t>(26 temes OPO acumulada 27 temes OPO 2018)</a:t>
            </a:r>
            <a:r>
              <a:rPr lang="ca-ES" sz="2900" b="1" dirty="0"/>
              <a:t>:</a:t>
            </a:r>
          </a:p>
          <a:p>
            <a:r>
              <a:rPr lang="ca-ES" sz="2900" dirty="0"/>
              <a:t>Part I. Dret constitucional i dret estatutari (13 temes OPO acumulada) Dret constitucional, dret estatutari i Unió Europea (12 temes OPO 2018)</a:t>
            </a:r>
          </a:p>
          <a:p>
            <a:r>
              <a:rPr lang="ca-ES" sz="2900" dirty="0"/>
              <a:t>Part II. Dret administratiu, gestió de personal, dret laboral i hisenda pública (13 temes OPO acumulada) Dret administratiu, funció pública, hisenda pública, i transparència i Administració electrònica (15 temes OPO 2018). </a:t>
            </a:r>
          </a:p>
          <a:p>
            <a:endParaRPr lang="ca-ES" sz="2900" b="1" dirty="0"/>
          </a:p>
          <a:p>
            <a:r>
              <a:rPr lang="ca-ES" sz="2900" b="1" dirty="0"/>
              <a:t>PART INFORMÀTICA </a:t>
            </a:r>
            <a:r>
              <a:rPr lang="ca-ES" sz="2900" dirty="0"/>
              <a:t>(41 temes OPO acumulada)</a:t>
            </a:r>
          </a:p>
          <a:p>
            <a:r>
              <a:rPr lang="ca-ES" sz="2900" dirty="0"/>
              <a:t>Àrea de coneixement del sistema operatiu Windows 7 (4 temes)</a:t>
            </a:r>
          </a:p>
          <a:p>
            <a:r>
              <a:rPr lang="ca-ES" sz="2900" dirty="0"/>
              <a:t>Editor de texts </a:t>
            </a:r>
            <a:r>
              <a:rPr lang="ca-ES" sz="2900" dirty="0" err="1"/>
              <a:t>LibreOffice</a:t>
            </a:r>
            <a:r>
              <a:rPr lang="ca-ES" sz="2900" dirty="0"/>
              <a:t> (versió 5 o posterior) (18 temes)</a:t>
            </a:r>
          </a:p>
          <a:p>
            <a:r>
              <a:rPr lang="ca-ES" sz="2900" dirty="0"/>
              <a:t>Full de càlcul </a:t>
            </a:r>
            <a:r>
              <a:rPr lang="ca-ES" sz="2900" dirty="0" err="1"/>
              <a:t>LibreOffice</a:t>
            </a:r>
            <a:r>
              <a:rPr lang="ca-ES" sz="2900" dirty="0"/>
              <a:t> (versió 5 o posterior) (19 temes)</a:t>
            </a:r>
          </a:p>
          <a:p>
            <a:endParaRPr lang="ca-ES" sz="2900" dirty="0"/>
          </a:p>
          <a:p>
            <a:r>
              <a:rPr lang="ca-ES" sz="2900" b="1" dirty="0"/>
              <a:t>A la OPO 2018 es redueix a 12 temes de matèries d’ofimàtica, comuns per als cossos superior, de gestió, administratiu i auxiliar</a:t>
            </a:r>
          </a:p>
          <a:p>
            <a:endParaRPr lang="ca-ES" sz="1800" dirty="0"/>
          </a:p>
          <a:p>
            <a:endParaRPr lang="es-ES" dirty="0"/>
          </a:p>
        </p:txBody>
      </p:sp>
    </p:spTree>
    <p:extLst>
      <p:ext uri="{BB962C8B-B14F-4D97-AF65-F5344CB8AC3E}">
        <p14:creationId xmlns:p14="http://schemas.microsoft.com/office/powerpoint/2010/main" val="46176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1D902A-9BE6-431A-A139-ADF0EC8411D0}"/>
              </a:ext>
            </a:extLst>
          </p:cNvPr>
          <p:cNvSpPr>
            <a:spLocks noGrp="1"/>
          </p:cNvSpPr>
          <p:nvPr>
            <p:ph type="title"/>
          </p:nvPr>
        </p:nvSpPr>
        <p:spPr>
          <a:xfrm>
            <a:off x="1703071" y="380144"/>
            <a:ext cx="10379338" cy="1197196"/>
          </a:xfrm>
        </p:spPr>
        <p:txBody>
          <a:bodyPr>
            <a:normAutofit fontScale="90000"/>
          </a:bodyPr>
          <a:lstStyle/>
          <a:p>
            <a:r>
              <a:rPr lang="ca-ES" sz="3600" b="1" dirty="0">
                <a:solidFill>
                  <a:srgbClr val="C00000"/>
                </a:solidFill>
              </a:rPr>
              <a:t>EL CONCEPTE DE SELECCIÓ EN EL SENTIT MÉS AMPLI ENGLOBA AMBDÓS TIPUS DE PROCEDIMENTS:</a:t>
            </a:r>
            <a:br>
              <a:rPr lang="ca-ES" sz="3600" b="1" dirty="0">
                <a:solidFill>
                  <a:srgbClr val="C00000"/>
                </a:solidFill>
              </a:rPr>
            </a:br>
            <a:endParaRPr lang="ca-ES" dirty="0"/>
          </a:p>
        </p:txBody>
      </p:sp>
      <p:sp>
        <p:nvSpPr>
          <p:cNvPr id="3" name="Marcador de contenido 2">
            <a:extLst>
              <a:ext uri="{FF2B5EF4-FFF2-40B4-BE49-F238E27FC236}">
                <a16:creationId xmlns:a16="http://schemas.microsoft.com/office/drawing/2014/main" id="{A2B6311A-8DDC-4051-9625-61E030A033BF}"/>
              </a:ext>
            </a:extLst>
          </p:cNvPr>
          <p:cNvSpPr>
            <a:spLocks noGrp="1"/>
          </p:cNvSpPr>
          <p:nvPr>
            <p:ph idx="1"/>
          </p:nvPr>
        </p:nvSpPr>
        <p:spPr>
          <a:xfrm>
            <a:off x="1783080" y="2133600"/>
            <a:ext cx="9721532" cy="4450080"/>
          </a:xfrm>
        </p:spPr>
        <p:txBody>
          <a:bodyPr>
            <a:normAutofit fontScale="92500" lnSpcReduction="10000"/>
          </a:bodyPr>
          <a:lstStyle/>
          <a:p>
            <a:pPr algn="just"/>
            <a:r>
              <a:rPr lang="ca-ES" sz="3000" b="1" dirty="0">
                <a:solidFill>
                  <a:srgbClr val="C00000"/>
                </a:solidFill>
              </a:rPr>
              <a:t>SELECCIÓ DE PERSONAL: procediments d’accés a la ocupació pública que suposen l’ingrés a un cos, escala o especialitat.</a:t>
            </a:r>
          </a:p>
          <a:p>
            <a:pPr marL="0" indent="0" algn="just">
              <a:buNone/>
            </a:pPr>
            <a:endParaRPr lang="ca-ES" sz="3000" b="1" dirty="0">
              <a:solidFill>
                <a:srgbClr val="C00000"/>
              </a:solidFill>
            </a:endParaRPr>
          </a:p>
          <a:p>
            <a:pPr algn="just"/>
            <a:r>
              <a:rPr lang="ca-ES" sz="3000" b="1" dirty="0">
                <a:solidFill>
                  <a:srgbClr val="C00000"/>
                </a:solidFill>
              </a:rPr>
              <a:t>PROVISIÓ DE LLOCS DE FEINA: procediments per accedir a la titularitat d’un lloc de feina concret, de la Relació de Llocs de Feina, adscrit al cos, l’escala o l’especialitat a la qual se pertany.</a:t>
            </a:r>
          </a:p>
          <a:p>
            <a:pPr marL="0" indent="0" algn="just">
              <a:buNone/>
            </a:pPr>
            <a:r>
              <a:rPr lang="ca-ES" sz="2600" b="1" dirty="0"/>
              <a:t/>
            </a:r>
            <a:br>
              <a:rPr lang="ca-ES" sz="2600" b="1" dirty="0"/>
            </a:br>
            <a:endParaRPr lang="ca-ES" sz="2600" dirty="0"/>
          </a:p>
        </p:txBody>
      </p:sp>
    </p:spTree>
    <p:extLst>
      <p:ext uri="{BB962C8B-B14F-4D97-AF65-F5344CB8AC3E}">
        <p14:creationId xmlns:p14="http://schemas.microsoft.com/office/powerpoint/2010/main" val="40827387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865B60-21EA-4BFD-8F84-0DAD97ECE57B}"/>
              </a:ext>
            </a:extLst>
          </p:cNvPr>
          <p:cNvSpPr>
            <a:spLocks noGrp="1"/>
          </p:cNvSpPr>
          <p:nvPr>
            <p:ph type="title"/>
          </p:nvPr>
        </p:nvSpPr>
        <p:spPr>
          <a:xfrm>
            <a:off x="2592925" y="624110"/>
            <a:ext cx="8911687" cy="601008"/>
          </a:xfrm>
        </p:spPr>
        <p:txBody>
          <a:bodyPr>
            <a:normAutofit fontScale="90000"/>
          </a:bodyPr>
          <a:lstStyle/>
          <a:p>
            <a:r>
              <a:rPr lang="ca-ES" b="1" dirty="0">
                <a:solidFill>
                  <a:srgbClr val="C00000"/>
                </a:solidFill>
              </a:rPr>
              <a:t>PRIMER EXERCICI COS AUXILIAR</a:t>
            </a:r>
            <a:endParaRPr lang="ca-ES" dirty="0">
              <a:solidFill>
                <a:srgbClr val="C00000"/>
              </a:solidFill>
            </a:endParaRPr>
          </a:p>
        </p:txBody>
      </p:sp>
      <p:sp>
        <p:nvSpPr>
          <p:cNvPr id="3" name="Marcador de contenido 2">
            <a:extLst>
              <a:ext uri="{FF2B5EF4-FFF2-40B4-BE49-F238E27FC236}">
                <a16:creationId xmlns:a16="http://schemas.microsoft.com/office/drawing/2014/main" id="{342B55DA-DDBD-4CD0-A62D-CE6E72BDA29A}"/>
              </a:ext>
            </a:extLst>
          </p:cNvPr>
          <p:cNvSpPr>
            <a:spLocks noGrp="1"/>
          </p:cNvSpPr>
          <p:nvPr>
            <p:ph idx="1"/>
          </p:nvPr>
        </p:nvSpPr>
        <p:spPr>
          <a:xfrm>
            <a:off x="881349" y="1420427"/>
            <a:ext cx="11226188" cy="5057491"/>
          </a:xfrm>
        </p:spPr>
        <p:txBody>
          <a:bodyPr>
            <a:normAutofit fontScale="55000" lnSpcReduction="20000"/>
          </a:bodyPr>
          <a:lstStyle/>
          <a:p>
            <a:pPr algn="ctr"/>
            <a:endParaRPr lang="ca-ES" dirty="0"/>
          </a:p>
          <a:p>
            <a:pPr algn="just"/>
            <a:r>
              <a:rPr lang="ca-ES" sz="3100" b="1" u="sng" dirty="0">
                <a:solidFill>
                  <a:srgbClr val="C00000"/>
                </a:solidFill>
              </a:rPr>
              <a:t>OPO ACUMULADA: Qüestionari  tipus  test  de  80  preguntes</a:t>
            </a:r>
            <a:r>
              <a:rPr lang="ca-ES" sz="3100" dirty="0"/>
              <a:t> amb  quatre  respostes alternatives de les quals només una és correcta, referides al temari del cos auxiliar.</a:t>
            </a:r>
          </a:p>
          <a:p>
            <a:pPr algn="just"/>
            <a:r>
              <a:rPr lang="ca-ES" sz="3100" b="1" u="sng" dirty="0">
                <a:solidFill>
                  <a:srgbClr val="C00000"/>
                </a:solidFill>
              </a:rPr>
              <a:t>OPO 2018: Qüestionari  tipus  test  de 81 preguntes</a:t>
            </a:r>
            <a:r>
              <a:rPr lang="ca-ES" sz="3100" dirty="0"/>
              <a:t> amb quatre respostes alternatives de les quals només una serà correcta. Les 76 primeres seran ordinàries i avaluables, i les 5 darreres seran de reserva. Totes les preguntes correspondran al contingut del temari complet de l’oposició, llevat del temari comú de matèries d’ofimàtica. </a:t>
            </a:r>
          </a:p>
          <a:p>
            <a:pPr algn="just"/>
            <a:r>
              <a:rPr lang="ca-ES" sz="3100" dirty="0"/>
              <a:t>Qualificació de 0 a 10 punts. Cada resposta correcta es valora amb 0,125 punts en la OPO acumulada i de 0,1316 en la OPO 2028; les no resoltes (en blanc o amb més d’una resposta), no es valoraran. Les respostes errònies restaran un terç del valor assignat a la resposta correcta. </a:t>
            </a:r>
          </a:p>
          <a:p>
            <a:pPr algn="just"/>
            <a:r>
              <a:rPr lang="ca-ES" sz="3100" dirty="0"/>
              <a:t>Temps: 100 minuts.</a:t>
            </a:r>
          </a:p>
          <a:p>
            <a:pPr algn="just"/>
            <a:r>
              <a:rPr lang="ca-ES" sz="3100" dirty="0"/>
              <a:t>Puntuació mínima: 5 punts, excepte que la convocatòria específica determini un número màxim d’aspirants per plaça convocada (en 2018 un màxim de 5 persones per plaça convocada). En aquest cas, la nota mínima per superar l’exercici serà la que quedi fixada per la nota obtinguda per la persona aspirant situada per ordre de puntuació en el número que es determini en la convocatòria per cada illa. </a:t>
            </a:r>
          </a:p>
          <a:p>
            <a:pPr algn="just"/>
            <a:r>
              <a:rPr lang="ca-ES" sz="3100" dirty="0"/>
              <a:t>Qualificació mecanitzada i garantint l’anonimat.</a:t>
            </a:r>
          </a:p>
          <a:p>
            <a:pPr algn="just"/>
            <a:r>
              <a:rPr lang="ca-ES" sz="3100" dirty="0"/>
              <a:t>En cas d’anul·lació d’alguna o algunes de les preguntes, en la OPO acumulada s’ajustarà el valor de cada pregunta per tal que la puntuació màxima sigui de 10 punts i en la de 2018 se substituiran per les de reserva.</a:t>
            </a:r>
          </a:p>
          <a:p>
            <a:endParaRPr lang="es-ES" sz="3100" dirty="0"/>
          </a:p>
        </p:txBody>
      </p:sp>
    </p:spTree>
    <p:extLst>
      <p:ext uri="{BB962C8B-B14F-4D97-AF65-F5344CB8AC3E}">
        <p14:creationId xmlns:p14="http://schemas.microsoft.com/office/powerpoint/2010/main" val="2520535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787206-2682-4A07-A657-DE8160E6966B}"/>
              </a:ext>
            </a:extLst>
          </p:cNvPr>
          <p:cNvSpPr>
            <a:spLocks noGrp="1"/>
          </p:cNvSpPr>
          <p:nvPr>
            <p:ph type="title"/>
          </p:nvPr>
        </p:nvSpPr>
        <p:spPr>
          <a:xfrm>
            <a:off x="2592925" y="624110"/>
            <a:ext cx="8911687" cy="654274"/>
          </a:xfrm>
        </p:spPr>
        <p:txBody>
          <a:bodyPr/>
          <a:lstStyle/>
          <a:p>
            <a:r>
              <a:rPr lang="ca-ES" sz="3600" b="1" dirty="0">
                <a:solidFill>
                  <a:srgbClr val="C00000"/>
                </a:solidFill>
              </a:rPr>
              <a:t>SEGON EXERCICI COS AUXILIAR</a:t>
            </a:r>
            <a:endParaRPr lang="ca-ES" sz="3600" dirty="0">
              <a:solidFill>
                <a:srgbClr val="C00000"/>
              </a:solidFill>
            </a:endParaRPr>
          </a:p>
        </p:txBody>
      </p:sp>
      <p:sp>
        <p:nvSpPr>
          <p:cNvPr id="3" name="Marcador de contenido 2">
            <a:extLst>
              <a:ext uri="{FF2B5EF4-FFF2-40B4-BE49-F238E27FC236}">
                <a16:creationId xmlns:a16="http://schemas.microsoft.com/office/drawing/2014/main" id="{615D04DF-2EB4-4EFF-A9CF-084C1CDCF4C9}"/>
              </a:ext>
            </a:extLst>
          </p:cNvPr>
          <p:cNvSpPr>
            <a:spLocks noGrp="1"/>
          </p:cNvSpPr>
          <p:nvPr>
            <p:ph idx="1"/>
          </p:nvPr>
        </p:nvSpPr>
        <p:spPr>
          <a:xfrm>
            <a:off x="1002535" y="1384917"/>
            <a:ext cx="11071952" cy="4526305"/>
          </a:xfrm>
        </p:spPr>
        <p:txBody>
          <a:bodyPr>
            <a:noAutofit/>
          </a:bodyPr>
          <a:lstStyle/>
          <a:p>
            <a:pPr marL="0" indent="0">
              <a:buNone/>
            </a:pPr>
            <a:r>
              <a:rPr lang="ca-ES" sz="1700" b="1" dirty="0">
                <a:solidFill>
                  <a:srgbClr val="C00000"/>
                </a:solidFill>
              </a:rPr>
              <a:t>	OPO ACUMULADA</a:t>
            </a:r>
          </a:p>
          <a:p>
            <a:r>
              <a:rPr lang="ca-ES" sz="1700" b="1" u="sng" dirty="0">
                <a:solidFill>
                  <a:srgbClr val="C00000"/>
                </a:solidFill>
              </a:rPr>
              <a:t>Resoldre una prova</a:t>
            </a:r>
            <a:r>
              <a:rPr lang="ca-ES" sz="1700" dirty="0"/>
              <a:t> sobre les matèries indicades en la part </a:t>
            </a:r>
            <a:r>
              <a:rPr lang="ca-ES" sz="1700" b="1" u="sng" dirty="0">
                <a:solidFill>
                  <a:srgbClr val="C00000"/>
                </a:solidFill>
              </a:rPr>
              <a:t>d’informàtica</a:t>
            </a:r>
            <a:r>
              <a:rPr lang="ca-ES" sz="1700" dirty="0"/>
              <a:t> dels temaris. </a:t>
            </a:r>
          </a:p>
          <a:p>
            <a:r>
              <a:rPr lang="ca-ES" sz="1700" dirty="0"/>
              <a:t>La prova serà de tipus pràctic amb ordinador.</a:t>
            </a:r>
          </a:p>
          <a:p>
            <a:r>
              <a:rPr lang="ca-ES" sz="1700" dirty="0"/>
              <a:t>Temps: 90 minuts.</a:t>
            </a:r>
          </a:p>
          <a:p>
            <a:r>
              <a:rPr lang="ca-ES" sz="1700" dirty="0"/>
              <a:t>Es valorarà el correcte plantejament i la resolució de la prova.</a:t>
            </a:r>
          </a:p>
          <a:p>
            <a:r>
              <a:rPr lang="ca-ES" sz="1700" dirty="0"/>
              <a:t>Puntuació: de 0 a 10 punts. Qualificació mínima de 5 punts.</a:t>
            </a:r>
          </a:p>
          <a:p>
            <a:pPr marL="0" indent="0">
              <a:buNone/>
            </a:pPr>
            <a:r>
              <a:rPr lang="ca-ES" sz="1700" b="1" dirty="0">
                <a:solidFill>
                  <a:srgbClr val="C00000"/>
                </a:solidFill>
              </a:rPr>
              <a:t>	</a:t>
            </a:r>
            <a:r>
              <a:rPr lang="es-ES" sz="1700" b="1" dirty="0">
                <a:solidFill>
                  <a:srgbClr val="C00000"/>
                </a:solidFill>
              </a:rPr>
              <a:t>OPO 2018</a:t>
            </a:r>
          </a:p>
          <a:p>
            <a:pPr marL="457200" lvl="1" indent="0" algn="just">
              <a:buNone/>
            </a:pPr>
            <a:r>
              <a:rPr lang="ca-ES" sz="1700" b="1" u="sng" dirty="0">
                <a:solidFill>
                  <a:srgbClr val="C00000"/>
                </a:solidFill>
              </a:rPr>
              <a:t>Resoldre un cas pràctic amb ordinador</a:t>
            </a:r>
            <a:r>
              <a:rPr lang="ca-ES" sz="1700" dirty="0"/>
              <a:t> a escollir entre dues opcions elegides per sorteig públic, </a:t>
            </a:r>
            <a:r>
              <a:rPr lang="ca-ES" sz="1700" u="sng" dirty="0"/>
              <a:t>referits a</a:t>
            </a:r>
            <a:r>
              <a:rPr lang="ca-ES" sz="1700" u="sng" dirty="0">
                <a:solidFill>
                  <a:srgbClr val="C00000"/>
                </a:solidFill>
              </a:rPr>
              <a:t> </a:t>
            </a:r>
            <a:r>
              <a:rPr lang="ca-ES" sz="1700" b="1" u="sng" dirty="0">
                <a:solidFill>
                  <a:srgbClr val="C00000"/>
                </a:solidFill>
              </a:rPr>
              <a:t>tot el temari complet</a:t>
            </a:r>
            <a:r>
              <a:rPr lang="ca-ES" sz="1700" u="sng" dirty="0"/>
              <a:t> i a les funcions del cos auxiliar</a:t>
            </a:r>
            <a:r>
              <a:rPr lang="ca-ES" sz="1700" dirty="0"/>
              <a:t>. </a:t>
            </a:r>
          </a:p>
          <a:p>
            <a:pPr marL="457200" lvl="1" indent="0" algn="just">
              <a:buNone/>
            </a:pPr>
            <a:r>
              <a:rPr lang="ca-ES" sz="1700" dirty="0"/>
              <a:t>Si el nombre d’aspirants presentats i els mitjans tècnics ho permeten, el Tribunal posarà a disposició dels examinands les normes legals en format electrònic. </a:t>
            </a:r>
          </a:p>
          <a:p>
            <a:pPr marL="457200" lvl="1" indent="0" algn="just">
              <a:buNone/>
            </a:pPr>
            <a:r>
              <a:rPr lang="ca-ES" sz="1700" dirty="0"/>
              <a:t>Es valoraran la capacitat d’anàlisi i de raciocini, la sistemàtica i la claredat d’idees, la interpretació correcta de la normativa aplicable als casos plantejats i els aspectes relacionats amb el temari comú de matèries d’ofimàtica.</a:t>
            </a:r>
            <a:endParaRPr lang="ca-ES" sz="1700" b="1" dirty="0"/>
          </a:p>
        </p:txBody>
      </p:sp>
    </p:spTree>
    <p:extLst>
      <p:ext uri="{BB962C8B-B14F-4D97-AF65-F5344CB8AC3E}">
        <p14:creationId xmlns:p14="http://schemas.microsoft.com/office/powerpoint/2010/main" val="38685713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47A36F-83B2-4944-8A6A-7959C6D8B413}"/>
              </a:ext>
            </a:extLst>
          </p:cNvPr>
          <p:cNvSpPr>
            <a:spLocks noGrp="1"/>
          </p:cNvSpPr>
          <p:nvPr>
            <p:ph type="title"/>
          </p:nvPr>
        </p:nvSpPr>
        <p:spPr>
          <a:xfrm>
            <a:off x="2592925" y="418642"/>
            <a:ext cx="8911687" cy="771530"/>
          </a:xfrm>
        </p:spPr>
        <p:txBody>
          <a:bodyPr>
            <a:normAutofit fontScale="90000"/>
          </a:bodyPr>
          <a:lstStyle/>
          <a:p>
            <a:r>
              <a:rPr lang="ca-ES" sz="3600" b="1" dirty="0">
                <a:solidFill>
                  <a:srgbClr val="C00000"/>
                </a:solidFill>
              </a:rPr>
              <a:t>QÜESTIONS A DEBATRE:</a:t>
            </a:r>
            <a:br>
              <a:rPr lang="ca-ES" sz="3600" b="1" dirty="0">
                <a:solidFill>
                  <a:srgbClr val="C00000"/>
                </a:solidFill>
              </a:rPr>
            </a:br>
            <a:endParaRPr lang="es-ES" dirty="0">
              <a:solidFill>
                <a:srgbClr val="C00000"/>
              </a:solidFill>
            </a:endParaRPr>
          </a:p>
        </p:txBody>
      </p:sp>
      <p:sp>
        <p:nvSpPr>
          <p:cNvPr id="3" name="Marcador de contenido 2">
            <a:extLst>
              <a:ext uri="{FF2B5EF4-FFF2-40B4-BE49-F238E27FC236}">
                <a16:creationId xmlns:a16="http://schemas.microsoft.com/office/drawing/2014/main" id="{01D878BB-5B5A-4C84-A6C4-D49FC7204776}"/>
              </a:ext>
            </a:extLst>
          </p:cNvPr>
          <p:cNvSpPr>
            <a:spLocks noGrp="1"/>
          </p:cNvSpPr>
          <p:nvPr>
            <p:ph idx="1"/>
          </p:nvPr>
        </p:nvSpPr>
        <p:spPr>
          <a:xfrm>
            <a:off x="943430" y="1190171"/>
            <a:ext cx="10954788" cy="5341258"/>
          </a:xfrm>
        </p:spPr>
        <p:txBody>
          <a:bodyPr>
            <a:normAutofit/>
          </a:bodyPr>
          <a:lstStyle/>
          <a:p>
            <a:pPr algn="just"/>
            <a:r>
              <a:rPr lang="ca-ES" sz="2400" b="1" dirty="0">
                <a:solidFill>
                  <a:srgbClr val="C00000"/>
                </a:solidFill>
              </a:rPr>
              <a:t>Aquest tipus de proves són adequades per seleccionar el personal funcionari del Segle XXI? Garanteixen la idoneïtat de l’aspirant seleccionat?</a:t>
            </a:r>
          </a:p>
          <a:p>
            <a:pPr algn="just"/>
            <a:endParaRPr lang="ca-ES" sz="2400" b="1" dirty="0">
              <a:solidFill>
                <a:srgbClr val="C00000"/>
              </a:solidFill>
            </a:endParaRPr>
          </a:p>
          <a:p>
            <a:pPr algn="just"/>
            <a:r>
              <a:rPr lang="ca-ES" sz="2400" b="1" dirty="0">
                <a:solidFill>
                  <a:srgbClr val="C00000"/>
                </a:solidFill>
              </a:rPr>
              <a:t>Serveixen per comprovar els coneixements i la capacitat analítica dels aspirants, com també la possessió de les habilitats i destreses necessàries </a:t>
            </a:r>
            <a:r>
              <a:rPr lang="ca-ES" sz="2400" dirty="0">
                <a:solidFill>
                  <a:srgbClr val="C00000"/>
                </a:solidFill>
              </a:rPr>
              <a:t>(art. 62.2 EBEP)</a:t>
            </a:r>
            <a:r>
              <a:rPr lang="ca-ES" sz="2400" b="1" dirty="0">
                <a:solidFill>
                  <a:srgbClr val="C00000"/>
                </a:solidFill>
              </a:rPr>
              <a:t> per l’acompliment futur de les funcions públiques per al les quals són seleccionats? Quines habilitats es necessiten per superar aquestes proves?</a:t>
            </a:r>
          </a:p>
          <a:p>
            <a:pPr algn="just"/>
            <a:endParaRPr lang="ca-ES" sz="2400" b="1" dirty="0">
              <a:solidFill>
                <a:srgbClr val="C00000"/>
              </a:solidFill>
            </a:endParaRPr>
          </a:p>
          <a:p>
            <a:pPr algn="just"/>
            <a:r>
              <a:rPr lang="ca-ES" sz="2400" b="1" dirty="0">
                <a:solidFill>
                  <a:srgbClr val="C00000"/>
                </a:solidFill>
              </a:rPr>
              <a:t>Com afectarà el pla Bolonya que actualment despleguen les universitats als aspirants del futur?</a:t>
            </a:r>
          </a:p>
          <a:p>
            <a:pPr algn="just"/>
            <a:endParaRPr lang="es-ES" sz="2400" dirty="0">
              <a:solidFill>
                <a:srgbClr val="C00000"/>
              </a:solidFill>
            </a:endParaRPr>
          </a:p>
        </p:txBody>
      </p:sp>
    </p:spTree>
    <p:extLst>
      <p:ext uri="{BB962C8B-B14F-4D97-AF65-F5344CB8AC3E}">
        <p14:creationId xmlns:p14="http://schemas.microsoft.com/office/powerpoint/2010/main" val="31666982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4E14C9-F484-4BA4-A8B3-AF85F92001AA}"/>
              </a:ext>
            </a:extLst>
          </p:cNvPr>
          <p:cNvSpPr>
            <a:spLocks noGrp="1"/>
          </p:cNvSpPr>
          <p:nvPr>
            <p:ph type="title"/>
          </p:nvPr>
        </p:nvSpPr>
        <p:spPr>
          <a:xfrm>
            <a:off x="2147340" y="682333"/>
            <a:ext cx="9802856" cy="1164445"/>
          </a:xfrm>
        </p:spPr>
        <p:txBody>
          <a:bodyPr>
            <a:normAutofit fontScale="90000"/>
          </a:bodyPr>
          <a:lstStyle/>
          <a:p>
            <a:r>
              <a:rPr lang="es-ES" sz="3600" b="1" dirty="0">
                <a:solidFill>
                  <a:srgbClr val="C00000"/>
                </a:solidFill>
              </a:rPr>
              <a:t>LA SELECCIÓ A LES INSTITUCIONS DE  LA </a:t>
            </a:r>
            <a:r>
              <a:rPr lang="es-ES" sz="4400" b="1" dirty="0">
                <a:solidFill>
                  <a:srgbClr val="C00000"/>
                </a:solidFill>
              </a:rPr>
              <a:t>UE </a:t>
            </a:r>
            <a:br>
              <a:rPr lang="es-ES" sz="4400" b="1" dirty="0">
                <a:solidFill>
                  <a:srgbClr val="C00000"/>
                </a:solidFill>
              </a:rPr>
            </a:br>
            <a:endParaRPr lang="es-ES" dirty="0">
              <a:solidFill>
                <a:srgbClr val="C00000"/>
              </a:solidFill>
            </a:endParaRPr>
          </a:p>
        </p:txBody>
      </p:sp>
      <p:sp>
        <p:nvSpPr>
          <p:cNvPr id="3" name="Marcador de contenido 2">
            <a:extLst>
              <a:ext uri="{FF2B5EF4-FFF2-40B4-BE49-F238E27FC236}">
                <a16:creationId xmlns:a16="http://schemas.microsoft.com/office/drawing/2014/main" id="{07AEE55E-76D6-4ED8-AF4E-CBDEFE1BFAD0}"/>
              </a:ext>
            </a:extLst>
          </p:cNvPr>
          <p:cNvSpPr>
            <a:spLocks noGrp="1"/>
          </p:cNvSpPr>
          <p:nvPr>
            <p:ph idx="1"/>
          </p:nvPr>
        </p:nvSpPr>
        <p:spPr>
          <a:xfrm>
            <a:off x="1381328" y="2133600"/>
            <a:ext cx="10123284" cy="3777622"/>
          </a:xfrm>
        </p:spPr>
        <p:txBody>
          <a:bodyPr>
            <a:normAutofit/>
          </a:bodyPr>
          <a:lstStyle/>
          <a:p>
            <a:pPr marL="571500" indent="-571500">
              <a:buFont typeface="Wingdings" panose="05000000000000000000" pitchFamily="2" charset="2"/>
              <a:buChar char="Ø"/>
            </a:pPr>
            <a:r>
              <a:rPr lang="es-ES" sz="2800" b="1" dirty="0">
                <a:solidFill>
                  <a:srgbClr val="C00000"/>
                </a:solidFill>
              </a:rPr>
              <a:t>SENSE TEMARI</a:t>
            </a:r>
          </a:p>
          <a:p>
            <a:pPr marL="571500" indent="-571500">
              <a:buFont typeface="Wingdings" panose="05000000000000000000" pitchFamily="2" charset="2"/>
              <a:buChar char="Ø"/>
            </a:pPr>
            <a:r>
              <a:rPr lang="es-ES" sz="2800" b="1" dirty="0">
                <a:solidFill>
                  <a:srgbClr val="C00000"/>
                </a:solidFill>
              </a:rPr>
              <a:t>PROVES D’HABILITATS</a:t>
            </a:r>
          </a:p>
          <a:p>
            <a:pPr marL="571500" indent="-571500">
              <a:buFont typeface="Wingdings" panose="05000000000000000000" pitchFamily="2" charset="2"/>
              <a:buChar char="Ø"/>
            </a:pPr>
            <a:r>
              <a:rPr lang="es-ES" sz="2800" b="1" dirty="0">
                <a:solidFill>
                  <a:srgbClr val="C00000"/>
                </a:solidFill>
              </a:rPr>
              <a:t>DOMINI DE DUES LLENGUES OFICIALS</a:t>
            </a:r>
          </a:p>
          <a:p>
            <a:pPr marL="571500" indent="-571500">
              <a:buFont typeface="Wingdings" panose="05000000000000000000" pitchFamily="2" charset="2"/>
              <a:buChar char="Ø"/>
            </a:pPr>
            <a:endParaRPr lang="es-ES" sz="1800" b="1" dirty="0">
              <a:solidFill>
                <a:srgbClr val="C00000"/>
              </a:solidFill>
            </a:endParaRPr>
          </a:p>
          <a:p>
            <a:r>
              <a:rPr lang="es-ES" sz="1800" b="1" dirty="0">
                <a:solidFill>
                  <a:srgbClr val="C00000"/>
                </a:solidFill>
              </a:rPr>
              <a:t>(</a:t>
            </a:r>
            <a:r>
              <a:rPr lang="es-ES" sz="1800" b="1" dirty="0" err="1">
                <a:solidFill>
                  <a:srgbClr val="C00000"/>
                </a:solidFill>
              </a:rPr>
              <a:t>Temps</a:t>
            </a:r>
            <a:r>
              <a:rPr lang="es-ES" sz="1800" b="1" dirty="0">
                <a:solidFill>
                  <a:srgbClr val="C00000"/>
                </a:solidFill>
              </a:rPr>
              <a:t> de </a:t>
            </a:r>
            <a:r>
              <a:rPr lang="es-ES" sz="1800" b="1" dirty="0" err="1">
                <a:solidFill>
                  <a:srgbClr val="C00000"/>
                </a:solidFill>
              </a:rPr>
              <a:t>preparació</a:t>
            </a:r>
            <a:r>
              <a:rPr lang="es-ES" sz="1800" b="1" dirty="0">
                <a:solidFill>
                  <a:srgbClr val="C00000"/>
                </a:solidFill>
              </a:rPr>
              <a:t>: 2 </a:t>
            </a:r>
            <a:r>
              <a:rPr lang="es-ES" sz="1800" b="1" dirty="0" err="1">
                <a:solidFill>
                  <a:srgbClr val="C00000"/>
                </a:solidFill>
              </a:rPr>
              <a:t>mesos</a:t>
            </a:r>
            <a:r>
              <a:rPr lang="es-ES" sz="1800" b="1" dirty="0">
                <a:solidFill>
                  <a:srgbClr val="C00000"/>
                </a:solidFill>
              </a:rPr>
              <a:t>)</a:t>
            </a:r>
          </a:p>
          <a:p>
            <a:endParaRPr lang="es-ES" dirty="0"/>
          </a:p>
        </p:txBody>
      </p:sp>
    </p:spTree>
    <p:extLst>
      <p:ext uri="{BB962C8B-B14F-4D97-AF65-F5344CB8AC3E}">
        <p14:creationId xmlns:p14="http://schemas.microsoft.com/office/powerpoint/2010/main" val="20946315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1BB7C9-61C2-413F-A153-E2A4DA8A4D2A}"/>
              </a:ext>
            </a:extLst>
          </p:cNvPr>
          <p:cNvSpPr>
            <a:spLocks noGrp="1"/>
          </p:cNvSpPr>
          <p:nvPr>
            <p:ph type="title"/>
          </p:nvPr>
        </p:nvSpPr>
        <p:spPr>
          <a:xfrm>
            <a:off x="1796249" y="271570"/>
            <a:ext cx="10395751" cy="752999"/>
          </a:xfrm>
        </p:spPr>
        <p:txBody>
          <a:bodyPr/>
          <a:lstStyle/>
          <a:p>
            <a:r>
              <a:rPr lang="ca-ES" b="1" dirty="0">
                <a:solidFill>
                  <a:srgbClr val="C00000"/>
                </a:solidFill>
              </a:rPr>
              <a:t>LA EUROPEAN PERSONNEL SELECTION OFFICE</a:t>
            </a:r>
          </a:p>
        </p:txBody>
      </p:sp>
      <p:sp>
        <p:nvSpPr>
          <p:cNvPr id="3" name="Marcador de contenido 2">
            <a:extLst>
              <a:ext uri="{FF2B5EF4-FFF2-40B4-BE49-F238E27FC236}">
                <a16:creationId xmlns:a16="http://schemas.microsoft.com/office/drawing/2014/main" id="{84910CF8-5081-4BC7-9006-D422D71EE70F}"/>
              </a:ext>
            </a:extLst>
          </p:cNvPr>
          <p:cNvSpPr>
            <a:spLocks noGrp="1"/>
          </p:cNvSpPr>
          <p:nvPr>
            <p:ph idx="1"/>
          </p:nvPr>
        </p:nvSpPr>
        <p:spPr>
          <a:xfrm>
            <a:off x="1065320" y="1367162"/>
            <a:ext cx="10879030" cy="5219268"/>
          </a:xfrm>
        </p:spPr>
        <p:txBody>
          <a:bodyPr>
            <a:normAutofit fontScale="55000" lnSpcReduction="20000"/>
          </a:bodyPr>
          <a:lstStyle/>
          <a:p>
            <a:pPr algn="just"/>
            <a:r>
              <a:rPr lang="ca-ES" sz="3600" b="1" i="0" u="sng" dirty="0">
                <a:solidFill>
                  <a:srgbClr val="C00000"/>
                </a:solidFill>
                <a:effectLst/>
                <a:latin typeface="+mj-lt"/>
              </a:rPr>
              <a:t>Funció de la EPSO</a:t>
            </a:r>
            <a:r>
              <a:rPr lang="ca-ES" sz="3600" b="1" i="0" dirty="0">
                <a:solidFill>
                  <a:srgbClr val="C00000"/>
                </a:solidFill>
                <a:effectLst/>
                <a:latin typeface="+mj-lt"/>
              </a:rPr>
              <a:t>:</a:t>
            </a:r>
            <a:r>
              <a:rPr lang="ca-ES" sz="3600" b="0" i="0" dirty="0">
                <a:solidFill>
                  <a:srgbClr val="000000"/>
                </a:solidFill>
                <a:effectLst/>
                <a:latin typeface="+mj-lt"/>
              </a:rPr>
              <a:t> dur a terme procediments de selecció eficients, eficaços i de gran qualitat, que permetin contractar a la persona adequada, per al lloc de treball adequat, en el moment adequat. </a:t>
            </a:r>
          </a:p>
          <a:p>
            <a:pPr algn="just"/>
            <a:r>
              <a:rPr lang="ca-ES" sz="3600" dirty="0">
                <a:solidFill>
                  <a:srgbClr val="000000"/>
                </a:solidFill>
                <a:latin typeface="+mj-lt"/>
              </a:rPr>
              <a:t>É</a:t>
            </a:r>
            <a:r>
              <a:rPr lang="ca-ES" sz="3600" b="0" i="0" dirty="0">
                <a:solidFill>
                  <a:srgbClr val="000000"/>
                </a:solidFill>
                <a:effectLst/>
                <a:latin typeface="+mj-lt"/>
              </a:rPr>
              <a:t>s una </a:t>
            </a:r>
            <a:r>
              <a:rPr lang="ca-ES" sz="3600" b="0" i="0" u="sng" dirty="0">
                <a:solidFill>
                  <a:srgbClr val="000000"/>
                </a:solidFill>
                <a:effectLst/>
                <a:latin typeface="+mj-lt"/>
              </a:rPr>
              <a:t>oficina interinstitucional</a:t>
            </a:r>
            <a:r>
              <a:rPr lang="ca-ES" sz="3600" b="0" i="0" dirty="0">
                <a:solidFill>
                  <a:srgbClr val="000000"/>
                </a:solidFill>
                <a:effectLst/>
                <a:latin typeface="+mj-lt"/>
              </a:rPr>
              <a:t> responsable de la selecció de personal per a </a:t>
            </a:r>
            <a:r>
              <a:rPr lang="ca-ES" sz="3600" b="0" i="0" u="sng" dirty="0">
                <a:solidFill>
                  <a:srgbClr val="000000"/>
                </a:solidFill>
                <a:effectLst/>
                <a:latin typeface="+mj-lt"/>
              </a:rPr>
              <a:t>totes</a:t>
            </a:r>
            <a:r>
              <a:rPr lang="ca-ES" sz="3600" b="0" i="0" dirty="0">
                <a:solidFill>
                  <a:srgbClr val="000000"/>
                </a:solidFill>
                <a:effectLst/>
                <a:latin typeface="+mj-lt"/>
              </a:rPr>
              <a:t> les institucions </a:t>
            </a:r>
            <a:r>
              <a:rPr lang="ca-ES" sz="3600" dirty="0">
                <a:solidFill>
                  <a:srgbClr val="000000"/>
                </a:solidFill>
                <a:latin typeface="+mj-lt"/>
              </a:rPr>
              <a:t>i</a:t>
            </a:r>
            <a:r>
              <a:rPr lang="ca-ES" sz="3600" b="0" i="0" dirty="0">
                <a:solidFill>
                  <a:srgbClr val="000000"/>
                </a:solidFill>
                <a:effectLst/>
                <a:latin typeface="+mj-lt"/>
              </a:rPr>
              <a:t> agències de la Unió Europea (Parlament, Consell, Comissió, Tribunal de Justícia, Tribunal de Comptes, Servei Europeu d’ Acció Exterior, Comitè Econòmic i Social, Comitè de les Regions, Supervisor Europeu de Protecció de Dades </a:t>
            </a:r>
            <a:r>
              <a:rPr lang="ca-ES" sz="3600" dirty="0">
                <a:solidFill>
                  <a:srgbClr val="000000"/>
                </a:solidFill>
                <a:latin typeface="+mj-lt"/>
              </a:rPr>
              <a:t>i</a:t>
            </a:r>
            <a:r>
              <a:rPr lang="ca-ES" sz="3600" b="0" i="0" dirty="0">
                <a:solidFill>
                  <a:srgbClr val="000000"/>
                </a:solidFill>
                <a:effectLst/>
                <a:latin typeface="+mj-lt"/>
              </a:rPr>
              <a:t> Defensor del Poble Europeu). </a:t>
            </a:r>
            <a:r>
              <a:rPr lang="ca-ES" sz="3600" b="0" i="0" u="sng" dirty="0">
                <a:solidFill>
                  <a:srgbClr val="000000"/>
                </a:solidFill>
                <a:effectLst/>
                <a:latin typeface="+mj-lt"/>
              </a:rPr>
              <a:t>Cada institució contracta el seu personal a partir de la llista d’aprovats que facilita la EPSO</a:t>
            </a:r>
            <a:r>
              <a:rPr lang="ca-ES" sz="3600" b="0" i="0" dirty="0">
                <a:solidFill>
                  <a:srgbClr val="000000"/>
                </a:solidFill>
                <a:effectLst/>
                <a:latin typeface="+mj-lt"/>
              </a:rPr>
              <a:t>.</a:t>
            </a:r>
          </a:p>
          <a:p>
            <a:pPr algn="just"/>
            <a:r>
              <a:rPr lang="ca-ES" sz="3600" b="0" i="0" dirty="0">
                <a:solidFill>
                  <a:srgbClr val="000000"/>
                </a:solidFill>
                <a:effectLst/>
                <a:latin typeface="+mj-lt"/>
              </a:rPr>
              <a:t>Creada el gener de 2003, s’ha convertit en un centre de selecció avançat i en constant actualització per assegurar que les institucions de la UE contracten als aspirants que millor puguin </a:t>
            </a:r>
            <a:r>
              <a:rPr lang="ca-ES" sz="3600" dirty="0">
                <a:solidFill>
                  <a:srgbClr val="000000"/>
                </a:solidFill>
                <a:latin typeface="+mj-lt"/>
              </a:rPr>
              <a:t>treballar per atendre el</a:t>
            </a:r>
            <a:r>
              <a:rPr lang="ca-ES" sz="3600" b="0" i="0" dirty="0">
                <a:solidFill>
                  <a:srgbClr val="000000"/>
                </a:solidFill>
                <a:effectLst/>
                <a:latin typeface="+mj-lt"/>
              </a:rPr>
              <a:t>s reptes exigents a què s’enfronta Europa. </a:t>
            </a:r>
          </a:p>
          <a:p>
            <a:pPr algn="just"/>
            <a:r>
              <a:rPr lang="ca-ES" sz="3600" b="1" i="0" dirty="0">
                <a:solidFill>
                  <a:srgbClr val="C00000"/>
                </a:solidFill>
                <a:effectLst/>
                <a:latin typeface="+mj-lt"/>
              </a:rPr>
              <a:t>La EPSO</a:t>
            </a:r>
            <a:r>
              <a:rPr lang="ca-ES" sz="3600" b="0" i="0" dirty="0">
                <a:solidFill>
                  <a:srgbClr val="000000"/>
                </a:solidFill>
                <a:effectLst/>
                <a:latin typeface="+mj-lt"/>
              </a:rPr>
              <a:t> està a la avantguarda dels mètodes d’avaluació dels aspirants i </a:t>
            </a:r>
            <a:r>
              <a:rPr lang="ca-ES" sz="3600" b="1" i="0" dirty="0">
                <a:solidFill>
                  <a:srgbClr val="C00000"/>
                </a:solidFill>
                <a:effectLst/>
                <a:latin typeface="+mj-lt"/>
              </a:rPr>
              <a:t>ha passat </a:t>
            </a:r>
            <a:r>
              <a:rPr lang="ca-ES" sz="3600" b="1" i="0" u="sng" dirty="0">
                <a:solidFill>
                  <a:srgbClr val="C00000"/>
                </a:solidFill>
                <a:effectLst/>
                <a:latin typeface="+mj-lt"/>
              </a:rPr>
              <a:t>del sistema basat en exàmens de coneixements</a:t>
            </a:r>
            <a:r>
              <a:rPr lang="ca-ES" sz="3600" b="1" i="0" dirty="0">
                <a:solidFill>
                  <a:srgbClr val="C00000"/>
                </a:solidFill>
                <a:effectLst/>
                <a:latin typeface="+mj-lt"/>
              </a:rPr>
              <a:t> a </a:t>
            </a:r>
            <a:r>
              <a:rPr lang="ca-ES" sz="3600" b="1" i="0" u="sng" dirty="0">
                <a:solidFill>
                  <a:srgbClr val="C00000"/>
                </a:solidFill>
                <a:effectLst/>
                <a:latin typeface="+mj-lt"/>
              </a:rPr>
              <a:t>simulacions del treball </a:t>
            </a:r>
            <a:r>
              <a:rPr lang="ca-ES" sz="3600" b="1" u="sng" dirty="0">
                <a:solidFill>
                  <a:srgbClr val="C00000"/>
                </a:solidFill>
                <a:latin typeface="+mj-lt"/>
              </a:rPr>
              <a:t>qu</a:t>
            </a:r>
            <a:r>
              <a:rPr lang="ca-ES" sz="3600" b="1" i="0" u="sng" dirty="0">
                <a:solidFill>
                  <a:srgbClr val="C00000"/>
                </a:solidFill>
                <a:effectLst/>
                <a:latin typeface="+mj-lt"/>
              </a:rPr>
              <a:t>otidià que permeten apreciar les competències generals dels aspirants</a:t>
            </a:r>
            <a:r>
              <a:rPr lang="ca-ES" sz="3600" b="0" i="0" dirty="0">
                <a:solidFill>
                  <a:srgbClr val="000000"/>
                </a:solidFill>
                <a:effectLst/>
                <a:latin typeface="+mj-lt"/>
              </a:rPr>
              <a:t>. Les </a:t>
            </a:r>
            <a:r>
              <a:rPr lang="ca-ES" sz="3600" dirty="0">
                <a:solidFill>
                  <a:srgbClr val="000000"/>
                </a:solidFill>
                <a:latin typeface="+mj-lt"/>
              </a:rPr>
              <a:t>a</a:t>
            </a:r>
            <a:r>
              <a:rPr lang="ca-ES" sz="3600" b="0" i="0" dirty="0">
                <a:solidFill>
                  <a:srgbClr val="000000"/>
                </a:solidFill>
                <a:effectLst/>
                <a:latin typeface="+mj-lt"/>
              </a:rPr>
              <a:t>valuacions són cada vegada més interactives i s’actualitzen constantment. Entre les innovacions més recents i importants estan la introducció de l’ exercici de bandeja electrònica i les entrevistes a distància, per vídeo.</a:t>
            </a:r>
          </a:p>
          <a:p>
            <a:endParaRPr lang="ca-ES" dirty="0"/>
          </a:p>
        </p:txBody>
      </p:sp>
    </p:spTree>
    <p:extLst>
      <p:ext uri="{BB962C8B-B14F-4D97-AF65-F5344CB8AC3E}">
        <p14:creationId xmlns:p14="http://schemas.microsoft.com/office/powerpoint/2010/main" val="35835492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F1CC7CEC-A0CA-4AE0-A7FF-0302D5A3E000}"/>
              </a:ext>
            </a:extLst>
          </p:cNvPr>
          <p:cNvSpPr txBox="1"/>
          <p:nvPr/>
        </p:nvSpPr>
        <p:spPr>
          <a:xfrm>
            <a:off x="1347537" y="495455"/>
            <a:ext cx="10443410" cy="5940088"/>
          </a:xfrm>
          <a:prstGeom prst="rect">
            <a:avLst/>
          </a:prstGeom>
          <a:noFill/>
        </p:spPr>
        <p:txBody>
          <a:bodyPr wrap="square">
            <a:spAutoFit/>
          </a:bodyPr>
          <a:lstStyle/>
          <a:p>
            <a:pPr algn="just"/>
            <a:r>
              <a:rPr lang="ca-ES" sz="2000" b="1" i="0" dirty="0">
                <a:solidFill>
                  <a:srgbClr val="C00000"/>
                </a:solidFill>
                <a:effectLst/>
                <a:latin typeface="Default Sans Serif"/>
              </a:rPr>
              <a:t>SISTEMA EPSO:</a:t>
            </a:r>
          </a:p>
          <a:p>
            <a:pPr marL="285750" indent="-285750" algn="just">
              <a:buFont typeface="Wingdings" panose="05000000000000000000" pitchFamily="2" charset="2"/>
              <a:buChar char="Ø"/>
            </a:pPr>
            <a:endParaRPr lang="ca-ES" b="0" i="0" dirty="0">
              <a:solidFill>
                <a:srgbClr val="000000"/>
              </a:solidFill>
              <a:effectLst/>
              <a:latin typeface="Default Sans Serif"/>
            </a:endParaRPr>
          </a:p>
          <a:p>
            <a:pPr marL="285750" indent="-285750" algn="just">
              <a:buFont typeface="Wingdings" panose="05000000000000000000" pitchFamily="2" charset="2"/>
              <a:buChar char="Ø"/>
            </a:pPr>
            <a:r>
              <a:rPr lang="ca-ES" b="0" i="0" dirty="0">
                <a:solidFill>
                  <a:srgbClr val="000000"/>
                </a:solidFill>
                <a:effectLst/>
                <a:latin typeface="+mj-lt"/>
              </a:rPr>
              <a:t>El procediment de selecció de les oposicions generals se publiquen a la web de la EPSO i consta d’una sèrie de proves o exàmens per avaluar les capacitats i competències —professionals </a:t>
            </a:r>
            <a:r>
              <a:rPr lang="ca-ES" dirty="0">
                <a:solidFill>
                  <a:srgbClr val="000000"/>
                </a:solidFill>
                <a:latin typeface="+mj-lt"/>
              </a:rPr>
              <a:t>i</a:t>
            </a:r>
            <a:r>
              <a:rPr lang="ca-ES" b="0" i="0" dirty="0">
                <a:solidFill>
                  <a:srgbClr val="000000"/>
                </a:solidFill>
                <a:effectLst/>
                <a:latin typeface="+mj-lt"/>
              </a:rPr>
              <a:t> generals— dels candidats. La primera ronda de proves per a la majoria dels candidats consisteix en unes proves d’opcions múltiples per ordinador. Per als que presenten candidatura per a un lloc d’especialista, es possible que el procediment inicial de selecció </a:t>
            </a:r>
            <a:r>
              <a:rPr lang="ca-ES" dirty="0">
                <a:solidFill>
                  <a:srgbClr val="000000"/>
                </a:solidFill>
                <a:latin typeface="+mj-lt"/>
              </a:rPr>
              <a:t>es</a:t>
            </a:r>
            <a:r>
              <a:rPr lang="ca-ES" b="0" i="0" dirty="0">
                <a:solidFill>
                  <a:srgbClr val="000000"/>
                </a:solidFill>
                <a:effectLst/>
                <a:latin typeface="+mj-lt"/>
              </a:rPr>
              <a:t> basi únicament en les </a:t>
            </a:r>
            <a:r>
              <a:rPr lang="ca-ES" dirty="0">
                <a:solidFill>
                  <a:srgbClr val="000000"/>
                </a:solidFill>
                <a:latin typeface="+mj-lt"/>
              </a:rPr>
              <a:t>q</a:t>
            </a:r>
            <a:r>
              <a:rPr lang="ca-ES" b="0" i="0" dirty="0">
                <a:solidFill>
                  <a:srgbClr val="000000"/>
                </a:solidFill>
                <a:effectLst/>
                <a:latin typeface="+mj-lt"/>
              </a:rPr>
              <a:t>ualificacions.</a:t>
            </a:r>
          </a:p>
          <a:p>
            <a:pPr marL="285750" indent="-285750" algn="just">
              <a:buFont typeface="Wingdings" panose="05000000000000000000" pitchFamily="2" charset="2"/>
              <a:buChar char="Ø"/>
            </a:pPr>
            <a:endParaRPr lang="ca-ES" b="0" i="0" dirty="0">
              <a:solidFill>
                <a:srgbClr val="000000"/>
              </a:solidFill>
              <a:effectLst/>
              <a:latin typeface="+mj-lt"/>
            </a:endParaRPr>
          </a:p>
          <a:p>
            <a:pPr marL="285750" indent="-285750" algn="just">
              <a:buFont typeface="Wingdings" panose="05000000000000000000" pitchFamily="2" charset="2"/>
              <a:buChar char="Ø"/>
            </a:pPr>
            <a:r>
              <a:rPr lang="ca-ES" b="0" i="0" u="sng" dirty="0">
                <a:solidFill>
                  <a:srgbClr val="000000"/>
                </a:solidFill>
                <a:effectLst/>
                <a:latin typeface="+mj-lt"/>
              </a:rPr>
              <a:t>Els candidats que aproven</a:t>
            </a:r>
            <a:r>
              <a:rPr lang="ca-ES" b="0" i="0" dirty="0">
                <a:solidFill>
                  <a:srgbClr val="000000"/>
                </a:solidFill>
                <a:effectLst/>
                <a:latin typeface="+mj-lt"/>
              </a:rPr>
              <a:t> les proves d’opcions múltiples per ordinador </a:t>
            </a:r>
            <a:r>
              <a:rPr lang="ca-ES" dirty="0">
                <a:solidFill>
                  <a:srgbClr val="000000"/>
                </a:solidFill>
                <a:latin typeface="+mj-lt"/>
              </a:rPr>
              <a:t>i</a:t>
            </a:r>
            <a:r>
              <a:rPr lang="ca-ES" b="0" i="0" dirty="0">
                <a:solidFill>
                  <a:srgbClr val="000000"/>
                </a:solidFill>
                <a:effectLst/>
                <a:latin typeface="+mj-lt"/>
              </a:rPr>
              <a:t>/o la selecció basada en les </a:t>
            </a:r>
            <a:r>
              <a:rPr lang="ca-ES" dirty="0">
                <a:solidFill>
                  <a:srgbClr val="000000"/>
                </a:solidFill>
                <a:latin typeface="+mj-lt"/>
              </a:rPr>
              <a:t>q</a:t>
            </a:r>
            <a:r>
              <a:rPr lang="ca-ES" b="0" i="0" dirty="0">
                <a:solidFill>
                  <a:srgbClr val="000000"/>
                </a:solidFill>
                <a:effectLst/>
                <a:latin typeface="+mj-lt"/>
              </a:rPr>
              <a:t>ualificacions, els formularis de candidatura online dels quals indiquen que compleixen totes les condicions d’admissió generals </a:t>
            </a:r>
            <a:r>
              <a:rPr lang="ca-ES" dirty="0">
                <a:solidFill>
                  <a:srgbClr val="000000"/>
                </a:solidFill>
                <a:latin typeface="+mj-lt"/>
              </a:rPr>
              <a:t>i</a:t>
            </a:r>
            <a:r>
              <a:rPr lang="ca-ES" b="0" i="0" dirty="0">
                <a:solidFill>
                  <a:srgbClr val="000000"/>
                </a:solidFill>
                <a:effectLst/>
                <a:latin typeface="+mj-lt"/>
              </a:rPr>
              <a:t> específiques de la seva oposició, </a:t>
            </a:r>
            <a:r>
              <a:rPr lang="ca-ES" b="0" i="0" u="sng" dirty="0">
                <a:solidFill>
                  <a:srgbClr val="000000"/>
                </a:solidFill>
                <a:effectLst/>
                <a:latin typeface="+mj-lt"/>
              </a:rPr>
              <a:t>són convocats a un centre d’avaluació</a:t>
            </a:r>
            <a:r>
              <a:rPr lang="ca-ES" b="0" i="0" dirty="0">
                <a:solidFill>
                  <a:srgbClr val="000000"/>
                </a:solidFill>
                <a:effectLst/>
                <a:latin typeface="+mj-lt"/>
              </a:rPr>
              <a:t>, normalment a Brussel·les o Luxemburg, i l’avaluació </a:t>
            </a:r>
            <a:r>
              <a:rPr lang="ca-ES" b="0" i="0" u="sng" dirty="0">
                <a:solidFill>
                  <a:srgbClr val="000000"/>
                </a:solidFill>
                <a:effectLst/>
                <a:latin typeface="+mj-lt"/>
              </a:rPr>
              <a:t>pot durar un o més dies</a:t>
            </a:r>
            <a:r>
              <a:rPr lang="ca-ES" b="0" i="0" dirty="0">
                <a:solidFill>
                  <a:srgbClr val="000000"/>
                </a:solidFill>
                <a:effectLst/>
                <a:latin typeface="+mj-lt"/>
              </a:rPr>
              <a:t>. Durant aquest procés s’examinen les competències generals dels candidats i se posen a prova les seves competències específiques relacionades amb les seves funcions o la seva especialitat. </a:t>
            </a:r>
          </a:p>
          <a:p>
            <a:pPr marL="285750" indent="-285750" algn="just">
              <a:buFont typeface="Wingdings" panose="05000000000000000000" pitchFamily="2" charset="2"/>
              <a:buChar char="Ø"/>
            </a:pPr>
            <a:endParaRPr lang="ca-ES" dirty="0">
              <a:solidFill>
                <a:srgbClr val="000000"/>
              </a:solidFill>
              <a:latin typeface="+mj-lt"/>
            </a:endParaRPr>
          </a:p>
          <a:p>
            <a:pPr marL="285750" indent="-285750" algn="just">
              <a:buFont typeface="Wingdings" panose="05000000000000000000" pitchFamily="2" charset="2"/>
              <a:buChar char="Ø"/>
            </a:pPr>
            <a:r>
              <a:rPr lang="ca-ES" b="0" i="0" dirty="0">
                <a:solidFill>
                  <a:srgbClr val="000000"/>
                </a:solidFill>
                <a:effectLst/>
                <a:latin typeface="+mj-lt"/>
              </a:rPr>
              <a:t>Les circumstancies actuals (pandèmia) fan pensar que no serà possible organitzar les proves amb la presencia física dels candidats per la qual cosa la EPSO es prepara per organitzar les proves del centre d’avaluació en format electrònic (a distància).</a:t>
            </a:r>
          </a:p>
          <a:p>
            <a:pPr algn="l"/>
            <a:endParaRPr lang="ca-ES" b="0" i="0" dirty="0">
              <a:solidFill>
                <a:srgbClr val="000000"/>
              </a:solidFill>
              <a:effectLst/>
              <a:latin typeface="Default Sans Serif"/>
            </a:endParaRPr>
          </a:p>
        </p:txBody>
      </p:sp>
    </p:spTree>
    <p:extLst>
      <p:ext uri="{BB962C8B-B14F-4D97-AF65-F5344CB8AC3E}">
        <p14:creationId xmlns:p14="http://schemas.microsoft.com/office/powerpoint/2010/main" val="19255193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4BD9B98-65AD-4561-8F7B-DBB4E2531F05}"/>
              </a:ext>
            </a:extLst>
          </p:cNvPr>
          <p:cNvSpPr txBox="1"/>
          <p:nvPr/>
        </p:nvSpPr>
        <p:spPr>
          <a:xfrm>
            <a:off x="1379095" y="612844"/>
            <a:ext cx="10525358" cy="5509200"/>
          </a:xfrm>
          <a:prstGeom prst="rect">
            <a:avLst/>
          </a:prstGeom>
          <a:noFill/>
        </p:spPr>
        <p:txBody>
          <a:bodyPr wrap="square">
            <a:spAutoFit/>
          </a:bodyPr>
          <a:lstStyle/>
          <a:p>
            <a:pPr algn="just"/>
            <a:r>
              <a:rPr lang="ca-ES" sz="3200" b="0" i="0" dirty="0">
                <a:solidFill>
                  <a:srgbClr val="000000"/>
                </a:solidFill>
                <a:effectLst/>
                <a:latin typeface="Default Sans Serif"/>
              </a:rPr>
              <a:t>  Actualment, la EPSO tramita una mitjana de 50.000 candidatures a l’any per a aproximadament 1.500 places. </a:t>
            </a:r>
          </a:p>
          <a:p>
            <a:pPr algn="just"/>
            <a:endParaRPr lang="ca-ES" sz="3200" dirty="0">
              <a:solidFill>
                <a:srgbClr val="000000"/>
              </a:solidFill>
              <a:latin typeface="Default Sans Serif"/>
            </a:endParaRPr>
          </a:p>
          <a:p>
            <a:pPr algn="just"/>
            <a:r>
              <a:rPr lang="ca-ES" sz="3200" b="0" i="0" dirty="0">
                <a:solidFill>
                  <a:srgbClr val="000000"/>
                </a:solidFill>
                <a:effectLst/>
                <a:latin typeface="Default Sans Serif"/>
              </a:rPr>
              <a:t>Les proves se realitzen en 24 llengües, la qual cosa constitueix un cas únic en el món de la selecció.</a:t>
            </a:r>
          </a:p>
          <a:p>
            <a:pPr algn="just"/>
            <a:endParaRPr lang="ca-ES" sz="3200" dirty="0">
              <a:solidFill>
                <a:srgbClr val="000000"/>
              </a:solidFill>
              <a:latin typeface="Default Sans Serif"/>
            </a:endParaRPr>
          </a:p>
          <a:p>
            <a:pPr algn="just"/>
            <a:r>
              <a:rPr lang="ca-ES" sz="3200" dirty="0">
                <a:solidFill>
                  <a:srgbClr val="000000"/>
                </a:solidFill>
                <a:latin typeface="Default Sans Serif"/>
              </a:rPr>
              <a:t>El prestigi assolit per la selecció EPSO fa que molts dels aspirants seleccionats (que obtenen una acreditació) siguin cridats també per treballar en molts d’altres organismes internacionals</a:t>
            </a:r>
            <a:r>
              <a:rPr lang="ca-ES" sz="3200" b="0" i="0" dirty="0">
                <a:solidFill>
                  <a:srgbClr val="000000"/>
                </a:solidFill>
                <a:effectLst/>
                <a:latin typeface="Default Sans Serif"/>
              </a:rPr>
              <a:t>, como ara les Nacions Unides o les seves organitzacions (també a entitats i emprese</a:t>
            </a:r>
            <a:r>
              <a:rPr lang="ca-ES" sz="3200" dirty="0">
                <a:solidFill>
                  <a:srgbClr val="000000"/>
                </a:solidFill>
                <a:latin typeface="Default Sans Serif"/>
              </a:rPr>
              <a:t>s</a:t>
            </a:r>
            <a:r>
              <a:rPr lang="ca-ES" sz="3200" b="0" i="0" dirty="0">
                <a:solidFill>
                  <a:srgbClr val="000000"/>
                </a:solidFill>
                <a:effectLst/>
                <a:latin typeface="Default Sans Serif"/>
              </a:rPr>
              <a:t> privades).</a:t>
            </a:r>
            <a:endParaRPr lang="ca-ES" sz="3200" dirty="0"/>
          </a:p>
        </p:txBody>
      </p:sp>
    </p:spTree>
    <p:extLst>
      <p:ext uri="{BB962C8B-B14F-4D97-AF65-F5344CB8AC3E}">
        <p14:creationId xmlns:p14="http://schemas.microsoft.com/office/powerpoint/2010/main" val="2609220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9599F5-2F5E-4725-BF89-4260B530DACA}"/>
              </a:ext>
            </a:extLst>
          </p:cNvPr>
          <p:cNvSpPr>
            <a:spLocks noGrp="1"/>
          </p:cNvSpPr>
          <p:nvPr>
            <p:ph type="title"/>
          </p:nvPr>
        </p:nvSpPr>
        <p:spPr>
          <a:xfrm>
            <a:off x="2592925" y="624110"/>
            <a:ext cx="8911687" cy="694551"/>
          </a:xfrm>
        </p:spPr>
        <p:txBody>
          <a:bodyPr/>
          <a:lstStyle/>
          <a:p>
            <a:r>
              <a:rPr lang="ca-ES" b="1" dirty="0">
                <a:solidFill>
                  <a:srgbClr val="C00000"/>
                </a:solidFill>
              </a:rPr>
              <a:t>EXEMPLES DE PROVES EPSO</a:t>
            </a:r>
          </a:p>
        </p:txBody>
      </p:sp>
      <p:sp>
        <p:nvSpPr>
          <p:cNvPr id="3" name="Marcador de contenido 2">
            <a:extLst>
              <a:ext uri="{FF2B5EF4-FFF2-40B4-BE49-F238E27FC236}">
                <a16:creationId xmlns:a16="http://schemas.microsoft.com/office/drawing/2014/main" id="{21741D9B-2834-4900-804B-63C334999966}"/>
              </a:ext>
            </a:extLst>
          </p:cNvPr>
          <p:cNvSpPr>
            <a:spLocks noGrp="1"/>
          </p:cNvSpPr>
          <p:nvPr>
            <p:ph idx="1"/>
          </p:nvPr>
        </p:nvSpPr>
        <p:spPr>
          <a:xfrm>
            <a:off x="1347536" y="1318661"/>
            <a:ext cx="10844463" cy="5323679"/>
          </a:xfrm>
        </p:spPr>
        <p:txBody>
          <a:bodyPr>
            <a:noAutofit/>
          </a:bodyPr>
          <a:lstStyle/>
          <a:p>
            <a:pPr algn="l"/>
            <a:r>
              <a:rPr lang="ca-ES" sz="2200" b="1" i="0" dirty="0">
                <a:solidFill>
                  <a:srgbClr val="C00000"/>
                </a:solidFill>
                <a:effectLst/>
                <a:latin typeface="Century Gothic" panose="020B0502020202020204" pitchFamily="34" charset="0"/>
              </a:rPr>
              <a:t>Proves online: </a:t>
            </a:r>
            <a:endParaRPr lang="ca-ES" sz="2200" b="0" i="0" dirty="0">
              <a:solidFill>
                <a:srgbClr val="C00000"/>
              </a:solidFill>
              <a:effectLst/>
              <a:latin typeface="Century Gothic" panose="020B0502020202020204" pitchFamily="34" charset="0"/>
            </a:endParaRPr>
          </a:p>
          <a:p>
            <a:pPr algn="l">
              <a:buFont typeface="Arial" panose="020B0604020202020204" pitchFamily="34" charset="0"/>
              <a:buChar char="•"/>
            </a:pPr>
            <a:r>
              <a:rPr lang="ca-ES" sz="2200" b="0" i="0" u="sng" dirty="0">
                <a:solidFill>
                  <a:srgbClr val="C00000"/>
                </a:solidFill>
                <a:effectLst/>
                <a:latin typeface="Century Gothic" panose="020B0502020202020204" pitchFamily="34" charset="0"/>
              </a:rPr>
              <a:t>Proves de raonament:</a:t>
            </a:r>
            <a:r>
              <a:rPr lang="ca-ES" sz="2200" b="0" i="0" dirty="0">
                <a:solidFill>
                  <a:srgbClr val="000000"/>
                </a:solidFill>
                <a:effectLst/>
                <a:latin typeface="Century Gothic" panose="020B0502020202020204" pitchFamily="34" charset="0"/>
              </a:rPr>
              <a:t/>
            </a:r>
            <a:br>
              <a:rPr lang="ca-ES" sz="2200" b="0" i="0" dirty="0">
                <a:solidFill>
                  <a:srgbClr val="000000"/>
                </a:solidFill>
                <a:effectLst/>
                <a:latin typeface="Century Gothic" panose="020B0502020202020204" pitchFamily="34" charset="0"/>
              </a:rPr>
            </a:br>
            <a:r>
              <a:rPr lang="ca-ES" sz="2200" b="0" i="1" dirty="0">
                <a:solidFill>
                  <a:srgbClr val="C00000"/>
                </a:solidFill>
                <a:effectLst/>
                <a:latin typeface="Century Gothic" panose="020B0502020202020204" pitchFamily="34" charset="0"/>
              </a:rPr>
              <a:t>Verbal</a:t>
            </a:r>
            <a:r>
              <a:rPr lang="ca-ES" sz="2200" b="0" i="0" dirty="0">
                <a:solidFill>
                  <a:srgbClr val="000000"/>
                </a:solidFill>
                <a:effectLst/>
                <a:latin typeface="Century Gothic" panose="020B0502020202020204" pitchFamily="34" charset="0"/>
              </a:rPr>
              <a:t> (</a:t>
            </a:r>
            <a:r>
              <a:rPr lang="ca-ES" sz="2200" dirty="0">
                <a:solidFill>
                  <a:srgbClr val="000000"/>
                </a:solidFill>
                <a:latin typeface="Century Gothic" panose="020B0502020202020204" pitchFamily="34" charset="0"/>
              </a:rPr>
              <a:t>a</a:t>
            </a:r>
            <a:r>
              <a:rPr lang="ca-ES" sz="2200" b="0" i="0" dirty="0">
                <a:solidFill>
                  <a:srgbClr val="000000"/>
                </a:solidFill>
                <a:effectLst/>
                <a:latin typeface="Century Gothic" panose="020B0502020202020204" pitchFamily="34" charset="0"/>
              </a:rPr>
              <a:t>valua </a:t>
            </a:r>
            <a:r>
              <a:rPr lang="ca-ES" sz="2200" dirty="0">
                <a:solidFill>
                  <a:srgbClr val="000000"/>
                </a:solidFill>
                <a:latin typeface="Century Gothic" panose="020B0502020202020204" pitchFamily="34" charset="0"/>
              </a:rPr>
              <a:t>l’</a:t>
            </a:r>
            <a:r>
              <a:rPr lang="ca-ES" sz="2200" b="0" i="0" dirty="0">
                <a:solidFill>
                  <a:srgbClr val="000000"/>
                </a:solidFill>
                <a:effectLst/>
                <a:latin typeface="Century Gothic" panose="020B0502020202020204" pitchFamily="34" charset="0"/>
              </a:rPr>
              <a:t>aptitud per al raonament lògic </a:t>
            </a:r>
            <a:r>
              <a:rPr lang="ca-ES" sz="2200" dirty="0">
                <a:solidFill>
                  <a:srgbClr val="000000"/>
                </a:solidFill>
                <a:latin typeface="Century Gothic" panose="020B0502020202020204" pitchFamily="34" charset="0"/>
              </a:rPr>
              <a:t>i</a:t>
            </a:r>
            <a:r>
              <a:rPr lang="ca-ES" sz="2200" b="0" i="0" dirty="0">
                <a:solidFill>
                  <a:srgbClr val="000000"/>
                </a:solidFill>
                <a:effectLst/>
                <a:latin typeface="Century Gothic" panose="020B0502020202020204" pitchFamily="34" charset="0"/>
              </a:rPr>
              <a:t> la comprensió de dades verbals </a:t>
            </a:r>
            <a:r>
              <a:rPr lang="ca-ES" sz="2200" dirty="0">
                <a:solidFill>
                  <a:srgbClr val="000000"/>
                </a:solidFill>
                <a:latin typeface="Century Gothic" panose="020B0502020202020204" pitchFamily="34" charset="0"/>
              </a:rPr>
              <a:t>i</a:t>
            </a:r>
            <a:r>
              <a:rPr lang="ca-ES" sz="2200" b="0" i="0" dirty="0">
                <a:solidFill>
                  <a:srgbClr val="000000"/>
                </a:solidFill>
                <a:effectLst/>
                <a:latin typeface="Century Gothic" panose="020B0502020202020204" pitchFamily="34" charset="0"/>
              </a:rPr>
              <a:t> numèriques).</a:t>
            </a:r>
            <a:br>
              <a:rPr lang="ca-ES" sz="2200" b="0" i="0" dirty="0">
                <a:solidFill>
                  <a:srgbClr val="000000"/>
                </a:solidFill>
                <a:effectLst/>
                <a:latin typeface="Century Gothic" panose="020B0502020202020204" pitchFamily="34" charset="0"/>
              </a:rPr>
            </a:br>
            <a:r>
              <a:rPr lang="ca-ES" sz="2200" b="0" i="1" dirty="0">
                <a:solidFill>
                  <a:srgbClr val="C00000"/>
                </a:solidFill>
                <a:effectLst/>
                <a:latin typeface="Century Gothic" panose="020B0502020202020204" pitchFamily="34" charset="0"/>
              </a:rPr>
              <a:t>Numèric</a:t>
            </a:r>
            <a:r>
              <a:rPr lang="ca-ES" sz="2200" b="0" i="0" dirty="0">
                <a:solidFill>
                  <a:srgbClr val="000000"/>
                </a:solidFill>
                <a:effectLst/>
                <a:latin typeface="Century Gothic" panose="020B0502020202020204" pitchFamily="34" charset="0"/>
              </a:rPr>
              <a:t> (</a:t>
            </a:r>
            <a:r>
              <a:rPr lang="ca-ES" sz="2200" dirty="0">
                <a:solidFill>
                  <a:srgbClr val="000000"/>
                </a:solidFill>
                <a:latin typeface="Century Gothic" panose="020B0502020202020204" pitchFamily="34" charset="0"/>
              </a:rPr>
              <a:t>a</a:t>
            </a:r>
            <a:r>
              <a:rPr lang="ca-ES" sz="2200" b="0" i="0" dirty="0">
                <a:solidFill>
                  <a:srgbClr val="000000"/>
                </a:solidFill>
                <a:effectLst/>
                <a:latin typeface="Century Gothic" panose="020B0502020202020204" pitchFamily="34" charset="0"/>
              </a:rPr>
              <a:t>valua l’aptitud per al raonament lògic </a:t>
            </a:r>
            <a:r>
              <a:rPr lang="ca-ES" sz="2200" dirty="0">
                <a:solidFill>
                  <a:srgbClr val="000000"/>
                </a:solidFill>
                <a:latin typeface="Century Gothic" panose="020B0502020202020204" pitchFamily="34" charset="0"/>
              </a:rPr>
              <a:t>i</a:t>
            </a:r>
            <a:r>
              <a:rPr lang="ca-ES" sz="2200" b="0" i="0" dirty="0">
                <a:solidFill>
                  <a:srgbClr val="000000"/>
                </a:solidFill>
                <a:effectLst/>
                <a:latin typeface="Century Gothic" panose="020B0502020202020204" pitchFamily="34" charset="0"/>
              </a:rPr>
              <a:t> la comprensió de dades numèriques).</a:t>
            </a:r>
            <a:br>
              <a:rPr lang="ca-ES" sz="2200" b="0" i="0" dirty="0">
                <a:solidFill>
                  <a:srgbClr val="000000"/>
                </a:solidFill>
                <a:effectLst/>
                <a:latin typeface="Century Gothic" panose="020B0502020202020204" pitchFamily="34" charset="0"/>
              </a:rPr>
            </a:br>
            <a:r>
              <a:rPr lang="ca-ES" sz="2200" b="0" i="1" dirty="0">
                <a:solidFill>
                  <a:srgbClr val="C00000"/>
                </a:solidFill>
                <a:effectLst/>
                <a:latin typeface="Century Gothic" panose="020B0502020202020204" pitchFamily="34" charset="0"/>
              </a:rPr>
              <a:t>Abstracte</a:t>
            </a:r>
            <a:r>
              <a:rPr lang="ca-ES" sz="2200" b="0" i="0" dirty="0">
                <a:solidFill>
                  <a:srgbClr val="000000"/>
                </a:solidFill>
                <a:effectLst/>
                <a:latin typeface="Century Gothic" panose="020B0502020202020204" pitchFamily="34" charset="0"/>
              </a:rPr>
              <a:t> (</a:t>
            </a:r>
            <a:r>
              <a:rPr lang="ca-ES" sz="2200" dirty="0">
                <a:solidFill>
                  <a:srgbClr val="000000"/>
                </a:solidFill>
                <a:latin typeface="Century Gothic" panose="020B0502020202020204" pitchFamily="34" charset="0"/>
              </a:rPr>
              <a:t>a</a:t>
            </a:r>
            <a:r>
              <a:rPr lang="ca-ES" sz="2200" b="0" i="0" dirty="0">
                <a:solidFill>
                  <a:srgbClr val="000000"/>
                </a:solidFill>
                <a:effectLst/>
                <a:latin typeface="Century Gothic" panose="020B0502020202020204" pitchFamily="34" charset="0"/>
              </a:rPr>
              <a:t>valua l’aptitud per al raonament lògic </a:t>
            </a:r>
            <a:r>
              <a:rPr lang="ca-ES" sz="2200" dirty="0">
                <a:solidFill>
                  <a:srgbClr val="000000"/>
                </a:solidFill>
                <a:latin typeface="Century Gothic" panose="020B0502020202020204" pitchFamily="34" charset="0"/>
              </a:rPr>
              <a:t>i</a:t>
            </a:r>
            <a:r>
              <a:rPr lang="ca-ES" sz="2200" b="0" i="0" dirty="0">
                <a:solidFill>
                  <a:srgbClr val="000000"/>
                </a:solidFill>
                <a:effectLst/>
                <a:latin typeface="Century Gothic" panose="020B0502020202020204" pitchFamily="34" charset="0"/>
              </a:rPr>
              <a:t> la comprensió de les relacions entre conceptes mancats d’elements lingüístics, espacials o numèrics).</a:t>
            </a:r>
          </a:p>
          <a:p>
            <a:pPr algn="l">
              <a:buFont typeface="Arial" panose="020B0604020202020204" pitchFamily="34" charset="0"/>
              <a:buChar char="•"/>
            </a:pPr>
            <a:r>
              <a:rPr lang="ca-ES" sz="2200" b="0" i="0" u="sng" dirty="0">
                <a:solidFill>
                  <a:srgbClr val="C00000"/>
                </a:solidFill>
                <a:effectLst/>
                <a:latin typeface="Century Gothic" panose="020B0502020202020204" pitchFamily="34" charset="0"/>
              </a:rPr>
              <a:t>Proves de capacitats professionals:</a:t>
            </a:r>
            <a:r>
              <a:rPr lang="ca-ES" sz="2200" b="0" i="0" dirty="0">
                <a:solidFill>
                  <a:srgbClr val="000000"/>
                </a:solidFill>
                <a:effectLst/>
                <a:latin typeface="Century Gothic" panose="020B0502020202020204" pitchFamily="34" charset="0"/>
              </a:rPr>
              <a:t/>
            </a:r>
            <a:br>
              <a:rPr lang="ca-ES" sz="2200" b="0" i="0" dirty="0">
                <a:solidFill>
                  <a:srgbClr val="000000"/>
                </a:solidFill>
                <a:effectLst/>
                <a:latin typeface="Century Gothic" panose="020B0502020202020204" pitchFamily="34" charset="0"/>
              </a:rPr>
            </a:br>
            <a:r>
              <a:rPr lang="ca-ES" sz="2200" b="0" i="1" dirty="0">
                <a:solidFill>
                  <a:srgbClr val="000000"/>
                </a:solidFill>
                <a:effectLst/>
                <a:latin typeface="Century Gothic" panose="020B0502020202020204" pitchFamily="34" charset="0"/>
              </a:rPr>
              <a:t>Exactitud i precisió</a:t>
            </a:r>
            <a:r>
              <a:rPr lang="ca-ES" sz="2200" b="0" i="0" dirty="0">
                <a:solidFill>
                  <a:srgbClr val="000000"/>
                </a:solidFill>
                <a:effectLst/>
                <a:latin typeface="Century Gothic" panose="020B0502020202020204" pitchFamily="34" charset="0"/>
              </a:rPr>
              <a:t> (</a:t>
            </a:r>
            <a:r>
              <a:rPr lang="ca-ES" sz="2200" dirty="0">
                <a:solidFill>
                  <a:srgbClr val="000000"/>
                </a:solidFill>
                <a:latin typeface="Century Gothic" panose="020B0502020202020204" pitchFamily="34" charset="0"/>
              </a:rPr>
              <a:t>a</a:t>
            </a:r>
            <a:r>
              <a:rPr lang="ca-ES" sz="2200" b="0" i="0" dirty="0">
                <a:solidFill>
                  <a:srgbClr val="000000"/>
                </a:solidFill>
                <a:effectLst/>
                <a:latin typeface="Century Gothic" panose="020B0502020202020204" pitchFamily="34" charset="0"/>
              </a:rPr>
              <a:t>valua la capacitat d’organitzar </a:t>
            </a:r>
            <a:r>
              <a:rPr lang="ca-ES" sz="2200" dirty="0">
                <a:solidFill>
                  <a:srgbClr val="000000"/>
                </a:solidFill>
                <a:latin typeface="Century Gothic" panose="020B0502020202020204" pitchFamily="34" charset="0"/>
              </a:rPr>
              <a:t>i</a:t>
            </a:r>
            <a:r>
              <a:rPr lang="ca-ES" sz="2200" b="0" i="0" dirty="0">
                <a:solidFill>
                  <a:srgbClr val="000000"/>
                </a:solidFill>
                <a:effectLst/>
                <a:latin typeface="Century Gothic" panose="020B0502020202020204" pitchFamily="34" charset="0"/>
              </a:rPr>
              <a:t> processar informació ràpidament).</a:t>
            </a:r>
            <a:br>
              <a:rPr lang="ca-ES" sz="2200" b="0" i="0" dirty="0">
                <a:solidFill>
                  <a:srgbClr val="000000"/>
                </a:solidFill>
                <a:effectLst/>
                <a:latin typeface="Century Gothic" panose="020B0502020202020204" pitchFamily="34" charset="0"/>
              </a:rPr>
            </a:br>
            <a:r>
              <a:rPr lang="ca-ES" sz="2200" b="0" i="1" dirty="0">
                <a:solidFill>
                  <a:srgbClr val="000000"/>
                </a:solidFill>
                <a:effectLst/>
                <a:latin typeface="Century Gothic" panose="020B0502020202020204" pitchFamily="34" charset="0"/>
              </a:rPr>
              <a:t>Determinació de prioritats </a:t>
            </a:r>
            <a:r>
              <a:rPr lang="ca-ES" sz="2200" i="1" dirty="0">
                <a:solidFill>
                  <a:srgbClr val="000000"/>
                </a:solidFill>
                <a:latin typeface="Century Gothic" panose="020B0502020202020204" pitchFamily="34" charset="0"/>
              </a:rPr>
              <a:t>i</a:t>
            </a:r>
            <a:r>
              <a:rPr lang="ca-ES" sz="2200" b="0" i="1" dirty="0">
                <a:solidFill>
                  <a:srgbClr val="000000"/>
                </a:solidFill>
                <a:effectLst/>
                <a:latin typeface="Century Gothic" panose="020B0502020202020204" pitchFamily="34" charset="0"/>
              </a:rPr>
              <a:t> organització</a:t>
            </a:r>
            <a:r>
              <a:rPr lang="ca-ES" sz="2200" b="0" i="0" dirty="0">
                <a:solidFill>
                  <a:srgbClr val="000000"/>
                </a:solidFill>
                <a:effectLst/>
                <a:latin typeface="Century Gothic" panose="020B0502020202020204" pitchFamily="34" charset="0"/>
              </a:rPr>
              <a:t> (</a:t>
            </a:r>
            <a:r>
              <a:rPr lang="ca-ES" sz="2200" dirty="0">
                <a:solidFill>
                  <a:srgbClr val="000000"/>
                </a:solidFill>
                <a:latin typeface="Century Gothic" panose="020B0502020202020204" pitchFamily="34" charset="0"/>
              </a:rPr>
              <a:t>a</a:t>
            </a:r>
            <a:r>
              <a:rPr lang="ca-ES" sz="2200" b="0" i="0" dirty="0">
                <a:solidFill>
                  <a:srgbClr val="000000"/>
                </a:solidFill>
                <a:effectLst/>
                <a:latin typeface="Century Gothic" panose="020B0502020202020204" pitchFamily="34" charset="0"/>
              </a:rPr>
              <a:t>valua la capacitat d’organitzar i prioritzar el treball).</a:t>
            </a:r>
          </a:p>
          <a:p>
            <a:endParaRPr lang="ca-ES" sz="2200" dirty="0">
              <a:latin typeface="Century Gothic" panose="020B0502020202020204" pitchFamily="34" charset="0"/>
            </a:endParaRPr>
          </a:p>
        </p:txBody>
      </p:sp>
    </p:spTree>
    <p:extLst>
      <p:ext uri="{BB962C8B-B14F-4D97-AF65-F5344CB8AC3E}">
        <p14:creationId xmlns:p14="http://schemas.microsoft.com/office/powerpoint/2010/main" val="27159283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82A08FD-45F4-4476-9AE4-274965DB0CB8}"/>
              </a:ext>
            </a:extLst>
          </p:cNvPr>
          <p:cNvSpPr txBox="1"/>
          <p:nvPr/>
        </p:nvSpPr>
        <p:spPr>
          <a:xfrm>
            <a:off x="738131" y="502911"/>
            <a:ext cx="11231125" cy="5267852"/>
          </a:xfrm>
          <a:prstGeom prst="rect">
            <a:avLst/>
          </a:prstGeom>
          <a:noFill/>
        </p:spPr>
        <p:txBody>
          <a:bodyPr wrap="square">
            <a:spAutoFit/>
          </a:bodyPr>
          <a:lstStyle/>
          <a:p>
            <a:pPr>
              <a:lnSpc>
                <a:spcPct val="107000"/>
              </a:lnSpc>
              <a:spcAft>
                <a:spcPts val="800"/>
              </a:spcAft>
            </a:pPr>
            <a:endParaRPr lang="ca-ES" sz="12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ca-ES" sz="16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ca-ES" b="1" dirty="0">
                <a:solidFill>
                  <a:srgbClr val="C00000"/>
                </a:solidFill>
                <a:effectLst/>
                <a:latin typeface="+mj-lt"/>
                <a:ea typeface="Times New Roman" panose="02020603050405020304" pitchFamily="18" charset="0"/>
                <a:cs typeface="Times New Roman" panose="02020603050405020304" pitchFamily="18" charset="0"/>
              </a:rPr>
              <a:t>Bandeja electrònica:</a:t>
            </a:r>
            <a:endParaRPr lang="es-ES"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Simulació per ordinador d’una situació de treball real en la que una rèplica de bústia de correu electrònic recull informació relativa a una qüestió específica. El candidat ha de trobar solucions pel millor procediment possible i en un determinat període de temps. L’exercici es duu a terme el la segona llengua i se destina a avaluar tres competències: anàlisi i resolució de problemes, qualitat i resultats i determinació de prioritats i organització.</a:t>
            </a:r>
          </a:p>
          <a:p>
            <a:pPr algn="just">
              <a:lnSpc>
                <a:spcPct val="107000"/>
              </a:lnSpc>
              <a:spcAft>
                <a:spcPts val="800"/>
              </a:spcAft>
            </a:pPr>
            <a:endParaRPr lang="ca-ES" dirty="0">
              <a:solidFill>
                <a:srgbClr val="000000"/>
              </a:solidFill>
              <a:effectLst/>
              <a:latin typeface="+mj-lt"/>
              <a:ea typeface="Times New Roman" panose="02020603050405020304" pitchFamily="18" charset="0"/>
              <a:cs typeface="Times New Roman" panose="02020603050405020304" pitchFamily="18" charset="0"/>
            </a:endParaRPr>
          </a:p>
          <a:p>
            <a:pPr algn="just"/>
            <a:r>
              <a:rPr lang="ca-ES" b="1" dirty="0">
                <a:solidFill>
                  <a:srgbClr val="000000"/>
                </a:solidFill>
                <a:effectLst/>
                <a:latin typeface="+mj-lt"/>
                <a:ea typeface="Times New Roman" panose="02020603050405020304" pitchFamily="18" charset="0"/>
                <a:cs typeface="Times New Roman" panose="02020603050405020304" pitchFamily="18" charset="0"/>
              </a:rPr>
              <a:t>		</a:t>
            </a:r>
            <a:r>
              <a:rPr lang="ca-ES" b="1" dirty="0">
                <a:solidFill>
                  <a:srgbClr val="C00000"/>
                </a:solidFill>
                <a:effectLst/>
                <a:latin typeface="+mj-lt"/>
                <a:ea typeface="Times New Roman" panose="02020603050405020304" pitchFamily="18" charset="0"/>
                <a:cs typeface="Times New Roman" panose="02020603050405020304" pitchFamily="18" charset="0"/>
              </a:rPr>
              <a:t>Proves de comprensió lingüística:</a:t>
            </a:r>
            <a:r>
              <a:rPr lang="ca-ES" b="1" dirty="0">
                <a:solidFill>
                  <a:srgbClr val="000000"/>
                </a:solidFill>
                <a:effectLst/>
                <a:latin typeface="+mj-lt"/>
                <a:ea typeface="Times New Roman" panose="02020603050405020304" pitchFamily="18" charset="0"/>
                <a:cs typeface="Times New Roman" panose="02020603050405020304" pitchFamily="18" charset="0"/>
              </a:rPr>
              <a:t> </a:t>
            </a:r>
            <a:r>
              <a:rPr lang="ca-ES" dirty="0">
                <a:solidFill>
                  <a:srgbClr val="000000"/>
                </a:solidFill>
                <a:effectLst/>
                <a:latin typeface="+mj-lt"/>
                <a:ea typeface="Times New Roman" panose="02020603050405020304" pitchFamily="18" charset="0"/>
                <a:cs typeface="Times New Roman" panose="02020603050405020304" pitchFamily="18" charset="0"/>
              </a:rPr>
              <a:t> </a:t>
            </a:r>
          </a:p>
          <a:p>
            <a:pPr algn="just"/>
            <a:r>
              <a:rPr lang="ca-ES" dirty="0">
                <a:solidFill>
                  <a:srgbClr val="000000"/>
                </a:solidFill>
                <a:effectLst/>
                <a:latin typeface="+mj-lt"/>
                <a:ea typeface="Times New Roman" panose="02020603050405020304" pitchFamily="18" charset="0"/>
                <a:cs typeface="Times New Roman" panose="02020603050405020304" pitchFamily="18" charset="0"/>
              </a:rPr>
              <a:t/>
            </a:r>
            <a:br>
              <a:rPr lang="ca-ES" dirty="0">
                <a:solidFill>
                  <a:srgbClr val="000000"/>
                </a:solidFill>
                <a:effectLst/>
                <a:latin typeface="+mj-lt"/>
                <a:ea typeface="Times New Roman" panose="02020603050405020304" pitchFamily="18" charset="0"/>
                <a:cs typeface="Times New Roman" panose="02020603050405020304" pitchFamily="18" charset="0"/>
              </a:rPr>
            </a:br>
            <a:r>
              <a:rPr lang="ca-ES" dirty="0">
                <a:solidFill>
                  <a:srgbClr val="000000"/>
                </a:solidFill>
                <a:effectLst/>
                <a:latin typeface="+mj-lt"/>
                <a:ea typeface="Times New Roman" panose="02020603050405020304" pitchFamily="18" charset="0"/>
                <a:cs typeface="Times New Roman" panose="02020603050405020304" pitchFamily="18" charset="0"/>
              </a:rPr>
              <a:t>Inclou una sèrie de 12 preguntes d’opcions múltiples destinades a avaluar les capacitats lingüístiques quant a vocabulari, construccions gramaticals i sintàctiques i estil. Cada pregunta se basa en una hipòtesi relacionada amb quatre opcions de resposta distintes, de les quals únicament una és correcta. Els candidats disposen de 30 minuts en total per respondre a les 12 preguntes d’opcions múltiples. Las preguntes no exigeixen coneixements addicionals i únicament es basen en la informació facilitada en el text.</a:t>
            </a:r>
          </a:p>
          <a:p>
            <a:pPr algn="just"/>
            <a:endParaRPr lang="es-ES"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400340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F12FE1D-D4DF-479E-92DB-F5557085172F}"/>
              </a:ext>
            </a:extLst>
          </p:cNvPr>
          <p:cNvSpPr txBox="1"/>
          <p:nvPr/>
        </p:nvSpPr>
        <p:spPr>
          <a:xfrm>
            <a:off x="756422" y="741678"/>
            <a:ext cx="10987903" cy="5724837"/>
          </a:xfrm>
          <a:prstGeom prst="rect">
            <a:avLst/>
          </a:prstGeom>
          <a:noFill/>
        </p:spPr>
        <p:txBody>
          <a:bodyPr wrap="square">
            <a:spAutoFit/>
          </a:bodyPr>
          <a:lstStyle/>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Presentació oral:</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Prova individual d’anàlisi i exposició, en la qual es demana als candidats que formulin una proposta sobre un problema fictici vinculat a una situació professional; després d’estudiar la documentació facilitada, els candidats han de presentar les seves idees i propostes a un grup reduït de persones.</a:t>
            </a:r>
          </a:p>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Estudi de casos:</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Prova per ordinador basada en una hipòtesi en la qual els candidats s’enfronten a diversos problemes que han de resoldre o davant els que ha de reaccionar, basant-se únicament en el material facilitat.</a:t>
            </a:r>
          </a:p>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Exercici en grup:</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Després d’haver tractat individualment un cert nombre d’informacions, els candidats es reuneixen amb altres participants per exposar les seves conclusions i arribar a una solució col·lectiva.</a:t>
            </a:r>
            <a:endParaRPr lang="es-ES" sz="2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Prova de judici </a:t>
            </a:r>
            <a:r>
              <a:rPr lang="ca-ES" sz="2000" b="1" dirty="0" err="1">
                <a:solidFill>
                  <a:srgbClr val="C00000"/>
                </a:solidFill>
                <a:effectLst/>
                <a:latin typeface="+mj-lt"/>
                <a:ea typeface="Times New Roman" panose="02020603050405020304" pitchFamily="18" charset="0"/>
                <a:cs typeface="Times New Roman" panose="02020603050405020304" pitchFamily="18" charset="0"/>
              </a:rPr>
              <a:t>situacional</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Avalua el comportament típic del candidat en un context de treball.</a:t>
            </a: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57781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28D4C7-A1FA-439F-B267-B998B4AD0F60}"/>
              </a:ext>
            </a:extLst>
          </p:cNvPr>
          <p:cNvSpPr>
            <a:spLocks noGrp="1"/>
          </p:cNvSpPr>
          <p:nvPr>
            <p:ph type="title"/>
          </p:nvPr>
        </p:nvSpPr>
        <p:spPr>
          <a:xfrm>
            <a:off x="2147340" y="624110"/>
            <a:ext cx="9802856" cy="667480"/>
          </a:xfrm>
        </p:spPr>
        <p:txBody>
          <a:bodyPr/>
          <a:lstStyle/>
          <a:p>
            <a:r>
              <a:rPr lang="es-ES" sz="3600" b="1" dirty="0">
                <a:solidFill>
                  <a:srgbClr val="C00000"/>
                </a:solidFill>
              </a:rPr>
              <a:t>PRINCIPIS RECTORS DE LA SELECCIÓ</a:t>
            </a:r>
            <a:endParaRPr lang="es-ES" dirty="0">
              <a:solidFill>
                <a:srgbClr val="C00000"/>
              </a:solidFill>
            </a:endParaRPr>
          </a:p>
        </p:txBody>
      </p:sp>
      <p:sp>
        <p:nvSpPr>
          <p:cNvPr id="3" name="Marcador de contenido 2">
            <a:extLst>
              <a:ext uri="{FF2B5EF4-FFF2-40B4-BE49-F238E27FC236}">
                <a16:creationId xmlns:a16="http://schemas.microsoft.com/office/drawing/2014/main" id="{44B087B2-AFD3-47ED-B964-5290FFE86BF2}"/>
              </a:ext>
            </a:extLst>
          </p:cNvPr>
          <p:cNvSpPr>
            <a:spLocks noGrp="1"/>
          </p:cNvSpPr>
          <p:nvPr>
            <p:ph idx="1"/>
          </p:nvPr>
        </p:nvSpPr>
        <p:spPr>
          <a:xfrm>
            <a:off x="1351371" y="1197621"/>
            <a:ext cx="10094039" cy="5154627"/>
          </a:xfrm>
        </p:spPr>
        <p:txBody>
          <a:bodyPr>
            <a:normAutofit fontScale="92500" lnSpcReduction="10000"/>
          </a:bodyPr>
          <a:lstStyle/>
          <a:p>
            <a:endParaRPr lang="es-ES" sz="1800" b="1" dirty="0"/>
          </a:p>
          <a:p>
            <a:pPr algn="just"/>
            <a:r>
              <a:rPr lang="es-ES" sz="1800" b="1" dirty="0"/>
              <a:t> </a:t>
            </a:r>
            <a:r>
              <a:rPr lang="es-ES" sz="2400" b="1" i="1" dirty="0" err="1">
                <a:solidFill>
                  <a:srgbClr val="C00000"/>
                </a:solidFill>
              </a:rPr>
              <a:t>Tots</a:t>
            </a:r>
            <a:r>
              <a:rPr lang="es-ES" sz="2400" b="1" i="1" dirty="0">
                <a:solidFill>
                  <a:srgbClr val="C00000"/>
                </a:solidFill>
              </a:rPr>
              <a:t> </a:t>
            </a:r>
            <a:r>
              <a:rPr lang="es-ES" sz="2400" b="1" i="1" dirty="0" err="1">
                <a:solidFill>
                  <a:srgbClr val="C00000"/>
                </a:solidFill>
              </a:rPr>
              <a:t>els</a:t>
            </a:r>
            <a:r>
              <a:rPr lang="es-ES" sz="2400" b="1" i="1" dirty="0">
                <a:solidFill>
                  <a:srgbClr val="C00000"/>
                </a:solidFill>
              </a:rPr>
              <a:t> </a:t>
            </a:r>
            <a:r>
              <a:rPr lang="es-ES" sz="2400" b="1" i="1" dirty="0" err="1">
                <a:solidFill>
                  <a:srgbClr val="C00000"/>
                </a:solidFill>
              </a:rPr>
              <a:t>ciutadans</a:t>
            </a:r>
            <a:r>
              <a:rPr lang="es-ES" sz="2400" b="1" i="1" dirty="0">
                <a:solidFill>
                  <a:srgbClr val="C00000"/>
                </a:solidFill>
              </a:rPr>
              <a:t> </a:t>
            </a:r>
            <a:r>
              <a:rPr lang="es-ES" sz="2400" b="1" i="1" dirty="0" err="1">
                <a:solidFill>
                  <a:srgbClr val="C00000"/>
                </a:solidFill>
              </a:rPr>
              <a:t>tenen</a:t>
            </a:r>
            <a:r>
              <a:rPr lang="es-ES" sz="2400" b="1" i="1" dirty="0">
                <a:solidFill>
                  <a:srgbClr val="C00000"/>
                </a:solidFill>
              </a:rPr>
              <a:t> </a:t>
            </a:r>
            <a:r>
              <a:rPr lang="es-ES" sz="2400" b="1" i="1" u="sng" dirty="0" err="1">
                <a:solidFill>
                  <a:srgbClr val="C00000"/>
                </a:solidFill>
              </a:rPr>
              <a:t>dret</a:t>
            </a:r>
            <a:r>
              <a:rPr lang="es-ES" sz="2400" b="1" i="1" u="sng" dirty="0">
                <a:solidFill>
                  <a:srgbClr val="C00000"/>
                </a:solidFill>
              </a:rPr>
              <a:t> a </a:t>
            </a:r>
            <a:r>
              <a:rPr lang="es-ES" sz="2400" b="1" i="1" u="sng" dirty="0" err="1">
                <a:solidFill>
                  <a:srgbClr val="C00000"/>
                </a:solidFill>
              </a:rPr>
              <a:t>l’accés</a:t>
            </a:r>
            <a:r>
              <a:rPr lang="es-ES" sz="2400" b="1" i="1" u="sng" dirty="0">
                <a:solidFill>
                  <a:srgbClr val="C00000"/>
                </a:solidFill>
              </a:rPr>
              <a:t> a la </a:t>
            </a:r>
            <a:r>
              <a:rPr lang="es-ES" sz="2400" b="1" i="1" u="sng" dirty="0" err="1">
                <a:solidFill>
                  <a:srgbClr val="C00000"/>
                </a:solidFill>
              </a:rPr>
              <a:t>ocupació</a:t>
            </a:r>
            <a:r>
              <a:rPr lang="es-ES" sz="2400" b="1" i="1" u="sng" dirty="0">
                <a:solidFill>
                  <a:srgbClr val="C00000"/>
                </a:solidFill>
              </a:rPr>
              <a:t> pública</a:t>
            </a:r>
            <a:r>
              <a:rPr lang="es-ES" sz="2400" b="1" i="1" dirty="0">
                <a:solidFill>
                  <a:srgbClr val="C00000"/>
                </a:solidFill>
              </a:rPr>
              <a:t> </a:t>
            </a:r>
            <a:r>
              <a:rPr lang="es-ES" sz="2400" b="1" i="1" dirty="0" err="1">
                <a:solidFill>
                  <a:srgbClr val="C00000"/>
                </a:solidFill>
              </a:rPr>
              <a:t>d’acord</a:t>
            </a:r>
            <a:r>
              <a:rPr lang="es-ES" sz="2400" b="1" i="1" dirty="0">
                <a:solidFill>
                  <a:srgbClr val="C00000"/>
                </a:solidFill>
              </a:rPr>
              <a:t> </a:t>
            </a:r>
            <a:r>
              <a:rPr lang="es-ES" sz="2400" b="1" i="1" dirty="0" err="1">
                <a:solidFill>
                  <a:srgbClr val="C00000"/>
                </a:solidFill>
              </a:rPr>
              <a:t>amb</a:t>
            </a:r>
            <a:r>
              <a:rPr lang="es-ES" sz="2400" b="1" i="1" dirty="0">
                <a:solidFill>
                  <a:srgbClr val="C00000"/>
                </a:solidFill>
              </a:rPr>
              <a:t> </a:t>
            </a:r>
            <a:r>
              <a:rPr lang="es-ES" sz="2400" b="1" i="1" dirty="0" err="1">
                <a:solidFill>
                  <a:srgbClr val="C00000"/>
                </a:solidFill>
              </a:rPr>
              <a:t>els</a:t>
            </a:r>
            <a:r>
              <a:rPr lang="es-ES" sz="2400" b="1" i="1" dirty="0">
                <a:solidFill>
                  <a:srgbClr val="C00000"/>
                </a:solidFill>
              </a:rPr>
              <a:t> </a:t>
            </a:r>
            <a:r>
              <a:rPr lang="es-ES" sz="2400" b="1" i="1" u="sng" dirty="0" err="1">
                <a:solidFill>
                  <a:srgbClr val="C00000"/>
                </a:solidFill>
              </a:rPr>
              <a:t>principis</a:t>
            </a:r>
            <a:r>
              <a:rPr lang="es-ES" sz="2400" b="1" i="1" u="sng" dirty="0">
                <a:solidFill>
                  <a:srgbClr val="C00000"/>
                </a:solidFill>
              </a:rPr>
              <a:t> </a:t>
            </a:r>
            <a:r>
              <a:rPr lang="es-ES" sz="2400" b="1" i="1" u="sng" dirty="0" err="1">
                <a:solidFill>
                  <a:srgbClr val="C00000"/>
                </a:solidFill>
              </a:rPr>
              <a:t>constitucionals</a:t>
            </a:r>
            <a:r>
              <a:rPr lang="es-ES" sz="2400" b="1" i="1" dirty="0">
                <a:solidFill>
                  <a:srgbClr val="C00000"/>
                </a:solidFill>
              </a:rPr>
              <a:t> </a:t>
            </a:r>
            <a:r>
              <a:rPr lang="es-ES" sz="2400" b="1" i="1" dirty="0" err="1">
                <a:solidFill>
                  <a:srgbClr val="C00000"/>
                </a:solidFill>
              </a:rPr>
              <a:t>d’</a:t>
            </a:r>
            <a:r>
              <a:rPr lang="es-ES" sz="2400" b="1" i="1" u="sng" dirty="0" err="1">
                <a:solidFill>
                  <a:srgbClr val="C00000"/>
                </a:solidFill>
              </a:rPr>
              <a:t>igualdad</a:t>
            </a:r>
            <a:r>
              <a:rPr lang="es-ES" sz="2400" b="1" i="1" u="sng" dirty="0">
                <a:solidFill>
                  <a:srgbClr val="C00000"/>
                </a:solidFill>
              </a:rPr>
              <a:t>, </a:t>
            </a:r>
            <a:r>
              <a:rPr lang="es-ES" sz="2400" b="1" i="1" u="sng" dirty="0" err="1">
                <a:solidFill>
                  <a:srgbClr val="C00000"/>
                </a:solidFill>
              </a:rPr>
              <a:t>mèrit</a:t>
            </a:r>
            <a:r>
              <a:rPr lang="es-ES" sz="2400" b="1" i="1" u="sng" dirty="0">
                <a:solidFill>
                  <a:srgbClr val="C00000"/>
                </a:solidFill>
              </a:rPr>
              <a:t> i </a:t>
            </a:r>
            <a:r>
              <a:rPr lang="es-ES" sz="2400" b="1" i="1" u="sng" dirty="0" err="1">
                <a:solidFill>
                  <a:srgbClr val="C00000"/>
                </a:solidFill>
              </a:rPr>
              <a:t>capacitat</a:t>
            </a:r>
            <a:r>
              <a:rPr lang="es-ES" sz="2400" b="1" i="1" dirty="0">
                <a:solidFill>
                  <a:srgbClr val="C00000"/>
                </a:solidFill>
              </a:rPr>
              <a:t>, i </a:t>
            </a:r>
            <a:r>
              <a:rPr lang="es-ES" sz="2400" b="1" i="1" dirty="0" err="1">
                <a:solidFill>
                  <a:srgbClr val="C00000"/>
                </a:solidFill>
              </a:rPr>
              <a:t>d’acord</a:t>
            </a:r>
            <a:r>
              <a:rPr lang="es-ES" sz="2400" b="1" i="1" dirty="0">
                <a:solidFill>
                  <a:srgbClr val="C00000"/>
                </a:solidFill>
              </a:rPr>
              <a:t> </a:t>
            </a:r>
            <a:r>
              <a:rPr lang="es-ES" sz="2400" b="1" i="1" dirty="0" err="1">
                <a:solidFill>
                  <a:srgbClr val="C00000"/>
                </a:solidFill>
              </a:rPr>
              <a:t>amb</a:t>
            </a:r>
            <a:r>
              <a:rPr lang="es-ES" sz="2400" b="1" i="1" dirty="0">
                <a:solidFill>
                  <a:srgbClr val="C00000"/>
                </a:solidFill>
              </a:rPr>
              <a:t> </a:t>
            </a:r>
            <a:r>
              <a:rPr lang="es-ES" sz="2400" b="1" i="1" dirty="0" err="1">
                <a:solidFill>
                  <a:srgbClr val="C00000"/>
                </a:solidFill>
              </a:rPr>
              <a:t>allò</a:t>
            </a:r>
            <a:r>
              <a:rPr lang="es-ES" sz="2400" b="1" i="1" dirty="0">
                <a:solidFill>
                  <a:srgbClr val="C00000"/>
                </a:solidFill>
              </a:rPr>
              <a:t> que </a:t>
            </a:r>
            <a:r>
              <a:rPr lang="es-ES" sz="2400" b="1" i="1" dirty="0" err="1">
                <a:solidFill>
                  <a:srgbClr val="C00000"/>
                </a:solidFill>
              </a:rPr>
              <a:t>preveu</a:t>
            </a:r>
            <a:r>
              <a:rPr lang="es-ES" sz="2400" b="1" i="1" dirty="0">
                <a:solidFill>
                  <a:srgbClr val="C00000"/>
                </a:solidFill>
              </a:rPr>
              <a:t> </a:t>
            </a:r>
            <a:r>
              <a:rPr lang="es-ES" sz="2400" b="1" i="1" dirty="0" err="1">
                <a:solidFill>
                  <a:srgbClr val="C00000"/>
                </a:solidFill>
              </a:rPr>
              <a:t>l’EBEP</a:t>
            </a:r>
            <a:r>
              <a:rPr lang="es-ES" sz="2400" b="1" i="1" dirty="0">
                <a:solidFill>
                  <a:srgbClr val="C00000"/>
                </a:solidFill>
              </a:rPr>
              <a:t> i la resta de </a:t>
            </a:r>
            <a:r>
              <a:rPr lang="es-ES" sz="2400" b="1" i="1" dirty="0" err="1">
                <a:solidFill>
                  <a:srgbClr val="C00000"/>
                </a:solidFill>
              </a:rPr>
              <a:t>l’ordenament</a:t>
            </a:r>
            <a:r>
              <a:rPr lang="es-ES" sz="2400" b="1" i="1" dirty="0">
                <a:solidFill>
                  <a:srgbClr val="C00000"/>
                </a:solidFill>
              </a:rPr>
              <a:t> </a:t>
            </a:r>
            <a:r>
              <a:rPr lang="es-ES" sz="2400" b="1" i="1" dirty="0" err="1">
                <a:solidFill>
                  <a:srgbClr val="C00000"/>
                </a:solidFill>
              </a:rPr>
              <a:t>jurídic</a:t>
            </a:r>
            <a:r>
              <a:rPr lang="es-ES" sz="2400" b="1" i="1" dirty="0">
                <a:solidFill>
                  <a:srgbClr val="C00000"/>
                </a:solidFill>
              </a:rPr>
              <a:t> </a:t>
            </a:r>
          </a:p>
          <a:p>
            <a:pPr marL="0" indent="0" algn="just">
              <a:buNone/>
            </a:pPr>
            <a:r>
              <a:rPr lang="es-ES" sz="2400" b="1" i="1" dirty="0">
                <a:solidFill>
                  <a:srgbClr val="C00000"/>
                </a:solidFill>
              </a:rPr>
              <a:t>    </a:t>
            </a:r>
            <a:r>
              <a:rPr lang="es-ES" sz="1800" b="1" dirty="0">
                <a:solidFill>
                  <a:srgbClr val="C00000"/>
                </a:solidFill>
              </a:rPr>
              <a:t>(ARTICLE 55 EBEP)</a:t>
            </a:r>
          </a:p>
          <a:p>
            <a:pPr marL="0" indent="0" algn="just">
              <a:lnSpc>
                <a:spcPct val="107000"/>
              </a:lnSpc>
              <a:spcAft>
                <a:spcPts val="800"/>
              </a:spcAft>
              <a:buNone/>
            </a:pPr>
            <a:endParaRPr lang="ca-ES" dirty="0">
              <a:latin typeface="Noto Sans" panose="020B050204050402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a-ES" sz="2400" dirty="0">
                <a:effectLst/>
                <a:latin typeface="+mj-lt"/>
                <a:ea typeface="Calibri" panose="020F0502020204030204" pitchFamily="34" charset="0"/>
                <a:cs typeface="Times New Roman" panose="02020603050405020304" pitchFamily="18" charset="0"/>
              </a:rPr>
              <a:t>No cal aprofundir sobre els principis d’igualtat, mèrit i capacitat, atès que una nombrosa doctrina i jurisprudència els ha definit i concretat suficientment.</a:t>
            </a:r>
            <a:endParaRPr lang="es-ES" sz="2400" dirty="0">
              <a:effectLst/>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a-ES" sz="2400" dirty="0">
                <a:effectLst/>
                <a:latin typeface="+mj-lt"/>
                <a:ea typeface="Calibri" panose="020F0502020204030204" pitchFamily="34" charset="0"/>
                <a:cs typeface="Times New Roman" panose="02020603050405020304" pitchFamily="18" charset="0"/>
              </a:rPr>
              <a:t>Allò  que s’ha de tenir ben present és </a:t>
            </a:r>
            <a:r>
              <a:rPr lang="ca-ES" sz="2400" u="sng" dirty="0">
                <a:effectLst/>
                <a:latin typeface="+mj-lt"/>
                <a:ea typeface="Calibri" panose="020F0502020204030204" pitchFamily="34" charset="0"/>
                <a:cs typeface="Times New Roman" panose="02020603050405020304" pitchFamily="18" charset="0"/>
              </a:rPr>
              <a:t>qualsevol canvi que s’introdueixi en els models de selecció exigeix l’aplicació estricta d’aquests principis</a:t>
            </a:r>
            <a:r>
              <a:rPr lang="ca-ES" sz="2400" dirty="0">
                <a:effectLst/>
                <a:latin typeface="+mj-lt"/>
                <a:ea typeface="Calibri" panose="020F0502020204030204" pitchFamily="34" charset="0"/>
                <a:cs typeface="Times New Roman" panose="02020603050405020304" pitchFamily="18" charset="0"/>
              </a:rPr>
              <a:t>, de manera que s’han de rebutjar les innovacions que els puguin posar en risc.</a:t>
            </a:r>
            <a:endParaRPr lang="es-ES" sz="2400" dirty="0">
              <a:effectLst/>
              <a:latin typeface="+mj-lt"/>
              <a:ea typeface="Calibri" panose="020F0502020204030204" pitchFamily="34" charset="0"/>
              <a:cs typeface="Times New Roman" panose="02020603050405020304" pitchFamily="18" charset="0"/>
            </a:endParaRPr>
          </a:p>
          <a:p>
            <a:endParaRPr lang="es-ES" sz="1800" b="1" dirty="0"/>
          </a:p>
          <a:p>
            <a:endParaRPr lang="es-ES" dirty="0"/>
          </a:p>
        </p:txBody>
      </p:sp>
    </p:spTree>
    <p:extLst>
      <p:ext uri="{BB962C8B-B14F-4D97-AF65-F5344CB8AC3E}">
        <p14:creationId xmlns:p14="http://schemas.microsoft.com/office/powerpoint/2010/main" val="28395188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0924CFF-B01D-4CF2-AF43-666193AE8BCA}"/>
              </a:ext>
            </a:extLst>
          </p:cNvPr>
          <p:cNvSpPr txBox="1"/>
          <p:nvPr/>
        </p:nvSpPr>
        <p:spPr>
          <a:xfrm>
            <a:off x="848299" y="0"/>
            <a:ext cx="10994834" cy="5761514"/>
          </a:xfrm>
          <a:prstGeom prst="rect">
            <a:avLst/>
          </a:prstGeom>
          <a:noFill/>
        </p:spPr>
        <p:txBody>
          <a:bodyPr wrap="square">
            <a:spAutoFit/>
          </a:bodyPr>
          <a:lstStyle/>
          <a:p>
            <a:pPr>
              <a:lnSpc>
                <a:spcPct val="107000"/>
              </a:lnSpc>
              <a:spcAft>
                <a:spcPts val="800"/>
              </a:spcAft>
            </a:pPr>
            <a:endParaRPr lang="ca-ES" sz="1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ca-ES" b="1" dirty="0">
              <a:solidFill>
                <a:srgbClr val="000000"/>
              </a:solidFill>
              <a:latin typeface="Verdana" panose="020B0604030504040204" pitchFamily="34" charset="0"/>
              <a:ea typeface="Times New Roman" panose="02020603050405020304" pitchFamily="18" charset="0"/>
              <a:cs typeface="Times New Roman" panose="02020603050405020304" pitchFamily="18" charset="0"/>
            </a:endParaRPr>
          </a:p>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Prova de redacció: </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Avalua les capacitats de redacció dels candidats (en particular, l’ortografia, el lèxic i la gramàtica) en la segona llengua, no el coneixement del tema tractat en la redacció.</a:t>
            </a: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
            </a:r>
            <a:br>
              <a:rPr lang="ca-ES" sz="2000" dirty="0">
                <a:solidFill>
                  <a:srgbClr val="000000"/>
                </a:solidFill>
                <a:effectLst/>
                <a:latin typeface="+mj-lt"/>
                <a:ea typeface="Times New Roman" panose="02020603050405020304" pitchFamily="18" charset="0"/>
                <a:cs typeface="Times New Roman" panose="02020603050405020304" pitchFamily="18" charset="0"/>
              </a:rPr>
            </a:br>
            <a:r>
              <a:rPr lang="ca-ES" sz="2000" dirty="0">
                <a:solidFill>
                  <a:srgbClr val="000000"/>
                </a:solidFill>
                <a:effectLst/>
                <a:latin typeface="+mj-lt"/>
                <a:ea typeface="Times New Roman" panose="02020603050405020304" pitchFamily="18" charset="0"/>
                <a:cs typeface="Times New Roman" panose="02020603050405020304" pitchFamily="18" charset="0"/>
              </a:rPr>
              <a:t>Els candidats reben una llista amb temes distints entre els que n’han d’elegir un sobre el qual han de fer una redacció, amb ordinador. Durada 30 minuts.</a:t>
            </a:r>
          </a:p>
          <a:p>
            <a:pPr algn="just">
              <a:lnSpc>
                <a:spcPct val="107000"/>
              </a:lnSpc>
              <a:spcAft>
                <a:spcPts val="800"/>
              </a:spcAft>
            </a:pPr>
            <a:endParaRPr lang="es-ES" sz="2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Exercici de simulació: </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A partir d’unes instruccions escrites i informació de referència, el candidat té 5-10 minuts per preparar una reunió amb un "participant". El candidat ha d’adoptar el paper del lloc per al qual presenta la candidatura. Durada aproximada entre 15 i 20 minuts. Permet posar a prova varies competències generals. </a:t>
            </a:r>
            <a:endParaRPr lang="es-ES" sz="2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 </a:t>
            </a: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42732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64143D9-0D6C-4763-9EC5-8D66FDD8F54B}"/>
              </a:ext>
            </a:extLst>
          </p:cNvPr>
          <p:cNvSpPr txBox="1"/>
          <p:nvPr/>
        </p:nvSpPr>
        <p:spPr>
          <a:xfrm>
            <a:off x="899186" y="856193"/>
            <a:ext cx="11131233" cy="4834144"/>
          </a:xfrm>
          <a:prstGeom prst="rect">
            <a:avLst/>
          </a:prstGeom>
          <a:noFill/>
        </p:spPr>
        <p:txBody>
          <a:bodyPr wrap="square">
            <a:spAutoFit/>
          </a:bodyPr>
          <a:lstStyle/>
          <a:p>
            <a:pPr algn="just">
              <a:lnSpc>
                <a:spcPct val="107000"/>
              </a:lnSpc>
              <a:spcAft>
                <a:spcPts val="800"/>
              </a:spcAft>
            </a:pPr>
            <a:r>
              <a:rPr lang="ca-ES" b="1" dirty="0">
                <a:solidFill>
                  <a:srgbClr val="000000"/>
                </a:solidFill>
                <a:effectLst/>
                <a:latin typeface="+mj-lt"/>
                <a:ea typeface="Times New Roman" panose="02020603050405020304" pitchFamily="18" charset="0"/>
                <a:cs typeface="Times New Roman" panose="02020603050405020304" pitchFamily="18" charset="0"/>
              </a:rPr>
              <a:t>		</a:t>
            </a:r>
            <a:r>
              <a:rPr lang="ca-ES" b="1" dirty="0">
                <a:solidFill>
                  <a:srgbClr val="C00000"/>
                </a:solidFill>
                <a:effectLst/>
                <a:latin typeface="+mj-lt"/>
                <a:ea typeface="Times New Roman" panose="02020603050405020304" pitchFamily="18" charset="0"/>
                <a:cs typeface="Times New Roman" panose="02020603050405020304" pitchFamily="18" charset="0"/>
              </a:rPr>
              <a:t>Prova d’edició: </a:t>
            </a:r>
            <a:endParaRPr lang="es-ES"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Consisteix en corregir errors lingüístics (numeració, puntuació, gramàtica, ortografia i vocabulari) i de format en una traducció. En la pantalla apareix el text original en la segona llengua i la traducció del text a la primera llengua, amb errors lingüístics i de format respecte del text original. Els candidats han de detectar i corregir aquests errors de manera que la traducció s’ha de correspondre amb el text original. Durada aproxima: una hora.</a:t>
            </a: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 </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b="1" dirty="0">
                <a:solidFill>
                  <a:srgbClr val="000000"/>
                </a:solidFill>
                <a:effectLst/>
                <a:latin typeface="+mj-lt"/>
                <a:ea typeface="Times New Roman" panose="02020603050405020304" pitchFamily="18" charset="0"/>
                <a:cs typeface="Times New Roman" panose="02020603050405020304" pitchFamily="18" charset="0"/>
              </a:rPr>
              <a:t>		</a:t>
            </a:r>
            <a:r>
              <a:rPr lang="ca-ES" b="1" dirty="0">
                <a:solidFill>
                  <a:srgbClr val="C00000"/>
                </a:solidFill>
                <a:effectLst/>
                <a:latin typeface="+mj-lt"/>
                <a:ea typeface="Times New Roman" panose="02020603050405020304" pitchFamily="18" charset="0"/>
                <a:cs typeface="Times New Roman" panose="02020603050405020304" pitchFamily="18" charset="0"/>
              </a:rPr>
              <a:t>Redacció d’una nota relacionada amb les funciones / prova escrita sobre l’especialitat:</a:t>
            </a:r>
            <a:r>
              <a:rPr lang="ca-ES" b="1" dirty="0">
                <a:solidFill>
                  <a:srgbClr val="000000"/>
                </a:solidFill>
                <a:effectLst/>
                <a:latin typeface="+mj-lt"/>
                <a:ea typeface="Times New Roman" panose="02020603050405020304" pitchFamily="18" charset="0"/>
                <a:cs typeface="Times New Roman" panose="02020603050405020304" pitchFamily="18" charset="0"/>
              </a:rPr>
              <a:t> </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 </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L’objectiu de la prova és avaluar algunes competències pròpies de les funcions exigides. En una breu nota informativa escrita se presenta una situació específica i es demana als candidats que elaborin una nota que exposi les maneres d’abordar la situació. La prova es fa per ordinador i en la segona llengua dels candidats.</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 </a:t>
            </a:r>
            <a:endParaRPr lang="es-ES"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89914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166AE7F-40FF-40A5-BC82-9CAF28629F2C}"/>
              </a:ext>
            </a:extLst>
          </p:cNvPr>
          <p:cNvSpPr txBox="1"/>
          <p:nvPr/>
        </p:nvSpPr>
        <p:spPr>
          <a:xfrm>
            <a:off x="782198" y="759849"/>
            <a:ext cx="11534660" cy="4924425"/>
          </a:xfrm>
          <a:prstGeom prst="rect">
            <a:avLst/>
          </a:prstGeom>
          <a:noFill/>
        </p:spPr>
        <p:txBody>
          <a:bodyPr wrap="square">
            <a:spAutoFit/>
          </a:bodyPr>
          <a:lstStyle/>
          <a:p>
            <a:pPr algn="just">
              <a:lnSpc>
                <a:spcPct val="107000"/>
              </a:lnSpc>
              <a:spcAft>
                <a:spcPts val="800"/>
              </a:spcAft>
            </a:pPr>
            <a:r>
              <a:rPr lang="ca-ES" sz="1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Prova de resum:</a:t>
            </a:r>
            <a:r>
              <a:rPr lang="ca-ES" sz="2000" dirty="0">
                <a:solidFill>
                  <a:srgbClr val="C00000"/>
                </a:solidFill>
                <a:effectLst/>
                <a:latin typeface="+mj-lt"/>
                <a:ea typeface="Times New Roman" panose="02020603050405020304" pitchFamily="18" charset="0"/>
                <a:cs typeface="Times New Roman" panose="02020603050405020304" pitchFamily="18" charset="0"/>
              </a:rPr>
              <a:t> </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En aquesta prova, es dona un text en una tercera llengua del qual n’ha de fer un resum amb ordinador en la primera llengua (la de l’oposició). La durada aproximada és de dues hores i està prohibit l’ús de diccionaris.</a:t>
            </a:r>
            <a:endParaRPr lang="es-ES" sz="20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endParaRPr lang="es-ES" sz="20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Prova de coneixements financers:</a:t>
            </a:r>
            <a:r>
              <a:rPr lang="ca-ES" sz="2000" dirty="0">
                <a:solidFill>
                  <a:srgbClr val="C00000"/>
                </a:solidFill>
                <a:effectLst/>
                <a:latin typeface="+mj-lt"/>
                <a:ea typeface="Times New Roman" panose="02020603050405020304" pitchFamily="18" charset="0"/>
                <a:cs typeface="Times New Roman" panose="02020603050405020304" pitchFamily="18" charset="0"/>
              </a:rPr>
              <a:t> </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Pretén avaluar competències en qüestions financeres. Es fan 25 preguntes en la segon llengua a contestar en 30 minuts.</a:t>
            </a:r>
            <a:br>
              <a:rPr lang="ca-ES" sz="2000" dirty="0">
                <a:solidFill>
                  <a:srgbClr val="000000"/>
                </a:solidFill>
                <a:effectLst/>
                <a:latin typeface="+mj-lt"/>
                <a:ea typeface="Times New Roman" panose="02020603050405020304" pitchFamily="18" charset="0"/>
                <a:cs typeface="Times New Roman" panose="02020603050405020304" pitchFamily="18" charset="0"/>
              </a:rPr>
            </a:br>
            <a:r>
              <a:rPr lang="ca-ES" sz="2000" dirty="0">
                <a:solidFill>
                  <a:srgbClr val="000000"/>
                </a:solidFill>
                <a:effectLst/>
                <a:latin typeface="+mj-lt"/>
                <a:ea typeface="Times New Roman" panose="02020603050405020304" pitchFamily="18" charset="0"/>
                <a:cs typeface="Times New Roman" panose="02020603050405020304" pitchFamily="18" charset="0"/>
              </a:rPr>
              <a:t> </a:t>
            </a:r>
            <a:endParaRPr lang="es-ES" sz="20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ca-ES" sz="2000" b="1" dirty="0">
                <a:solidFill>
                  <a:srgbClr val="000000"/>
                </a:solidFill>
                <a:effectLst/>
                <a:latin typeface="+mj-lt"/>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Prova de coneixements de Microsoft Office:</a:t>
            </a:r>
            <a:r>
              <a:rPr lang="ca-ES" sz="2000" dirty="0">
                <a:solidFill>
                  <a:srgbClr val="C00000"/>
                </a:solidFill>
                <a:effectLst/>
                <a:latin typeface="+mj-lt"/>
                <a:ea typeface="Times New Roman" panose="02020603050405020304" pitchFamily="18" charset="0"/>
                <a:cs typeface="Times New Roman" panose="02020603050405020304" pitchFamily="18" charset="0"/>
              </a:rPr>
              <a:t> </a:t>
            </a:r>
            <a:endParaRPr lang="es-ES" sz="2000" dirty="0">
              <a:solidFill>
                <a:srgbClr val="C00000"/>
              </a:solidFill>
              <a:effectLst/>
              <a:latin typeface="+mj-lt"/>
              <a:ea typeface="Calibri" panose="020F0502020204030204" pitchFamily="34" charset="0"/>
              <a:cs typeface="Times New Roman" panose="02020603050405020304" pitchFamily="18" charset="0"/>
            </a:endParaRPr>
          </a:p>
          <a:p>
            <a:r>
              <a:rPr lang="ca-ES" sz="2000" dirty="0">
                <a:solidFill>
                  <a:srgbClr val="000000"/>
                </a:solidFill>
                <a:effectLst/>
                <a:latin typeface="+mj-lt"/>
                <a:ea typeface="Times New Roman" panose="02020603050405020304" pitchFamily="18" charset="0"/>
                <a:cs typeface="Times New Roman" panose="02020603050405020304" pitchFamily="18" charset="0"/>
              </a:rPr>
              <a:t>Avalua les capacitats quant a la preparació o el tractament de documents MS Word y Excel [Windows 10 – MS Office (MS Word) 2016]. Durada 60 minuts.</a:t>
            </a:r>
            <a:br>
              <a:rPr lang="ca-ES" sz="2000" dirty="0">
                <a:solidFill>
                  <a:srgbClr val="000000"/>
                </a:solidFill>
                <a:effectLst/>
                <a:latin typeface="+mj-lt"/>
                <a:ea typeface="Times New Roman" panose="02020603050405020304" pitchFamily="18" charset="0"/>
                <a:cs typeface="Times New Roman" panose="02020603050405020304" pitchFamily="18" charset="0"/>
              </a:rPr>
            </a:br>
            <a:endParaRPr lang="ca-ES" sz="2000" dirty="0">
              <a:latin typeface="+mj-lt"/>
            </a:endParaRPr>
          </a:p>
        </p:txBody>
      </p:sp>
    </p:spTree>
    <p:extLst>
      <p:ext uri="{BB962C8B-B14F-4D97-AF65-F5344CB8AC3E}">
        <p14:creationId xmlns:p14="http://schemas.microsoft.com/office/powerpoint/2010/main" val="29437733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BBE81D4-8097-43C9-A5DA-0AD0CCA0175E}"/>
              </a:ext>
            </a:extLst>
          </p:cNvPr>
          <p:cNvSpPr txBox="1"/>
          <p:nvPr/>
        </p:nvSpPr>
        <p:spPr>
          <a:xfrm>
            <a:off x="1405052" y="401131"/>
            <a:ext cx="10511177" cy="5620641"/>
          </a:xfrm>
          <a:prstGeom prst="rect">
            <a:avLst/>
          </a:prstGeom>
          <a:noFill/>
        </p:spPr>
        <p:txBody>
          <a:bodyPr wrap="square">
            <a:spAutoFit/>
          </a:bodyPr>
          <a:lstStyle/>
          <a:p>
            <a:pPr>
              <a:lnSpc>
                <a:spcPct val="107000"/>
              </a:lnSpc>
              <a:spcAft>
                <a:spcPts val="800"/>
              </a:spcAft>
            </a:pPr>
            <a:endParaRPr lang="ca-ES" sz="1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ca-ES" b="1" dirty="0">
                <a:solidFill>
                  <a:srgbClr val="C00000"/>
                </a:solidFill>
                <a:latin typeface="Verdana" panose="020B0604030504040204" pitchFamily="34" charset="0"/>
                <a:ea typeface="Times New Roman" panose="02020603050405020304" pitchFamily="18" charset="0"/>
                <a:cs typeface="Times New Roman" panose="02020603050405020304" pitchFamily="18" charset="0"/>
              </a:rPr>
              <a:t>	</a:t>
            </a:r>
            <a:r>
              <a:rPr lang="ca-ES" sz="1800" b="1" dirty="0">
                <a:solidFill>
                  <a:srgbClr val="C00000"/>
                </a:solidFill>
                <a:effectLst/>
                <a:latin typeface="Verdana" panose="020B0604030504040204" pitchFamily="34" charset="0"/>
                <a:ea typeface="Times New Roman" panose="02020603050405020304" pitchFamily="18" charset="0"/>
                <a:cs typeface="Times New Roman" panose="02020603050405020304" pitchFamily="18" charset="0"/>
              </a:rPr>
              <a:t>Entrevista sobre competències generals:</a:t>
            </a:r>
            <a:r>
              <a:rPr lang="ca-ES"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L’objectiu és avaluar les competències generals demanant al candidat com reaccionaria davant una determinada situació. </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Entre unes dues o tres setmanes abans de l’entrevista es demana al candidat que consulti </a:t>
            </a:r>
            <a:r>
              <a:rPr lang="ca-ES" i="1" dirty="0">
                <a:solidFill>
                  <a:srgbClr val="000000"/>
                </a:solidFill>
                <a:effectLst/>
                <a:latin typeface="+mj-lt"/>
                <a:ea typeface="Times New Roman" panose="02020603050405020304" pitchFamily="18" charset="0"/>
                <a:cs typeface="Times New Roman" panose="02020603050405020304" pitchFamily="18" charset="0"/>
              </a:rPr>
              <a:t>online</a:t>
            </a:r>
            <a:r>
              <a:rPr lang="ca-ES" dirty="0">
                <a:solidFill>
                  <a:srgbClr val="000000"/>
                </a:solidFill>
                <a:effectLst/>
                <a:latin typeface="+mj-lt"/>
                <a:ea typeface="Times New Roman" panose="02020603050405020304" pitchFamily="18" charset="0"/>
                <a:cs typeface="Times New Roman" panose="02020603050405020304" pitchFamily="18" charset="0"/>
              </a:rPr>
              <a:t> una tasca escrita i la informació de referència. Es demanarà al candidat que substitueixi a un company en una sèrie de tasques i situacions de les que es parlarà durant l’entrevista. Al llarg de l’entrevista hi haurà altres situacions no basades en la tasca.</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L’entrevista dura entre 30 i 40 minuts i avalua una sèrie de competències generals enumerades en la convocatòria d’oposició. Es tracta d’una reunió personal amb un entrevistador que ha rebut una formació prèvia i facilitarà informació addicional seguint un guió parcialment estructurat. Entretant, el candidat podrà consultar la nota informativa i la informació de referencia.</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L’entrevistador es membre del personal de la UE, però no membre del tribunal. L’entrevista es duu a terme a distància, mitjançant una videoconferència que queda enregistrada perquè dos membres del tribunal la puguin visionar i puntuar. Durant l’entrevista no hi estan presents els membres del tribunal, sinó únicament el candidat i l’entrevistador.</a:t>
            </a:r>
            <a:endParaRPr lang="es-ES"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552501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C72B2FC-338D-4593-8CD9-A7F379EF2A6C}"/>
              </a:ext>
            </a:extLst>
          </p:cNvPr>
          <p:cNvSpPr txBox="1"/>
          <p:nvPr/>
        </p:nvSpPr>
        <p:spPr>
          <a:xfrm>
            <a:off x="860331" y="891517"/>
            <a:ext cx="10837485" cy="4531690"/>
          </a:xfrm>
          <a:prstGeom prst="rect">
            <a:avLst/>
          </a:prstGeom>
          <a:noFill/>
        </p:spPr>
        <p:txBody>
          <a:bodyPr wrap="square">
            <a:spAutoFit/>
          </a:bodyPr>
          <a:lstStyle/>
          <a:p>
            <a:pPr algn="just">
              <a:lnSpc>
                <a:spcPct val="107000"/>
              </a:lnSpc>
              <a:spcAft>
                <a:spcPts val="800"/>
              </a:spcAft>
            </a:pPr>
            <a:r>
              <a:rPr lang="ca-ES" sz="1800" b="1"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ca-ES" sz="2000" b="1" dirty="0">
                <a:solidFill>
                  <a:srgbClr val="C00000"/>
                </a:solidFill>
                <a:effectLst/>
                <a:latin typeface="+mj-lt"/>
                <a:ea typeface="Times New Roman" panose="02020603050405020304" pitchFamily="18" charset="0"/>
                <a:cs typeface="Times New Roman" panose="02020603050405020304" pitchFamily="18" charset="0"/>
              </a:rPr>
              <a:t>Entrevista </a:t>
            </a:r>
            <a:r>
              <a:rPr lang="ca-ES" sz="2000" b="1" dirty="0" err="1">
                <a:solidFill>
                  <a:srgbClr val="C00000"/>
                </a:solidFill>
                <a:effectLst/>
                <a:latin typeface="+mj-lt"/>
                <a:ea typeface="Times New Roman" panose="02020603050405020304" pitchFamily="18" charset="0"/>
                <a:cs typeface="Times New Roman" panose="02020603050405020304" pitchFamily="18" charset="0"/>
              </a:rPr>
              <a:t>motivacional</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La motivació per fer feina a les institucions de la UE té moltes facetes i diversos elements: l’</a:t>
            </a:r>
            <a:r>
              <a:rPr lang="ca-ES" sz="2000" u="sng" dirty="0">
                <a:solidFill>
                  <a:srgbClr val="000000"/>
                </a:solidFill>
                <a:effectLst/>
                <a:latin typeface="+mj-lt"/>
                <a:ea typeface="Times New Roman" panose="02020603050405020304" pitchFamily="18" charset="0"/>
                <a:cs typeface="Times New Roman" panose="02020603050405020304" pitchFamily="18" charset="0"/>
              </a:rPr>
              <a:t>origen de l’interès per treballar per a la UE</a:t>
            </a:r>
            <a:r>
              <a:rPr lang="ca-ES" sz="2000" dirty="0">
                <a:solidFill>
                  <a:srgbClr val="000000"/>
                </a:solidFill>
                <a:effectLst/>
                <a:latin typeface="+mj-lt"/>
                <a:ea typeface="Times New Roman" panose="02020603050405020304" pitchFamily="18" charset="0"/>
                <a:cs typeface="Times New Roman" panose="02020603050405020304" pitchFamily="18" charset="0"/>
              </a:rPr>
              <a:t>, el </a:t>
            </a:r>
            <a:r>
              <a:rPr lang="ca-ES" sz="2000" u="sng" dirty="0">
                <a:solidFill>
                  <a:srgbClr val="000000"/>
                </a:solidFill>
                <a:effectLst/>
                <a:latin typeface="+mj-lt"/>
                <a:ea typeface="Times New Roman" panose="02020603050405020304" pitchFamily="18" charset="0"/>
                <a:cs typeface="Times New Roman" panose="02020603050405020304" pitchFamily="18" charset="0"/>
              </a:rPr>
              <a:t>coneixement dels valors de la UE i el compromís d’adoptar-los</a:t>
            </a:r>
            <a:r>
              <a:rPr lang="ca-ES" sz="2000" dirty="0">
                <a:solidFill>
                  <a:srgbClr val="000000"/>
                </a:solidFill>
                <a:effectLst/>
                <a:latin typeface="+mj-lt"/>
                <a:ea typeface="Times New Roman" panose="02020603050405020304" pitchFamily="18" charset="0"/>
                <a:cs typeface="Times New Roman" panose="02020603050405020304" pitchFamily="18" charset="0"/>
              </a:rPr>
              <a:t>, la </a:t>
            </a:r>
            <a:r>
              <a:rPr lang="ca-ES" sz="2000" u="sng" dirty="0">
                <a:solidFill>
                  <a:srgbClr val="000000"/>
                </a:solidFill>
                <a:effectLst/>
                <a:latin typeface="+mj-lt"/>
                <a:ea typeface="Times New Roman" panose="02020603050405020304" pitchFamily="18" charset="0"/>
                <a:cs typeface="Times New Roman" panose="02020603050405020304" pitchFamily="18" charset="0"/>
              </a:rPr>
              <a:t>comprensió dels reptes actuals i futurs de la UE</a:t>
            </a:r>
            <a:r>
              <a:rPr lang="ca-ES" sz="2000" dirty="0">
                <a:solidFill>
                  <a:srgbClr val="000000"/>
                </a:solidFill>
                <a:effectLst/>
                <a:latin typeface="+mj-lt"/>
                <a:ea typeface="Times New Roman" panose="02020603050405020304" pitchFamily="18" charset="0"/>
                <a:cs typeface="Times New Roman" panose="02020603050405020304" pitchFamily="18" charset="0"/>
              </a:rPr>
              <a:t>, les </a:t>
            </a:r>
            <a:r>
              <a:rPr lang="ca-ES" sz="2000" u="sng" dirty="0">
                <a:solidFill>
                  <a:srgbClr val="000000"/>
                </a:solidFill>
                <a:effectLst/>
                <a:latin typeface="+mj-lt"/>
                <a:ea typeface="Times New Roman" panose="02020603050405020304" pitchFamily="18" charset="0"/>
                <a:cs typeface="Times New Roman" panose="02020603050405020304" pitchFamily="18" charset="0"/>
              </a:rPr>
              <a:t>expectatives en relació amb una carrera professional a la UE</a:t>
            </a:r>
            <a:r>
              <a:rPr lang="ca-ES" sz="2000" dirty="0">
                <a:solidFill>
                  <a:srgbClr val="000000"/>
                </a:solidFill>
                <a:effectLst/>
                <a:latin typeface="+mj-lt"/>
                <a:ea typeface="Times New Roman" panose="02020603050405020304" pitchFamily="18" charset="0"/>
                <a:cs typeface="Times New Roman" panose="02020603050405020304" pitchFamily="18" charset="0"/>
              </a:rPr>
              <a:t>, el </a:t>
            </a:r>
            <a:r>
              <a:rPr lang="ca-ES" sz="2000" u="sng" dirty="0">
                <a:solidFill>
                  <a:srgbClr val="000000"/>
                </a:solidFill>
                <a:effectLst/>
                <a:latin typeface="+mj-lt"/>
                <a:ea typeface="Times New Roman" panose="02020603050405020304" pitchFamily="18" charset="0"/>
                <a:cs typeface="Times New Roman" panose="02020603050405020304" pitchFamily="18" charset="0"/>
              </a:rPr>
              <a:t>coneixement de la UE i dels seus orígens</a:t>
            </a:r>
            <a:r>
              <a:rPr lang="ca-ES" sz="2000" dirty="0">
                <a:solidFill>
                  <a:srgbClr val="000000"/>
                </a:solidFill>
                <a:effectLst/>
                <a:latin typeface="+mj-lt"/>
                <a:ea typeface="Times New Roman" panose="02020603050405020304" pitchFamily="18" charset="0"/>
                <a:cs typeface="Times New Roman" panose="02020603050405020304" pitchFamily="18" charset="0"/>
              </a:rPr>
              <a:t>, </a:t>
            </a:r>
            <a:r>
              <a:rPr lang="ca-ES" sz="2000" u="sng" dirty="0">
                <a:solidFill>
                  <a:srgbClr val="000000"/>
                </a:solidFill>
                <a:effectLst/>
                <a:latin typeface="+mj-lt"/>
                <a:ea typeface="Times New Roman" panose="02020603050405020304" pitchFamily="18" charset="0"/>
                <a:cs typeface="Times New Roman" panose="02020603050405020304" pitchFamily="18" charset="0"/>
              </a:rPr>
              <a:t>les seves institucions</a:t>
            </a:r>
            <a:r>
              <a:rPr lang="ca-ES" sz="2000" dirty="0">
                <a:solidFill>
                  <a:srgbClr val="000000"/>
                </a:solidFill>
                <a:effectLst/>
                <a:latin typeface="+mj-lt"/>
                <a:ea typeface="Times New Roman" panose="02020603050405020304" pitchFamily="18" charset="0"/>
                <a:cs typeface="Times New Roman" panose="02020603050405020304" pitchFamily="18" charset="0"/>
              </a:rPr>
              <a:t> i </a:t>
            </a:r>
            <a:r>
              <a:rPr lang="ca-ES" sz="2000" u="sng" dirty="0">
                <a:solidFill>
                  <a:srgbClr val="000000"/>
                </a:solidFill>
                <a:effectLst/>
                <a:latin typeface="+mj-lt"/>
                <a:ea typeface="Times New Roman" panose="02020603050405020304" pitchFamily="18" charset="0"/>
                <a:cs typeface="Times New Roman" panose="02020603050405020304" pitchFamily="18" charset="0"/>
              </a:rPr>
              <a:t>les principals polítiques</a:t>
            </a:r>
            <a:r>
              <a:rPr lang="ca-ES" sz="2000" dirty="0">
                <a:solidFill>
                  <a:srgbClr val="000000"/>
                </a:solidFill>
                <a:effectLst/>
                <a:latin typeface="+mj-lt"/>
                <a:ea typeface="Times New Roman" panose="02020603050405020304" pitchFamily="18" charset="0"/>
                <a:cs typeface="Times New Roman" panose="02020603050405020304" pitchFamily="18" charset="0"/>
              </a:rPr>
              <a:t>.</a:t>
            </a: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
            </a:r>
            <a:br>
              <a:rPr lang="ca-ES" sz="2000" dirty="0">
                <a:solidFill>
                  <a:srgbClr val="000000"/>
                </a:solidFill>
                <a:effectLst/>
                <a:latin typeface="+mj-lt"/>
                <a:ea typeface="Times New Roman" panose="02020603050405020304" pitchFamily="18" charset="0"/>
                <a:cs typeface="Times New Roman" panose="02020603050405020304" pitchFamily="18" charset="0"/>
              </a:rPr>
            </a:br>
            <a:r>
              <a:rPr lang="ca-ES" sz="2000" dirty="0">
                <a:solidFill>
                  <a:srgbClr val="000000"/>
                </a:solidFill>
                <a:effectLst/>
                <a:latin typeface="+mj-lt"/>
                <a:ea typeface="Times New Roman" panose="02020603050405020304" pitchFamily="18" charset="0"/>
                <a:cs typeface="Times New Roman" panose="02020603050405020304" pitchFamily="18" charset="0"/>
              </a:rPr>
              <a:t>Sobre aquesta base, se desenvolupa l’entrevista </a:t>
            </a:r>
            <a:r>
              <a:rPr lang="ca-ES" sz="2000" dirty="0" err="1">
                <a:solidFill>
                  <a:srgbClr val="000000"/>
                </a:solidFill>
                <a:effectLst/>
                <a:latin typeface="+mj-lt"/>
                <a:ea typeface="Times New Roman" panose="02020603050405020304" pitchFamily="18" charset="0"/>
                <a:cs typeface="Times New Roman" panose="02020603050405020304" pitchFamily="18" charset="0"/>
              </a:rPr>
              <a:t>motivacional</a:t>
            </a:r>
            <a:r>
              <a:rPr lang="ca-ES" sz="2000" dirty="0">
                <a:solidFill>
                  <a:srgbClr val="000000"/>
                </a:solidFill>
                <a:effectLst/>
                <a:latin typeface="+mj-lt"/>
                <a:ea typeface="Times New Roman" panose="02020603050405020304" pitchFamily="18" charset="0"/>
                <a:cs typeface="Times New Roman" panose="02020603050405020304" pitchFamily="18" charset="0"/>
              </a:rPr>
              <a:t> estructurada, de vint minuts de duració, en la qual participen dos membres del tribunal. </a:t>
            </a:r>
          </a:p>
          <a:p>
            <a:pPr algn="just">
              <a:lnSpc>
                <a:spcPct val="107000"/>
              </a:lnSpc>
              <a:spcAft>
                <a:spcPts val="800"/>
              </a:spcAft>
            </a:pPr>
            <a:endParaRPr lang="ca-ES" sz="2000" dirty="0">
              <a:solidFill>
                <a:srgbClr val="000000"/>
              </a:solidFill>
              <a:latin typeface="+mj-lt"/>
              <a:ea typeface="Times New Roman" panose="02020603050405020304" pitchFamily="18" charset="0"/>
              <a:cs typeface="Times New Roman" panose="02020603050405020304" pitchFamily="18" charset="0"/>
            </a:endParaRPr>
          </a:p>
          <a:p>
            <a:pPr algn="just">
              <a:lnSpc>
                <a:spcPct val="107000"/>
              </a:lnSpc>
              <a:spcAft>
                <a:spcPts val="800"/>
              </a:spcAft>
            </a:pPr>
            <a:r>
              <a:rPr lang="ca-ES" sz="2000" dirty="0">
                <a:solidFill>
                  <a:srgbClr val="000000"/>
                </a:solidFill>
                <a:effectLst/>
                <a:latin typeface="+mj-lt"/>
                <a:ea typeface="Times New Roman" panose="02020603050405020304" pitchFamily="18" charset="0"/>
                <a:cs typeface="Times New Roman" panose="02020603050405020304" pitchFamily="18" charset="0"/>
              </a:rPr>
              <a:t>Durant aquesta entrevista es valoren tots els elements esmentats.</a:t>
            </a:r>
          </a:p>
          <a:p>
            <a:pPr algn="just">
              <a:lnSpc>
                <a:spcPct val="107000"/>
              </a:lnSpc>
              <a:spcAft>
                <a:spcPts val="800"/>
              </a:spcAft>
            </a:pP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83513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7752269-2C42-4CCE-A768-A34CDBB54F20}"/>
              </a:ext>
            </a:extLst>
          </p:cNvPr>
          <p:cNvSpPr txBox="1"/>
          <p:nvPr/>
        </p:nvSpPr>
        <p:spPr>
          <a:xfrm>
            <a:off x="1434519" y="688740"/>
            <a:ext cx="10324536" cy="5829288"/>
          </a:xfrm>
          <a:prstGeom prst="rect">
            <a:avLst/>
          </a:prstGeom>
          <a:noFill/>
        </p:spPr>
        <p:txBody>
          <a:bodyPr wrap="square">
            <a:spAutoFit/>
          </a:bodyPr>
          <a:lstStyle/>
          <a:p>
            <a:pPr algn="just">
              <a:lnSpc>
                <a:spcPct val="107000"/>
              </a:lnSpc>
              <a:spcAft>
                <a:spcPts val="800"/>
              </a:spcAft>
            </a:pPr>
            <a:r>
              <a:rPr lang="ca-ES" b="1" dirty="0">
                <a:solidFill>
                  <a:srgbClr val="000000"/>
                </a:solidFill>
                <a:latin typeface="Verdana" panose="020B0604030504040204" pitchFamily="34" charset="0"/>
                <a:ea typeface="Times New Roman" panose="02020603050405020304" pitchFamily="18" charset="0"/>
                <a:cs typeface="Times New Roman" panose="02020603050405020304" pitchFamily="18" charset="0"/>
              </a:rPr>
              <a:t>   </a:t>
            </a:r>
            <a:r>
              <a:rPr lang="ca-ES" b="1" dirty="0">
                <a:solidFill>
                  <a:srgbClr val="C00000"/>
                </a:solidFill>
                <a:latin typeface="Verdana" panose="020B0604030504040204" pitchFamily="34" charset="0"/>
                <a:ea typeface="Times New Roman" panose="02020603050405020304" pitchFamily="18" charset="0"/>
                <a:cs typeface="Times New Roman" panose="02020603050405020304" pitchFamily="18" charset="0"/>
              </a:rPr>
              <a:t>		</a:t>
            </a:r>
            <a:r>
              <a:rPr lang="ca-ES" b="1" dirty="0">
                <a:solidFill>
                  <a:srgbClr val="C00000"/>
                </a:solidFill>
                <a:effectLst/>
                <a:latin typeface="+mj-lt"/>
                <a:ea typeface="Times New Roman" panose="02020603050405020304" pitchFamily="18" charset="0"/>
                <a:cs typeface="Times New Roman" panose="02020603050405020304" pitchFamily="18" charset="0"/>
              </a:rPr>
              <a:t>Prova sobre l’especialitat: </a:t>
            </a:r>
            <a:endParaRPr lang="es-ES"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Inclou una sèrie de preguntes d’opcions múltiples destinades a avaluar les competències pròpies de les funcions requerides. Cada pregunta se basa en una hipòtesi textual relacionada amb quatre opcions de resposta distintes, de les quals només una és correcta. </a:t>
            </a: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 </a:t>
            </a:r>
            <a:r>
              <a:rPr lang="es-ES" dirty="0">
                <a:solidFill>
                  <a:srgbClr val="C00000"/>
                </a:solidFill>
                <a:latin typeface="+mj-lt"/>
                <a:ea typeface="Times New Roman" panose="02020603050405020304" pitchFamily="18" charset="0"/>
                <a:cs typeface="Times New Roman" panose="02020603050405020304" pitchFamily="18" charset="0"/>
              </a:rPr>
              <a:t>		</a:t>
            </a:r>
          </a:p>
          <a:p>
            <a:pPr algn="just">
              <a:lnSpc>
                <a:spcPct val="107000"/>
              </a:lnSpc>
              <a:spcAft>
                <a:spcPts val="800"/>
              </a:spcAft>
            </a:pPr>
            <a:r>
              <a:rPr lang="es-ES" b="1" dirty="0">
                <a:solidFill>
                  <a:srgbClr val="C00000"/>
                </a:solidFill>
                <a:effectLst/>
                <a:latin typeface="+mj-lt"/>
                <a:ea typeface="Times New Roman" panose="02020603050405020304" pitchFamily="18" charset="0"/>
                <a:cs typeface="Times New Roman" panose="02020603050405020304" pitchFamily="18" charset="0"/>
              </a:rPr>
              <a:t>		Entrevista</a:t>
            </a:r>
            <a:r>
              <a:rPr lang="ca-ES" b="1" dirty="0">
                <a:solidFill>
                  <a:srgbClr val="C00000"/>
                </a:solidFill>
                <a:effectLst/>
                <a:latin typeface="+mj-lt"/>
                <a:ea typeface="Times New Roman" panose="02020603050405020304" pitchFamily="18" charset="0"/>
                <a:cs typeface="Times New Roman" panose="02020603050405020304" pitchFamily="18" charset="0"/>
              </a:rPr>
              <a:t> sobre competències específiques / entrevista relacionada amb 					l’especialitat:</a:t>
            </a:r>
            <a:endParaRPr lang="es-ES" dirty="0">
              <a:solidFill>
                <a:srgbClr val="C00000"/>
              </a:solidFill>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L’objectiu de la prova és avaluar totes o algunes competències inherents a las funcions exigides. És una entrevista estructurada realitzada per dos membres del tribunal, desenvolupada en la segona llengua del candidat. </a:t>
            </a:r>
            <a:endParaRPr lang="es-ES" dirty="0">
              <a:latin typeface="+mj-lt"/>
              <a:ea typeface="Times New Roman" panose="02020603050405020304" pitchFamily="18" charset="0"/>
              <a:cs typeface="Times New Roman" panose="02020603050405020304" pitchFamily="18" charset="0"/>
            </a:endParaRP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No s’ha de confondre amb l’entrevista sobre competències generales, que també està estructurada però se centra en les competències generals en lloc de en les funcions específiques.</a:t>
            </a:r>
          </a:p>
          <a:p>
            <a:pPr algn="just">
              <a:lnSpc>
                <a:spcPct val="107000"/>
              </a:lnSpc>
              <a:spcAft>
                <a:spcPts val="800"/>
              </a:spcAft>
            </a:pPr>
            <a:r>
              <a:rPr lang="ca-ES" dirty="0">
                <a:solidFill>
                  <a:srgbClr val="000000"/>
                </a:solidFill>
                <a:effectLst/>
                <a:latin typeface="+mj-lt"/>
                <a:ea typeface="Times New Roman" panose="02020603050405020304" pitchFamily="18" charset="0"/>
                <a:cs typeface="Times New Roman" panose="02020603050405020304" pitchFamily="18" charset="0"/>
              </a:rPr>
              <a:t> </a:t>
            </a:r>
            <a:br>
              <a:rPr lang="ca-ES" dirty="0">
                <a:solidFill>
                  <a:srgbClr val="000000"/>
                </a:solidFill>
                <a:effectLst/>
                <a:latin typeface="+mj-lt"/>
                <a:ea typeface="Times New Roman" panose="02020603050405020304" pitchFamily="18" charset="0"/>
                <a:cs typeface="Times New Roman" panose="02020603050405020304" pitchFamily="18" charset="0"/>
              </a:rPr>
            </a:br>
            <a:r>
              <a:rPr lang="ca-ES" dirty="0">
                <a:solidFill>
                  <a:srgbClr val="000000"/>
                </a:solidFill>
                <a:effectLst/>
                <a:latin typeface="+mj-lt"/>
                <a:ea typeface="Times New Roman" panose="02020603050405020304" pitchFamily="18" charset="0"/>
                <a:cs typeface="Times New Roman" panose="02020603050405020304" pitchFamily="18" charset="0"/>
              </a:rPr>
              <a:t>Aquesta prova s’aplica als perfils següents:</a:t>
            </a:r>
            <a:endParaRPr lang="es-ES" dirty="0">
              <a:effectLst/>
              <a:latin typeface="+mj-lt"/>
              <a:ea typeface="Calibri" panose="020F0502020204030204" pitchFamily="34" charset="0"/>
              <a:cs typeface="Times New Roman" panose="02020603050405020304" pitchFamily="18" charset="0"/>
            </a:endParaRPr>
          </a:p>
          <a:p>
            <a:pPr algn="just"/>
            <a:endParaRPr lang="ca-ES" dirty="0">
              <a:latin typeface="+mj-lt"/>
            </a:endParaRPr>
          </a:p>
        </p:txBody>
      </p:sp>
    </p:spTree>
    <p:extLst>
      <p:ext uri="{BB962C8B-B14F-4D97-AF65-F5344CB8AC3E}">
        <p14:creationId xmlns:p14="http://schemas.microsoft.com/office/powerpoint/2010/main" val="28943859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8C73BF6-D81C-4771-961A-5BCE1CDC5011}"/>
              </a:ext>
            </a:extLst>
          </p:cNvPr>
          <p:cNvSpPr txBox="1"/>
          <p:nvPr/>
        </p:nvSpPr>
        <p:spPr>
          <a:xfrm>
            <a:off x="1311639" y="1060795"/>
            <a:ext cx="10289121" cy="4677371"/>
          </a:xfrm>
          <a:prstGeom prst="rect">
            <a:avLst/>
          </a:prstGeom>
          <a:noFill/>
        </p:spPr>
        <p:txBody>
          <a:bodyPr wrap="square">
            <a:spAutoFit/>
          </a:bodyPr>
          <a:lstStyle/>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Finances</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procediments financers, gestió de comptes, anàlisi i assessorament (auditories i controls), que també poden incloure teories i eines econòmiques per supervisar i analitzar les dades, tendències i evolucions econòmiques i financeres.</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xmlns="" val="tx"/>
                    </a:ext>
                  </a:extLst>
                </a:hlinkClick>
              </a:rPr>
              <a:t>Gestió de projectes / programes</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coneixements de gestió de projectes/programes (planificació, supervisió, avaluació, etc.), inclosos els aspectes financers, de comunicació i de garantia de qualitat pertinents.</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xmlns="" val="tx"/>
                    </a:ext>
                  </a:extLst>
                </a:hlinkClick>
              </a:rPr>
              <a:t>Secretaris / administratius</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diverses tasques de secretaria i funcions administratives com ara com organitzar reunions, preparar missions, arxivar document i cartes, classificar la correspondència, mantenir els calendaris de reunions, etc. També se sotmeten a prova els coneixents bàsics de MS Office.</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Administració / recursos humans</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C00000"/>
                </a:solidFill>
                <a:effectLst/>
                <a:latin typeface="+mj-lt"/>
                <a:ea typeface="Times New Roman" panose="02020603050405020304" pitchFamily="18" charset="0"/>
                <a:cs typeface="Times New Roman" panose="02020603050405020304" pitchFamily="18" charset="0"/>
              </a:rPr>
              <a:t> </a:t>
            </a:r>
            <a:r>
              <a:rPr lang="ca-ES" sz="2000" dirty="0">
                <a:solidFill>
                  <a:srgbClr val="000000"/>
                </a:solidFill>
                <a:effectLst/>
                <a:latin typeface="+mj-lt"/>
                <a:ea typeface="Times New Roman" panose="02020603050405020304" pitchFamily="18" charset="0"/>
                <a:cs typeface="Times New Roman" panose="02020603050405020304" pitchFamily="18" charset="0"/>
              </a:rPr>
              <a:t>preguntes relacionades principalment amb la gestió de personal i la formació professional.</a:t>
            </a: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36847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90DD536-2A2D-4204-9BA0-9579D582B1D0}"/>
              </a:ext>
            </a:extLst>
          </p:cNvPr>
          <p:cNvSpPr txBox="1"/>
          <p:nvPr/>
        </p:nvSpPr>
        <p:spPr>
          <a:xfrm>
            <a:off x="1473975" y="1027519"/>
            <a:ext cx="10598282" cy="4779963"/>
          </a:xfrm>
          <a:prstGeom prst="rect">
            <a:avLst/>
          </a:prstGeom>
          <a:noFill/>
        </p:spPr>
        <p:txBody>
          <a:bodyPr wrap="square">
            <a:spAutoFit/>
          </a:bodyPr>
          <a:lstStyle/>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Comunicació</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eines pràctiques com ara </a:t>
            </a:r>
            <a:r>
              <a:rPr lang="ca-ES" sz="2000" dirty="0" err="1">
                <a:solidFill>
                  <a:srgbClr val="000000"/>
                </a:solidFill>
                <a:effectLst/>
                <a:latin typeface="+mj-lt"/>
                <a:ea typeface="Times New Roman" panose="02020603050405020304" pitchFamily="18" charset="0"/>
                <a:cs typeface="Times New Roman" panose="02020603050405020304" pitchFamily="18" charset="0"/>
              </a:rPr>
              <a:t>briefings</a:t>
            </a:r>
            <a:r>
              <a:rPr lang="ca-ES" sz="2000" dirty="0">
                <a:solidFill>
                  <a:srgbClr val="000000"/>
                </a:solidFill>
                <a:effectLst/>
                <a:latin typeface="+mj-lt"/>
                <a:ea typeface="Times New Roman" panose="02020603050405020304" pitchFamily="18" charset="0"/>
                <a:cs typeface="Times New Roman" panose="02020603050405020304" pitchFamily="18" charset="0"/>
              </a:rPr>
              <a:t>, fitxes tècniques, comunicació online, xarxes socials i aspectes pertinents de la gestió de projectes, per exemple, sobre definició, aplicació i execució d’estratègies de comunicació.</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xmlns="" val="tx"/>
                    </a:ext>
                  </a:extLst>
                </a:hlinkClick>
              </a:rPr>
              <a:t>Assumptes polítics / polítiques de la UE</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coneixements d’àmbits polítics generals i de la UE, que també poden incloure qüestions jurídiques i econòmiques.</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xmlns="" val="tx"/>
                    </a:ext>
                  </a:extLst>
                </a:hlinkClick>
              </a:rPr>
              <a:t>Dret</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coneixements de Dret nacional, internacional i de la UE, que també poden incloure qüestions polítiques i econòmiques.</a:t>
            </a:r>
            <a:endParaRPr lang="es-ES" sz="2000"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ca-ES" sz="2000" b="1" dirty="0" err="1">
                <a:solidFill>
                  <a:srgbClr val="C00000"/>
                </a:solidFill>
                <a:effectLst/>
                <a:latin typeface="+mj-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Tecnologíes</a:t>
            </a: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 de la informació </a:t>
            </a:r>
            <a:r>
              <a:rPr lang="ca-ES" sz="2000" b="1" dirty="0">
                <a:solidFill>
                  <a:srgbClr val="C00000"/>
                </a:solidFill>
                <a:latin typeface="+mj-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i</a:t>
            </a:r>
            <a:r>
              <a:rPr lang="ca-ES" sz="2000" b="1" dirty="0">
                <a:solidFill>
                  <a:srgbClr val="C00000"/>
                </a:solidFill>
                <a:effectLst/>
                <a:latin typeface="+mj-lt"/>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xmlns="" val="tx"/>
                    </a:ext>
                  </a:extLst>
                </a:hlinkClick>
              </a:rPr>
              <a:t> la comunicació (TIC)</a:t>
            </a:r>
            <a:r>
              <a:rPr lang="ca-ES" sz="2000" b="1" dirty="0">
                <a:solidFill>
                  <a:srgbClr val="C00000"/>
                </a:solidFill>
                <a:effectLst/>
                <a:latin typeface="+mj-lt"/>
                <a:ea typeface="Times New Roman" panose="02020603050405020304" pitchFamily="18" charset="0"/>
                <a:cs typeface="Times New Roman" panose="02020603050405020304" pitchFamily="18" charset="0"/>
              </a:rPr>
              <a:t>:</a:t>
            </a:r>
            <a:r>
              <a:rPr lang="ca-ES" sz="2000" dirty="0">
                <a:solidFill>
                  <a:srgbClr val="000000"/>
                </a:solidFill>
                <a:effectLst/>
                <a:latin typeface="+mj-lt"/>
                <a:ea typeface="Times New Roman" panose="02020603050405020304" pitchFamily="18" charset="0"/>
                <a:cs typeface="Times New Roman" panose="02020603050405020304" pitchFamily="18" charset="0"/>
              </a:rPr>
              <a:t> preguntes sobre diversos temes relacionats amb les TIC com ara ús de llenguatges de programació (JAVA, Visual Basic, Visual C#, etc.), administració de l’entorn d’usuari (per ex., Windows y </a:t>
            </a:r>
            <a:r>
              <a:rPr lang="ca-ES" sz="2000" dirty="0" err="1">
                <a:solidFill>
                  <a:srgbClr val="000000"/>
                </a:solidFill>
                <a:effectLst/>
                <a:latin typeface="+mj-lt"/>
                <a:ea typeface="Times New Roman" panose="02020603050405020304" pitchFamily="18" charset="0"/>
                <a:cs typeface="Times New Roman" panose="02020603050405020304" pitchFamily="18" charset="0"/>
              </a:rPr>
              <a:t>Unix</a:t>
            </a:r>
            <a:r>
              <a:rPr lang="ca-ES" sz="2000" dirty="0">
                <a:solidFill>
                  <a:srgbClr val="000000"/>
                </a:solidFill>
                <a:effectLst/>
                <a:latin typeface="+mj-lt"/>
                <a:ea typeface="Times New Roman" panose="02020603050405020304" pitchFamily="18" charset="0"/>
                <a:cs typeface="Times New Roman" panose="02020603050405020304" pitchFamily="18" charset="0"/>
              </a:rPr>
              <a:t>) i gestió de xarxes i telecomunicacions.</a:t>
            </a:r>
          </a:p>
          <a:p>
            <a:pPr marL="342900" lvl="0" indent="-342900" algn="just">
              <a:lnSpc>
                <a:spcPct val="107000"/>
              </a:lnSpc>
              <a:spcAft>
                <a:spcPts val="800"/>
              </a:spcAft>
              <a:buFont typeface="Wingdings" panose="05000000000000000000" pitchFamily="2" charset="2"/>
              <a:buChar char=""/>
            </a:pPr>
            <a:r>
              <a:rPr lang="ca-ES" sz="2000" b="1" dirty="0">
                <a:solidFill>
                  <a:srgbClr val="C00000"/>
                </a:solidFill>
                <a:latin typeface="+mj-lt"/>
                <a:ea typeface="Calibri" panose="020F0502020204030204" pitchFamily="34" charset="0"/>
                <a:cs typeface="Times New Roman" panose="02020603050405020304" pitchFamily="18" charset="0"/>
              </a:rPr>
              <a:t>Altres</a:t>
            </a:r>
            <a:r>
              <a:rPr lang="ca-ES" sz="2000" dirty="0">
                <a:solidFill>
                  <a:srgbClr val="C00000"/>
                </a:solidFill>
                <a:latin typeface="+mj-lt"/>
                <a:ea typeface="Calibri" panose="020F0502020204030204" pitchFamily="34" charset="0"/>
                <a:cs typeface="Times New Roman" panose="02020603050405020304" pitchFamily="18" charset="0"/>
              </a:rPr>
              <a:t> ....</a:t>
            </a:r>
            <a:endParaRPr lang="es-ES" sz="2000" dirty="0">
              <a:solidFill>
                <a:srgbClr val="C00000"/>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72522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9B2B95-6E4F-4941-8160-1CA9ADAD2950}"/>
              </a:ext>
            </a:extLst>
          </p:cNvPr>
          <p:cNvSpPr>
            <a:spLocks noGrp="1"/>
          </p:cNvSpPr>
          <p:nvPr>
            <p:ph type="title"/>
          </p:nvPr>
        </p:nvSpPr>
        <p:spPr>
          <a:xfrm>
            <a:off x="2168360" y="624110"/>
            <a:ext cx="9802856" cy="1280890"/>
          </a:xfrm>
        </p:spPr>
        <p:txBody>
          <a:bodyPr/>
          <a:lstStyle/>
          <a:p>
            <a:pPr>
              <a:lnSpc>
                <a:spcPct val="107000"/>
              </a:lnSpc>
              <a:spcAft>
                <a:spcPts val="800"/>
              </a:spcAft>
            </a:pPr>
            <a:r>
              <a:rPr lang="ca-ES" sz="3600" b="1" dirty="0">
                <a:solidFill>
                  <a:srgbClr val="C00000"/>
                </a:solidFill>
                <a:effectLst/>
                <a:ea typeface="Calibri" panose="020F0502020204030204" pitchFamily="34" charset="0"/>
                <a:cs typeface="Times New Roman" panose="02020603050405020304" pitchFamily="18" charset="0"/>
              </a:rPr>
              <a:t>QÜESTIONS A DEBATRE:</a:t>
            </a:r>
            <a:r>
              <a:rPr lang="ca-ES" sz="3600" b="1" dirty="0">
                <a:effectLst/>
                <a:ea typeface="Calibri" panose="020F0502020204030204" pitchFamily="34" charset="0"/>
                <a:cs typeface="Times New Roman" panose="02020603050405020304" pitchFamily="18" charset="0"/>
              </a:rPr>
              <a:t> </a:t>
            </a:r>
            <a:endParaRPr lang="es-ES" sz="3200" b="1" dirty="0">
              <a:effectLst/>
              <a:ea typeface="Calibri" panose="020F0502020204030204" pitchFamily="34" charset="0"/>
              <a:cs typeface="Times New Roman" panose="02020603050405020304" pitchFamily="18" charset="0"/>
            </a:endParaRPr>
          </a:p>
        </p:txBody>
      </p:sp>
      <p:sp>
        <p:nvSpPr>
          <p:cNvPr id="3" name="Marcador de contenido 2">
            <a:extLst>
              <a:ext uri="{FF2B5EF4-FFF2-40B4-BE49-F238E27FC236}">
                <a16:creationId xmlns:a16="http://schemas.microsoft.com/office/drawing/2014/main" id="{9AD09242-CF01-4BEB-AE7D-088D0CA8E556}"/>
              </a:ext>
            </a:extLst>
          </p:cNvPr>
          <p:cNvSpPr>
            <a:spLocks noGrp="1"/>
          </p:cNvSpPr>
          <p:nvPr>
            <p:ph idx="1"/>
          </p:nvPr>
        </p:nvSpPr>
        <p:spPr>
          <a:xfrm>
            <a:off x="859316" y="1259457"/>
            <a:ext cx="11111900" cy="4651765"/>
          </a:xfrm>
        </p:spPr>
        <p:txBody>
          <a:bodyPr>
            <a:noAutofit/>
          </a:bodyPr>
          <a:lstStyle/>
          <a:p>
            <a:pPr algn="just">
              <a:lnSpc>
                <a:spcPct val="107000"/>
              </a:lnSpc>
              <a:spcAft>
                <a:spcPts val="800"/>
              </a:spcAft>
            </a:pPr>
            <a:r>
              <a:rPr lang="ca-ES" sz="2000" dirty="0">
                <a:latin typeface="+mj-lt"/>
                <a:ea typeface="Calibri" panose="020F0502020204030204" pitchFamily="34" charset="0"/>
                <a:cs typeface="Times New Roman" panose="02020603050405020304" pitchFamily="18" charset="0"/>
              </a:rPr>
              <a:t>Convé introduir algun d’aquests tipus de proves als nostres sistemes de selecció?</a:t>
            </a:r>
          </a:p>
          <a:p>
            <a:pPr algn="just">
              <a:lnSpc>
                <a:spcPct val="107000"/>
              </a:lnSpc>
              <a:spcAft>
                <a:spcPts val="800"/>
              </a:spcAft>
            </a:pPr>
            <a:r>
              <a:rPr lang="ca-ES" sz="2000" u="sng" dirty="0">
                <a:effectLst/>
                <a:latin typeface="+mj-lt"/>
                <a:ea typeface="Calibri" panose="020F0502020204030204" pitchFamily="34" charset="0"/>
                <a:cs typeface="Times New Roman" panose="02020603050405020304" pitchFamily="18" charset="0"/>
              </a:rPr>
              <a:t>Per a cossos </a:t>
            </a:r>
            <a:r>
              <a:rPr lang="ca-ES" sz="2000" b="1" u="sng" dirty="0">
                <a:effectLst/>
                <a:latin typeface="+mj-lt"/>
                <a:ea typeface="Calibri" panose="020F0502020204030204" pitchFamily="34" charset="0"/>
                <a:cs typeface="Times New Roman" panose="02020603050405020304" pitchFamily="18" charset="0"/>
              </a:rPr>
              <a:t>superiors</a:t>
            </a:r>
            <a:r>
              <a:rPr lang="ca-ES" sz="2000" u="sng" dirty="0">
                <a:effectLst/>
                <a:latin typeface="+mj-lt"/>
                <a:ea typeface="Calibri" panose="020F0502020204030204" pitchFamily="34" charset="0"/>
                <a:cs typeface="Times New Roman" panose="02020603050405020304" pitchFamily="18" charset="0"/>
              </a:rPr>
              <a:t> generalistes</a:t>
            </a:r>
            <a:r>
              <a:rPr lang="ca-ES" sz="2000" dirty="0">
                <a:effectLst/>
                <a:latin typeface="+mj-lt"/>
                <a:ea typeface="Calibri" panose="020F0502020204030204" pitchFamily="34" charset="0"/>
                <a:cs typeface="Times New Roman" panose="02020603050405020304" pitchFamily="18" charset="0"/>
              </a:rPr>
              <a:t>, el sistema d’oposició hauria de deixar de ser un procediment per a l’exclusiva demostració de la possessió de coneixements teòrics de tipus tècnic?</a:t>
            </a:r>
            <a:endParaRPr lang="ca-ES" sz="2000" dirty="0">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u="sng" dirty="0">
                <a:latin typeface="+mj-lt"/>
                <a:ea typeface="Calibri" panose="020F0502020204030204" pitchFamily="34" charset="0"/>
                <a:cs typeface="Times New Roman" panose="02020603050405020304" pitchFamily="18" charset="0"/>
              </a:rPr>
              <a:t>E</a:t>
            </a:r>
            <a:r>
              <a:rPr lang="ca-ES" sz="2000" u="sng" dirty="0">
                <a:effectLst/>
                <a:latin typeface="+mj-lt"/>
                <a:ea typeface="Calibri" panose="020F0502020204030204" pitchFamily="34" charset="0"/>
                <a:cs typeface="Times New Roman" panose="02020603050405020304" pitchFamily="18" charset="0"/>
              </a:rPr>
              <a:t>n la selecció dels cossos generals i atesa la generalitat de funcions atribuïdes</a:t>
            </a:r>
            <a:r>
              <a:rPr lang="ca-ES" sz="2000" dirty="0">
                <a:effectLst/>
                <a:latin typeface="+mj-lt"/>
                <a:ea typeface="Calibri" panose="020F0502020204030204" pitchFamily="34" charset="0"/>
                <a:cs typeface="Times New Roman" panose="02020603050405020304" pitchFamily="18" charset="0"/>
              </a:rPr>
              <a:t> (no tant en les escales o en les especialitats dels cossos facultatius), convindria compatibilitzar la selecció mitjançant proves generalistes amb proves per a l’especialització requerida per a l’acompliment satisfactori posterior dels llocs de feina adjudicats, especialment </a:t>
            </a:r>
            <a:r>
              <a:rPr lang="ca-ES" sz="2000" u="sng" dirty="0">
                <a:effectLst/>
                <a:latin typeface="+mj-lt"/>
                <a:ea typeface="Calibri" panose="020F0502020204030204" pitchFamily="34" charset="0"/>
                <a:cs typeface="Times New Roman" panose="02020603050405020304" pitchFamily="18" charset="0"/>
              </a:rPr>
              <a:t>quan es tracta d’exercir competències especialitzades de nivell superior</a:t>
            </a:r>
            <a:r>
              <a:rPr lang="ca-ES" sz="2000" dirty="0">
                <a:effectLst/>
                <a:latin typeface="+mj-lt"/>
                <a:ea typeface="Calibri" panose="020F0502020204030204" pitchFamily="34" charset="0"/>
                <a:cs typeface="Times New Roman" panose="02020603050405020304" pitchFamily="18" charset="0"/>
              </a:rPr>
              <a:t>, que s’han de dur a terme en àmbits molt diferents (</a:t>
            </a:r>
            <a:r>
              <a:rPr lang="ca-ES" sz="2000" u="sng" dirty="0">
                <a:effectLst/>
                <a:latin typeface="+mj-lt"/>
                <a:ea typeface="Calibri" panose="020F0502020204030204" pitchFamily="34" charset="0"/>
                <a:cs typeface="Times New Roman" panose="02020603050405020304" pitchFamily="18" charset="0"/>
              </a:rPr>
              <a:t>transversals</a:t>
            </a:r>
            <a:r>
              <a:rPr lang="ca-ES" sz="2000" dirty="0">
                <a:effectLst/>
                <a:latin typeface="+mj-lt"/>
                <a:ea typeface="Calibri" panose="020F0502020204030204" pitchFamily="34" charset="0"/>
                <a:cs typeface="Times New Roman" panose="02020603050405020304" pitchFamily="18" charset="0"/>
              </a:rPr>
              <a:t>: gestió econòmica, contractació, recursos humans, serveis jurídics, etc.; o </a:t>
            </a:r>
            <a:r>
              <a:rPr lang="ca-ES" sz="2000" u="sng" dirty="0">
                <a:effectLst/>
                <a:latin typeface="+mj-lt"/>
                <a:ea typeface="Calibri" panose="020F0502020204030204" pitchFamily="34" charset="0"/>
                <a:cs typeface="Times New Roman" panose="02020603050405020304" pitchFamily="18" charset="0"/>
              </a:rPr>
              <a:t>sectorials</a:t>
            </a:r>
            <a:r>
              <a:rPr lang="ca-ES" sz="2000" dirty="0">
                <a:effectLst/>
                <a:latin typeface="+mj-lt"/>
                <a:ea typeface="Calibri" panose="020F0502020204030204" pitchFamily="34" charset="0"/>
                <a:cs typeface="Times New Roman" panose="02020603050405020304" pitchFamily="18" charset="0"/>
              </a:rPr>
              <a:t>: educació, salut, turisme, treball, transports, etc.)???</a:t>
            </a: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99239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ED6EA5-73EE-4E89-BF79-A6C6DBCAC152}"/>
              </a:ext>
            </a:extLst>
          </p:cNvPr>
          <p:cNvSpPr>
            <a:spLocks noGrp="1"/>
          </p:cNvSpPr>
          <p:nvPr>
            <p:ph type="title"/>
          </p:nvPr>
        </p:nvSpPr>
        <p:spPr>
          <a:xfrm>
            <a:off x="2559874" y="634620"/>
            <a:ext cx="8911687" cy="624837"/>
          </a:xfrm>
        </p:spPr>
        <p:txBody>
          <a:bodyPr>
            <a:normAutofit fontScale="90000"/>
          </a:bodyPr>
          <a:lstStyle/>
          <a:p>
            <a:pPr>
              <a:lnSpc>
                <a:spcPct val="107000"/>
              </a:lnSpc>
              <a:spcAft>
                <a:spcPts val="800"/>
              </a:spcAft>
            </a:pPr>
            <a:r>
              <a:rPr lang="ca-ES" sz="3600" b="1" dirty="0">
                <a:solidFill>
                  <a:srgbClr val="C00000"/>
                </a:solidFill>
                <a:effectLst/>
                <a:ea typeface="Calibri" panose="020F0502020204030204" pitchFamily="34" charset="0"/>
                <a:cs typeface="Times New Roman" panose="02020603050405020304" pitchFamily="18" charset="0"/>
              </a:rPr>
              <a:t>Possibles respostes:</a:t>
            </a:r>
            <a:endParaRPr lang="es-ES" sz="3600" dirty="0">
              <a:solidFill>
                <a:srgbClr val="C00000"/>
              </a:solidFill>
              <a:effectLst/>
              <a:ea typeface="Calibri" panose="020F0502020204030204" pitchFamily="34" charset="0"/>
              <a:cs typeface="Times New Roman" panose="02020603050405020304" pitchFamily="18" charset="0"/>
            </a:endParaRPr>
          </a:p>
        </p:txBody>
      </p:sp>
      <p:sp>
        <p:nvSpPr>
          <p:cNvPr id="3" name="Marcador de contenido 2">
            <a:extLst>
              <a:ext uri="{FF2B5EF4-FFF2-40B4-BE49-F238E27FC236}">
                <a16:creationId xmlns:a16="http://schemas.microsoft.com/office/drawing/2014/main" id="{C4E8BB89-490C-4B6D-815C-E2846D3C8D06}"/>
              </a:ext>
            </a:extLst>
          </p:cNvPr>
          <p:cNvSpPr>
            <a:spLocks noGrp="1"/>
          </p:cNvSpPr>
          <p:nvPr>
            <p:ph idx="1"/>
          </p:nvPr>
        </p:nvSpPr>
        <p:spPr>
          <a:xfrm>
            <a:off x="813064" y="1439917"/>
            <a:ext cx="10674295" cy="4471305"/>
          </a:xfrm>
        </p:spPr>
        <p:txBody>
          <a:bodyPr>
            <a:normAutofit fontScale="85000" lnSpcReduction="10000"/>
          </a:bodyPr>
          <a:lstStyle/>
          <a:p>
            <a:pPr algn="just">
              <a:lnSpc>
                <a:spcPct val="107000"/>
              </a:lnSpc>
              <a:spcAft>
                <a:spcPts val="800"/>
              </a:spcAft>
            </a:pPr>
            <a:r>
              <a:rPr lang="ca-ES" sz="2400" dirty="0">
                <a:effectLst/>
                <a:latin typeface="+mj-lt"/>
                <a:ea typeface="Calibri" panose="020F0502020204030204" pitchFamily="34" charset="0"/>
                <a:cs typeface="Times New Roman" panose="02020603050405020304" pitchFamily="18" charset="0"/>
              </a:rPr>
              <a:t>La complexitat de les tasques a desenvolupar, quan són de nivell superior, exigeixen especialització en la matèria de que es tracta, per tant, </a:t>
            </a:r>
            <a:r>
              <a:rPr lang="ca-ES" sz="2400" u="sng" dirty="0">
                <a:effectLst/>
                <a:latin typeface="+mj-lt"/>
                <a:ea typeface="Calibri" panose="020F0502020204030204" pitchFamily="34" charset="0"/>
                <a:cs typeface="Times New Roman" panose="02020603050405020304" pitchFamily="18" charset="0"/>
              </a:rPr>
              <a:t>si es vol mantenir el sistema d’accés generalista</a:t>
            </a:r>
            <a:r>
              <a:rPr lang="ca-ES" sz="2400" dirty="0">
                <a:effectLst/>
                <a:latin typeface="+mj-lt"/>
                <a:ea typeface="Calibri" panose="020F0502020204030204" pitchFamily="34" charset="0"/>
                <a:cs typeface="Times New Roman" panose="02020603050405020304" pitchFamily="18" charset="0"/>
              </a:rPr>
              <a:t> (amb les avantatges que comporta –visió global de la gestió pública, encara que </a:t>
            </a:r>
            <a:r>
              <a:rPr lang="ca-ES" sz="2400" dirty="0" err="1">
                <a:effectLst/>
                <a:latin typeface="+mj-lt"/>
                <a:ea typeface="Calibri" panose="020F0502020204030204" pitchFamily="34" charset="0"/>
                <a:cs typeface="Times New Roman" panose="02020603050405020304" pitchFamily="18" charset="0"/>
              </a:rPr>
              <a:t>tengui</a:t>
            </a:r>
            <a:r>
              <a:rPr lang="ca-ES" sz="2400" dirty="0">
                <a:effectLst/>
                <a:latin typeface="+mj-lt"/>
                <a:ea typeface="Calibri" panose="020F0502020204030204" pitchFamily="34" charset="0"/>
                <a:cs typeface="Times New Roman" panose="02020603050405020304" pitchFamily="18" charset="0"/>
              </a:rPr>
              <a:t> també inconvenients)  </a:t>
            </a:r>
            <a:r>
              <a:rPr lang="ca-ES" sz="2400" u="sng" dirty="0">
                <a:effectLst/>
                <a:latin typeface="+mj-lt"/>
                <a:ea typeface="Calibri" panose="020F0502020204030204" pitchFamily="34" charset="0"/>
                <a:cs typeface="Times New Roman" panose="02020603050405020304" pitchFamily="18" charset="0"/>
              </a:rPr>
              <a:t>la </a:t>
            </a:r>
            <a:r>
              <a:rPr lang="ca-ES" sz="2400" b="1" u="sng" dirty="0">
                <a:effectLst/>
                <a:latin typeface="+mj-lt"/>
                <a:ea typeface="Calibri" panose="020F0502020204030204" pitchFamily="34" charset="0"/>
                <a:cs typeface="Times New Roman" panose="02020603050405020304" pitchFamily="18" charset="0"/>
              </a:rPr>
              <a:t>solució</a:t>
            </a:r>
            <a:r>
              <a:rPr lang="ca-ES" sz="2400" dirty="0">
                <a:effectLst/>
                <a:latin typeface="+mj-lt"/>
                <a:ea typeface="Calibri" panose="020F0502020204030204" pitchFamily="34" charset="0"/>
                <a:cs typeface="Times New Roman" panose="02020603050405020304" pitchFamily="18" charset="0"/>
              </a:rPr>
              <a:t> només es pot trobar amb </a:t>
            </a:r>
            <a:r>
              <a:rPr lang="ca-ES" sz="2400" b="1" u="sng" dirty="0">
                <a:effectLst/>
                <a:latin typeface="+mj-lt"/>
                <a:ea typeface="Calibri" panose="020F0502020204030204" pitchFamily="34" charset="0"/>
                <a:cs typeface="Times New Roman" panose="02020603050405020304" pitchFamily="18" charset="0"/>
              </a:rPr>
              <a:t>un bon sistema de provisió de llocs de feina</a:t>
            </a:r>
            <a:r>
              <a:rPr lang="ca-ES" sz="2400" dirty="0">
                <a:effectLst/>
                <a:latin typeface="+mj-lt"/>
                <a:ea typeface="Calibri" panose="020F0502020204030204" pitchFamily="34" charset="0"/>
                <a:cs typeface="Times New Roman" panose="02020603050405020304" pitchFamily="18" charset="0"/>
              </a:rPr>
              <a:t>.</a:t>
            </a:r>
          </a:p>
          <a:p>
            <a:pPr algn="just">
              <a:lnSpc>
                <a:spcPct val="107000"/>
              </a:lnSpc>
              <a:spcAft>
                <a:spcPts val="800"/>
              </a:spcAft>
            </a:pPr>
            <a:r>
              <a:rPr lang="ca-ES" sz="2400" dirty="0">
                <a:effectLst/>
                <a:latin typeface="+mj-lt"/>
                <a:ea typeface="Calibri" panose="020F0502020204030204" pitchFamily="34" charset="0"/>
                <a:cs typeface="Times New Roman" panose="02020603050405020304" pitchFamily="18" charset="0"/>
              </a:rPr>
              <a:t>L’Article 73.3 EBEP, conté una proposta per conjugar el model generalista amb la necessària especialització.</a:t>
            </a:r>
            <a:endParaRPr lang="es-ES" sz="2400" dirty="0">
              <a:effectLst/>
              <a:latin typeface="+mj-lt"/>
              <a:ea typeface="Calibri" panose="020F0502020204030204" pitchFamily="34" charset="0"/>
              <a:cs typeface="Times New Roman" panose="02020603050405020304" pitchFamily="18" charset="0"/>
            </a:endParaRPr>
          </a:p>
          <a:p>
            <a:pPr lvl="1" algn="just">
              <a:lnSpc>
                <a:spcPct val="107000"/>
              </a:lnSpc>
              <a:spcAft>
                <a:spcPts val="800"/>
              </a:spcAft>
            </a:pPr>
            <a:r>
              <a:rPr lang="ca-ES" sz="2400" i="1" dirty="0">
                <a:effectLst/>
                <a:latin typeface="+mj-lt"/>
                <a:ea typeface="Calibri" panose="020F0502020204030204" pitchFamily="34" charset="0"/>
                <a:cs typeface="Times New Roman" panose="02020603050405020304" pitchFamily="18" charset="0"/>
              </a:rPr>
              <a:t>Els llocs es poden agrupar en funció de les seves característiques per ordenar la selecció, la formació i la mobilitat.</a:t>
            </a:r>
            <a:endParaRPr lang="es-ES" sz="24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400" dirty="0">
                <a:effectLst/>
                <a:latin typeface="+mj-lt"/>
                <a:ea typeface="Calibri" panose="020F0502020204030204" pitchFamily="34" charset="0"/>
                <a:cs typeface="Times New Roman" panose="02020603050405020304" pitchFamily="18" charset="0"/>
              </a:rPr>
              <a:t>La </a:t>
            </a:r>
            <a:r>
              <a:rPr lang="ca-ES" sz="2400" u="sng" dirty="0">
                <a:effectLst/>
                <a:latin typeface="+mj-lt"/>
                <a:ea typeface="Calibri" panose="020F0502020204030204" pitchFamily="34" charset="0"/>
                <a:cs typeface="Times New Roman" panose="02020603050405020304" pitchFamily="18" charset="0"/>
              </a:rPr>
              <a:t>regulació de la LFPCAIB dels procediments de provisió</a:t>
            </a:r>
            <a:r>
              <a:rPr lang="ca-ES" sz="2400" dirty="0">
                <a:effectLst/>
                <a:latin typeface="+mj-lt"/>
                <a:ea typeface="Calibri" panose="020F0502020204030204" pitchFamily="34" charset="0"/>
                <a:cs typeface="Times New Roman" panose="02020603050405020304" pitchFamily="18" charset="0"/>
              </a:rPr>
              <a:t> possibilita l’especialització, però </a:t>
            </a:r>
            <a:r>
              <a:rPr lang="ca-ES" sz="2400" b="1" u="sng" dirty="0">
                <a:effectLst/>
                <a:latin typeface="+mj-lt"/>
                <a:ea typeface="Calibri" panose="020F0502020204030204" pitchFamily="34" charset="0"/>
                <a:cs typeface="Times New Roman" panose="02020603050405020304" pitchFamily="18" charset="0"/>
              </a:rPr>
              <a:t>la regulació més </a:t>
            </a:r>
            <a:r>
              <a:rPr lang="ca-ES" sz="2400" b="1" u="sng" dirty="0" err="1">
                <a:effectLst/>
                <a:latin typeface="+mj-lt"/>
                <a:ea typeface="Calibri" panose="020F0502020204030204" pitchFamily="34" charset="0"/>
                <a:cs typeface="Times New Roman" panose="02020603050405020304" pitchFamily="18" charset="0"/>
              </a:rPr>
              <a:t>novedosa</a:t>
            </a:r>
            <a:r>
              <a:rPr lang="ca-ES" sz="2400" b="1" u="sng" dirty="0">
                <a:effectLst/>
                <a:latin typeface="+mj-lt"/>
                <a:ea typeface="Calibri" panose="020F0502020204030204" pitchFamily="34" charset="0"/>
                <a:cs typeface="Times New Roman" panose="02020603050405020304" pitchFamily="18" charset="0"/>
              </a:rPr>
              <a:t> que incorpora la nostra llei, malauradament, no s’ha generalitzat en la pràctica.</a:t>
            </a:r>
            <a:endParaRPr lang="es-ES" sz="2400" b="1" u="sng" dirty="0">
              <a:effectLst/>
              <a:latin typeface="+mj-lt"/>
              <a:ea typeface="Calibri" panose="020F0502020204030204" pitchFamily="34" charset="0"/>
              <a:cs typeface="Times New Roman" panose="02020603050405020304" pitchFamily="18" charset="0"/>
            </a:endParaRPr>
          </a:p>
          <a:p>
            <a:endParaRPr lang="ca-ES" dirty="0"/>
          </a:p>
        </p:txBody>
      </p:sp>
    </p:spTree>
    <p:extLst>
      <p:ext uri="{BB962C8B-B14F-4D97-AF65-F5344CB8AC3E}">
        <p14:creationId xmlns:p14="http://schemas.microsoft.com/office/powerpoint/2010/main" val="153551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365104D-9B0E-47BA-B87A-879BF68B2ABC}"/>
              </a:ext>
            </a:extLst>
          </p:cNvPr>
          <p:cNvSpPr txBox="1"/>
          <p:nvPr/>
        </p:nvSpPr>
        <p:spPr>
          <a:xfrm>
            <a:off x="1017211" y="364547"/>
            <a:ext cx="10887744" cy="5945602"/>
          </a:xfrm>
          <a:prstGeom prst="rect">
            <a:avLst/>
          </a:prstGeom>
          <a:noFill/>
        </p:spPr>
        <p:txBody>
          <a:bodyPr wrap="square">
            <a:spAutoFit/>
          </a:bodyPr>
          <a:lstStyle/>
          <a:p>
            <a:pPr algn="just">
              <a:lnSpc>
                <a:spcPct val="107000"/>
              </a:lnSpc>
              <a:spcAft>
                <a:spcPts val="800"/>
              </a:spcAft>
            </a:pPr>
            <a:r>
              <a:rPr lang="ca-ES" sz="1800" dirty="0">
                <a:effectLst/>
                <a:latin typeface="Noto Sans" panose="020B0502040504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Noto Sans" panose="020B0502040504020204" pitchFamily="34" charset="0"/>
                <a:ea typeface="Calibri" panose="020F0502020204030204" pitchFamily="34" charset="0"/>
                <a:cs typeface="Times New Roman" panose="02020603050405020304" pitchFamily="18" charset="0"/>
              </a:rPr>
              <a:t>	  </a:t>
            </a:r>
            <a:r>
              <a:rPr lang="ca-ES" sz="2200" dirty="0">
                <a:effectLst/>
                <a:latin typeface="+mj-lt"/>
                <a:ea typeface="Calibri" panose="020F0502020204030204" pitchFamily="34" charset="0"/>
                <a:cs typeface="Times New Roman" panose="02020603050405020304" pitchFamily="18" charset="0"/>
              </a:rPr>
              <a:t>S’ha de fer referència, quant al </a:t>
            </a:r>
            <a:r>
              <a:rPr lang="ca-ES" sz="2200" b="1" dirty="0">
                <a:effectLst/>
                <a:latin typeface="+mj-lt"/>
                <a:ea typeface="Calibri" panose="020F0502020204030204" pitchFamily="34" charset="0"/>
                <a:cs typeface="Times New Roman" panose="02020603050405020304" pitchFamily="18" charset="0"/>
              </a:rPr>
              <a:t>principi d’igualtat</a:t>
            </a:r>
            <a:r>
              <a:rPr lang="ca-ES" sz="2200" dirty="0">
                <a:effectLst/>
                <a:latin typeface="+mj-lt"/>
                <a:ea typeface="Calibri" panose="020F0502020204030204" pitchFamily="34" charset="0"/>
                <a:cs typeface="Times New Roman" panose="02020603050405020304" pitchFamily="18" charset="0"/>
              </a:rPr>
              <a:t>, a què hi ha una certa corrent que posa en entredit l’efectivitat dels sistemes vigents per garantir-lo (en el sentit d’igualtat real i efectiva), en la mesura en què no tothom pot finançar les despeses que els períodes de preparació exigeixen.</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I quant als </a:t>
            </a:r>
            <a:r>
              <a:rPr lang="ca-ES" sz="2200" b="1" dirty="0">
                <a:effectLst/>
                <a:latin typeface="+mj-lt"/>
                <a:ea typeface="Calibri" panose="020F0502020204030204" pitchFamily="34" charset="0"/>
                <a:cs typeface="Times New Roman" panose="02020603050405020304" pitchFamily="18" charset="0"/>
              </a:rPr>
              <a:t>principis de mèrit i capacitat</a:t>
            </a:r>
            <a:r>
              <a:rPr lang="ca-ES" sz="2200" dirty="0">
                <a:effectLst/>
                <a:latin typeface="+mj-lt"/>
                <a:ea typeface="Calibri" panose="020F0502020204030204" pitchFamily="34" charset="0"/>
                <a:cs typeface="Times New Roman" panose="02020603050405020304" pitchFamily="18" charset="0"/>
              </a:rPr>
              <a:t>, haurem de tenir present la possible afectació d’aquests en els casos en què es produeix una desconnexió important entre les proves de selecció i les funcions i competències dels llocs de feina a acomplir.</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Si les proves no són adequades, la superació d’aquestes no basta per entendre que s’han garantit aquests principis, perquè no necessàriament la capacitat per superar les proves determinarà un major mèrit i capacitat per acomplir les funcions del cos escala o especialitat a la qual s’accedeix.</a:t>
            </a:r>
            <a:endParaRPr lang="es-ES" sz="22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05691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550D84-265F-4306-9DE4-0914BE93E467}"/>
              </a:ext>
            </a:extLst>
          </p:cNvPr>
          <p:cNvSpPr>
            <a:spLocks noGrp="1"/>
          </p:cNvSpPr>
          <p:nvPr>
            <p:ph type="title"/>
          </p:nvPr>
        </p:nvSpPr>
        <p:spPr>
          <a:xfrm>
            <a:off x="2592925" y="624110"/>
            <a:ext cx="8911687" cy="941454"/>
          </a:xfrm>
        </p:spPr>
        <p:txBody>
          <a:bodyPr/>
          <a:lstStyle/>
          <a:p>
            <a:r>
              <a:rPr lang="es-ES" b="1" dirty="0">
                <a:solidFill>
                  <a:srgbClr val="C00000"/>
                </a:solidFill>
              </a:rPr>
              <a:t>LA PROVISIÓ DE LLOCS DE FEINA</a:t>
            </a:r>
          </a:p>
        </p:txBody>
      </p:sp>
      <p:sp>
        <p:nvSpPr>
          <p:cNvPr id="3" name="Marcador de contenido 2">
            <a:extLst>
              <a:ext uri="{FF2B5EF4-FFF2-40B4-BE49-F238E27FC236}">
                <a16:creationId xmlns:a16="http://schemas.microsoft.com/office/drawing/2014/main" id="{E08ADD85-32B9-4D72-9205-567B1B1F93BE}"/>
              </a:ext>
            </a:extLst>
          </p:cNvPr>
          <p:cNvSpPr>
            <a:spLocks noGrp="1"/>
          </p:cNvSpPr>
          <p:nvPr>
            <p:ph idx="1"/>
          </p:nvPr>
        </p:nvSpPr>
        <p:spPr>
          <a:xfrm>
            <a:off x="957943" y="1565564"/>
            <a:ext cx="11234057" cy="4345658"/>
          </a:xfrm>
        </p:spPr>
        <p:txBody>
          <a:bodyPr>
            <a:noAutofit/>
          </a:bodyPr>
          <a:lstStyle/>
          <a:p>
            <a:pPr algn="just"/>
            <a:r>
              <a:rPr lang="ca-ES" sz="2800" b="1" dirty="0">
                <a:solidFill>
                  <a:srgbClr val="C00000"/>
                </a:solidFill>
              </a:rPr>
              <a:t>Article 75 LFPCIB: Sistemes de provisió </a:t>
            </a:r>
          </a:p>
          <a:p>
            <a:pPr algn="just"/>
            <a:r>
              <a:rPr lang="ca-ES" sz="2800" dirty="0">
                <a:solidFill>
                  <a:srgbClr val="C00000"/>
                </a:solidFill>
              </a:rPr>
              <a:t>1. Els llocs de feina adscrits a personal funcionari s’han de proveir ordinàriament pels sistemes de </a:t>
            </a:r>
            <a:r>
              <a:rPr lang="ca-ES" sz="2800" u="sng" dirty="0">
                <a:solidFill>
                  <a:srgbClr val="C00000"/>
                </a:solidFill>
              </a:rPr>
              <a:t>concurs</a:t>
            </a:r>
            <a:r>
              <a:rPr lang="ca-ES" sz="2800" dirty="0">
                <a:solidFill>
                  <a:srgbClr val="C00000"/>
                </a:solidFill>
              </a:rPr>
              <a:t> o per la </a:t>
            </a:r>
            <a:r>
              <a:rPr lang="ca-ES" sz="2800" u="sng" dirty="0">
                <a:solidFill>
                  <a:srgbClr val="C00000"/>
                </a:solidFill>
              </a:rPr>
              <a:t>lliure designació</a:t>
            </a:r>
            <a:r>
              <a:rPr lang="ca-ES" sz="2800" dirty="0">
                <a:solidFill>
                  <a:srgbClr val="C00000"/>
                </a:solidFill>
              </a:rPr>
              <a:t>, mitjançant convocatòria pública. </a:t>
            </a:r>
          </a:p>
          <a:p>
            <a:pPr algn="just"/>
            <a:r>
              <a:rPr lang="ca-ES" sz="2800" dirty="0">
                <a:solidFill>
                  <a:srgbClr val="C00000"/>
                </a:solidFill>
              </a:rPr>
              <a:t>2. Aquests sistemes de provisió </a:t>
            </a:r>
            <a:r>
              <a:rPr lang="ca-ES" sz="2800" u="sng" dirty="0">
                <a:solidFill>
                  <a:srgbClr val="C00000"/>
                </a:solidFill>
              </a:rPr>
              <a:t>es poden convocar per a tots els llocs</a:t>
            </a:r>
            <a:r>
              <a:rPr lang="ca-ES" sz="2800" dirty="0">
                <a:solidFill>
                  <a:srgbClr val="C00000"/>
                </a:solidFill>
              </a:rPr>
              <a:t> de feina vacants, </a:t>
            </a:r>
            <a:r>
              <a:rPr lang="ca-ES" sz="2800" u="sng" dirty="0">
                <a:solidFill>
                  <a:srgbClr val="C00000"/>
                </a:solidFill>
              </a:rPr>
              <a:t>per a llocs de feina d’una determinada àrea funcional o d’un sector especialitzat</a:t>
            </a:r>
            <a:r>
              <a:rPr lang="ca-ES" sz="2800" dirty="0">
                <a:solidFill>
                  <a:srgbClr val="C00000"/>
                </a:solidFill>
              </a:rPr>
              <a:t> o </a:t>
            </a:r>
            <a:r>
              <a:rPr lang="ca-ES" sz="2800" u="sng" dirty="0">
                <a:solidFill>
                  <a:srgbClr val="C00000"/>
                </a:solidFill>
              </a:rPr>
              <a:t>per a llocs de feina de forma individualitzada</a:t>
            </a:r>
            <a:r>
              <a:rPr lang="ca-ES" sz="2800" dirty="0">
                <a:solidFill>
                  <a:srgbClr val="C00000"/>
                </a:solidFill>
              </a:rPr>
              <a:t>, en consideració a les necessitats del servei.</a:t>
            </a:r>
          </a:p>
        </p:txBody>
      </p:sp>
    </p:spTree>
    <p:extLst>
      <p:ext uri="{BB962C8B-B14F-4D97-AF65-F5344CB8AC3E}">
        <p14:creationId xmlns:p14="http://schemas.microsoft.com/office/powerpoint/2010/main" val="47219607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a:extLst>
              <a:ext uri="{FF2B5EF4-FFF2-40B4-BE49-F238E27FC236}">
                <a16:creationId xmlns:a16="http://schemas.microsoft.com/office/drawing/2014/main" id="{A44EE7CA-8473-4B64-A8A8-C596D7F562BC}"/>
              </a:ext>
            </a:extLst>
          </p:cNvPr>
          <p:cNvSpPr txBox="1">
            <a:spLocks/>
          </p:cNvSpPr>
          <p:nvPr/>
        </p:nvSpPr>
        <p:spPr>
          <a:xfrm>
            <a:off x="1233714" y="391886"/>
            <a:ext cx="10270898" cy="5519336"/>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endParaRPr lang="es-ES" b="1" dirty="0"/>
          </a:p>
          <a:p>
            <a:pPr marL="0" indent="0" algn="ctr">
              <a:buFont typeface="Wingdings 3" charset="2"/>
              <a:buNone/>
            </a:pPr>
            <a:r>
              <a:rPr lang="es-ES" sz="2800" b="1" dirty="0">
                <a:solidFill>
                  <a:srgbClr val="C00000"/>
                </a:solidFill>
              </a:rPr>
              <a:t>SISTEMES A LA LFPCAIB</a:t>
            </a:r>
          </a:p>
          <a:p>
            <a:pPr marL="0" indent="0" algn="ctr">
              <a:buFont typeface="Wingdings 3" charset="2"/>
              <a:buNone/>
            </a:pPr>
            <a:endParaRPr lang="es-ES" b="1" dirty="0">
              <a:solidFill>
                <a:srgbClr val="C00000"/>
              </a:solidFill>
            </a:endParaRPr>
          </a:p>
          <a:p>
            <a:pPr marL="521208" indent="-457200" algn="just">
              <a:buFont typeface="Wingdings" panose="05000000000000000000" pitchFamily="2" charset="2"/>
              <a:buChar char="Ø"/>
            </a:pPr>
            <a:r>
              <a:rPr lang="es-ES" sz="2600" b="1" dirty="0">
                <a:solidFill>
                  <a:srgbClr val="C00000"/>
                </a:solidFill>
              </a:rPr>
              <a:t>EL CONCURS:</a:t>
            </a:r>
          </a:p>
          <a:p>
            <a:pPr marL="921258" lvl="1" indent="-457200" algn="just">
              <a:buFont typeface="Wingdings" panose="05000000000000000000" pitchFamily="2" charset="2"/>
              <a:buChar char="Ø"/>
            </a:pPr>
            <a:r>
              <a:rPr lang="es-ES" sz="2600" b="1" dirty="0" err="1">
                <a:solidFill>
                  <a:srgbClr val="C00000"/>
                </a:solidFill>
              </a:rPr>
              <a:t>Genèric</a:t>
            </a:r>
            <a:r>
              <a:rPr lang="es-ES" sz="2600" b="1" dirty="0">
                <a:solidFill>
                  <a:srgbClr val="C00000"/>
                </a:solidFill>
              </a:rPr>
              <a:t> (</a:t>
            </a:r>
            <a:r>
              <a:rPr lang="es-ES" sz="2600" b="1" dirty="0" err="1">
                <a:solidFill>
                  <a:srgbClr val="C00000"/>
                </a:solidFill>
              </a:rPr>
              <a:t>concurs</a:t>
            </a:r>
            <a:r>
              <a:rPr lang="es-ES" sz="2600" b="1" dirty="0">
                <a:solidFill>
                  <a:srgbClr val="C00000"/>
                </a:solidFill>
              </a:rPr>
              <a:t> de </a:t>
            </a:r>
            <a:r>
              <a:rPr lang="es-ES" sz="2600" b="1" dirty="0" err="1">
                <a:solidFill>
                  <a:srgbClr val="C00000"/>
                </a:solidFill>
              </a:rPr>
              <a:t>mèrits</a:t>
            </a:r>
            <a:r>
              <a:rPr lang="es-ES" sz="2600" b="1" dirty="0">
                <a:solidFill>
                  <a:srgbClr val="C00000"/>
                </a:solidFill>
              </a:rPr>
              <a:t>)</a:t>
            </a:r>
          </a:p>
          <a:p>
            <a:pPr marL="921258" lvl="1" indent="-457200" algn="just">
              <a:buFont typeface="Wingdings" panose="05000000000000000000" pitchFamily="2" charset="2"/>
              <a:buChar char="Ø"/>
            </a:pPr>
            <a:r>
              <a:rPr lang="es-ES" sz="2600" b="1" dirty="0" err="1">
                <a:solidFill>
                  <a:srgbClr val="C00000"/>
                </a:solidFill>
              </a:rPr>
              <a:t>Singularitzat</a:t>
            </a:r>
            <a:r>
              <a:rPr lang="es-ES" sz="2600" b="1" dirty="0">
                <a:solidFill>
                  <a:srgbClr val="C00000"/>
                </a:solidFill>
              </a:rPr>
              <a:t> (</a:t>
            </a:r>
            <a:r>
              <a:rPr lang="es-ES" sz="2600" b="1" dirty="0" err="1">
                <a:solidFill>
                  <a:srgbClr val="C00000"/>
                </a:solidFill>
              </a:rPr>
              <a:t>concurs</a:t>
            </a:r>
            <a:r>
              <a:rPr lang="es-ES" sz="2600" b="1" dirty="0">
                <a:solidFill>
                  <a:srgbClr val="C00000"/>
                </a:solidFill>
              </a:rPr>
              <a:t> </a:t>
            </a:r>
            <a:r>
              <a:rPr lang="es-ES" sz="2600" b="1" dirty="0" err="1">
                <a:solidFill>
                  <a:srgbClr val="C00000"/>
                </a:solidFill>
              </a:rPr>
              <a:t>específic</a:t>
            </a:r>
            <a:r>
              <a:rPr lang="es-ES" sz="2600" b="1" dirty="0">
                <a:solidFill>
                  <a:srgbClr val="C00000"/>
                </a:solidFill>
              </a:rPr>
              <a:t>)</a:t>
            </a:r>
          </a:p>
          <a:p>
            <a:pPr marL="521208" indent="-457200" algn="just">
              <a:buFont typeface="Wingdings" panose="05000000000000000000" pitchFamily="2" charset="2"/>
              <a:buChar char="Ø"/>
            </a:pPr>
            <a:endParaRPr lang="es-ES" sz="2600" b="1" dirty="0">
              <a:solidFill>
                <a:srgbClr val="C00000"/>
              </a:solidFill>
            </a:endParaRPr>
          </a:p>
          <a:p>
            <a:pPr marL="521208" indent="-457200" algn="just">
              <a:buFont typeface="Wingdings" panose="05000000000000000000" pitchFamily="2" charset="2"/>
              <a:buChar char="Ø"/>
            </a:pPr>
            <a:r>
              <a:rPr lang="es-ES" sz="2600" b="1" dirty="0">
                <a:solidFill>
                  <a:srgbClr val="C00000"/>
                </a:solidFill>
              </a:rPr>
              <a:t>LA LLIURE DESIGNACIÓ AMB CONVOCATÒRIA PÚBLICA: </a:t>
            </a:r>
            <a:r>
              <a:rPr lang="es-ES" sz="2600" b="1" u="sng" dirty="0" err="1">
                <a:solidFill>
                  <a:srgbClr val="C00000"/>
                </a:solidFill>
                <a:latin typeface="verdana" panose="020B0604030504040204" pitchFamily="34" charset="0"/>
              </a:rPr>
              <a:t>apreciació</a:t>
            </a:r>
            <a:r>
              <a:rPr lang="es-ES" sz="2600" b="1" u="sng" dirty="0">
                <a:solidFill>
                  <a:srgbClr val="C00000"/>
                </a:solidFill>
                <a:latin typeface="verdana" panose="020B0604030504040204" pitchFamily="34" charset="0"/>
              </a:rPr>
              <a:t> discrecional</a:t>
            </a:r>
            <a:r>
              <a:rPr lang="es-ES" sz="2600" b="1" dirty="0">
                <a:solidFill>
                  <a:srgbClr val="C00000"/>
                </a:solidFill>
                <a:latin typeface="verdana" panose="020B0604030504040204" pitchFamily="34" charset="0"/>
              </a:rPr>
              <a:t> </a:t>
            </a:r>
            <a:r>
              <a:rPr lang="es-ES" sz="2600" dirty="0">
                <a:solidFill>
                  <a:srgbClr val="C00000"/>
                </a:solidFill>
                <a:latin typeface="verdana" panose="020B0604030504040204" pitchFamily="34" charset="0"/>
              </a:rPr>
              <a:t>per </a:t>
            </a:r>
            <a:r>
              <a:rPr lang="es-ES" sz="2600" dirty="0" err="1">
                <a:solidFill>
                  <a:srgbClr val="C00000"/>
                </a:solidFill>
                <a:latin typeface="verdana" panose="020B0604030504040204" pitchFamily="34" charset="0"/>
              </a:rPr>
              <a:t>l’òrgan</a:t>
            </a:r>
            <a:r>
              <a:rPr lang="es-ES" sz="2600" dirty="0">
                <a:solidFill>
                  <a:srgbClr val="C00000"/>
                </a:solidFill>
                <a:latin typeface="verdana" panose="020B0604030504040204" pitchFamily="34" charset="0"/>
              </a:rPr>
              <a:t> </a:t>
            </a:r>
            <a:r>
              <a:rPr lang="es-ES" sz="2600" dirty="0" err="1">
                <a:solidFill>
                  <a:srgbClr val="C00000"/>
                </a:solidFill>
                <a:latin typeface="verdana" panose="020B0604030504040204" pitchFamily="34" charset="0"/>
              </a:rPr>
              <a:t>competent</a:t>
            </a:r>
            <a:r>
              <a:rPr lang="es-ES" sz="2600" dirty="0">
                <a:solidFill>
                  <a:srgbClr val="C00000"/>
                </a:solidFill>
                <a:latin typeface="verdana" panose="020B0604030504040204" pitchFamily="34" charset="0"/>
              </a:rPr>
              <a:t> </a:t>
            </a:r>
            <a:r>
              <a:rPr lang="es-ES" sz="2600" b="1" u="sng" dirty="0">
                <a:solidFill>
                  <a:srgbClr val="C00000"/>
                </a:solidFill>
                <a:latin typeface="verdana" panose="020B0604030504040204" pitchFamily="34" charset="0"/>
              </a:rPr>
              <a:t>de la </a:t>
            </a:r>
            <a:r>
              <a:rPr lang="es-ES" sz="2600" b="1" u="sng" dirty="0" err="1">
                <a:solidFill>
                  <a:srgbClr val="C00000"/>
                </a:solidFill>
                <a:latin typeface="verdana" panose="020B0604030504040204" pitchFamily="34" charset="0"/>
              </a:rPr>
              <a:t>idoneïtat</a:t>
            </a:r>
            <a:r>
              <a:rPr lang="es-ES" sz="2600" b="1" u="sng" dirty="0">
                <a:solidFill>
                  <a:srgbClr val="C00000"/>
                </a:solidFill>
                <a:latin typeface="verdana" panose="020B0604030504040204" pitchFamily="34" charset="0"/>
              </a:rPr>
              <a:t> </a:t>
            </a:r>
            <a:r>
              <a:rPr lang="es-ES" sz="2600" b="1" u="sng" dirty="0" err="1">
                <a:solidFill>
                  <a:srgbClr val="C00000"/>
                </a:solidFill>
                <a:latin typeface="verdana" panose="020B0604030504040204" pitchFamily="34" charset="0"/>
              </a:rPr>
              <a:t>dels</a:t>
            </a:r>
            <a:r>
              <a:rPr lang="es-ES" sz="2600" b="1" u="sng" dirty="0">
                <a:solidFill>
                  <a:srgbClr val="C00000"/>
                </a:solidFill>
                <a:latin typeface="verdana" panose="020B0604030504040204" pitchFamily="34" charset="0"/>
              </a:rPr>
              <a:t> </a:t>
            </a:r>
            <a:r>
              <a:rPr lang="es-ES" sz="2600" b="1" u="sng" dirty="0" err="1">
                <a:solidFill>
                  <a:srgbClr val="C00000"/>
                </a:solidFill>
                <a:latin typeface="verdana" panose="020B0604030504040204" pitchFamily="34" charset="0"/>
              </a:rPr>
              <a:t>candidats</a:t>
            </a:r>
            <a:r>
              <a:rPr lang="es-ES" sz="2600" b="1" u="sng" dirty="0">
                <a:solidFill>
                  <a:srgbClr val="C00000"/>
                </a:solidFill>
                <a:latin typeface="verdana" panose="020B0604030504040204" pitchFamily="34" charset="0"/>
              </a:rPr>
              <a:t> </a:t>
            </a:r>
            <a:r>
              <a:rPr lang="es-ES" sz="2600" u="sng" dirty="0">
                <a:solidFill>
                  <a:srgbClr val="C00000"/>
                </a:solidFill>
                <a:latin typeface="verdana" panose="020B0604030504040204" pitchFamily="34" charset="0"/>
              </a:rPr>
              <a:t>en </a:t>
            </a:r>
            <a:r>
              <a:rPr lang="es-ES" sz="2600" u="sng" dirty="0" err="1">
                <a:solidFill>
                  <a:srgbClr val="C00000"/>
                </a:solidFill>
                <a:latin typeface="verdana" panose="020B0604030504040204" pitchFamily="34" charset="0"/>
              </a:rPr>
              <a:t>relació</a:t>
            </a:r>
            <a:r>
              <a:rPr lang="es-ES" sz="2600" u="sng" dirty="0">
                <a:solidFill>
                  <a:srgbClr val="C00000"/>
                </a:solidFill>
                <a:latin typeface="verdana" panose="020B0604030504040204" pitchFamily="34" charset="0"/>
              </a:rPr>
              <a:t> </a:t>
            </a:r>
            <a:r>
              <a:rPr lang="es-ES" sz="2600" u="sng" dirty="0" err="1">
                <a:solidFill>
                  <a:srgbClr val="C00000"/>
                </a:solidFill>
                <a:latin typeface="verdana" panose="020B0604030504040204" pitchFamily="34" charset="0"/>
              </a:rPr>
              <a:t>amb</a:t>
            </a:r>
            <a:r>
              <a:rPr lang="es-ES" sz="2600" u="sng" dirty="0">
                <a:solidFill>
                  <a:srgbClr val="C00000"/>
                </a:solidFill>
                <a:latin typeface="verdana" panose="020B0604030504040204" pitchFamily="34" charset="0"/>
              </a:rPr>
              <a:t> </a:t>
            </a:r>
            <a:r>
              <a:rPr lang="es-ES" sz="2600" u="sng" dirty="0" err="1">
                <a:solidFill>
                  <a:srgbClr val="C00000"/>
                </a:solidFill>
                <a:latin typeface="verdana" panose="020B0604030504040204" pitchFamily="34" charset="0"/>
              </a:rPr>
              <a:t>els</a:t>
            </a:r>
            <a:r>
              <a:rPr lang="es-ES" sz="2600" u="sng" dirty="0">
                <a:solidFill>
                  <a:srgbClr val="C00000"/>
                </a:solidFill>
                <a:latin typeface="verdana" panose="020B0604030504040204" pitchFamily="34" charset="0"/>
              </a:rPr>
              <a:t> </a:t>
            </a:r>
            <a:r>
              <a:rPr lang="es-ES" sz="2600" u="sng" dirty="0" err="1">
                <a:solidFill>
                  <a:srgbClr val="C00000"/>
                </a:solidFill>
                <a:latin typeface="verdana" panose="020B0604030504040204" pitchFamily="34" charset="0"/>
              </a:rPr>
              <a:t>requisits</a:t>
            </a:r>
            <a:r>
              <a:rPr lang="es-ES" sz="2600" u="sng" dirty="0">
                <a:solidFill>
                  <a:srgbClr val="C00000"/>
                </a:solidFill>
                <a:latin typeface="verdana" panose="020B0604030504040204" pitchFamily="34" charset="0"/>
              </a:rPr>
              <a:t> </a:t>
            </a:r>
            <a:r>
              <a:rPr lang="es-ES" sz="2600" u="sng" dirty="0" err="1">
                <a:solidFill>
                  <a:srgbClr val="C00000"/>
                </a:solidFill>
                <a:latin typeface="verdana" panose="020B0604030504040204" pitchFamily="34" charset="0"/>
              </a:rPr>
              <a:t>exigits</a:t>
            </a:r>
            <a:r>
              <a:rPr lang="es-ES" sz="2600" u="sng" dirty="0">
                <a:solidFill>
                  <a:srgbClr val="C00000"/>
                </a:solidFill>
                <a:latin typeface="verdana" panose="020B0604030504040204" pitchFamily="34" charset="0"/>
              </a:rPr>
              <a:t> per a </a:t>
            </a:r>
            <a:r>
              <a:rPr lang="es-ES" sz="2600" u="sng" dirty="0" err="1">
                <a:solidFill>
                  <a:srgbClr val="C00000"/>
                </a:solidFill>
                <a:latin typeface="verdana" panose="020B0604030504040204" pitchFamily="34" charset="0"/>
              </a:rPr>
              <a:t>l’acompliment</a:t>
            </a:r>
            <a:r>
              <a:rPr lang="es-ES" sz="2600" u="sng" dirty="0">
                <a:solidFill>
                  <a:srgbClr val="C00000"/>
                </a:solidFill>
                <a:latin typeface="verdana" panose="020B0604030504040204" pitchFamily="34" charset="0"/>
              </a:rPr>
              <a:t> del </a:t>
            </a:r>
            <a:r>
              <a:rPr lang="es-ES" sz="2600" u="sng" dirty="0" err="1">
                <a:solidFill>
                  <a:srgbClr val="C00000"/>
                </a:solidFill>
                <a:latin typeface="verdana" panose="020B0604030504040204" pitchFamily="34" charset="0"/>
              </a:rPr>
              <a:t>lloc</a:t>
            </a:r>
            <a:r>
              <a:rPr lang="es-ES" sz="2600" u="sng" dirty="0">
                <a:solidFill>
                  <a:srgbClr val="C00000"/>
                </a:solidFill>
                <a:latin typeface="verdana" panose="020B0604030504040204" pitchFamily="34" charset="0"/>
              </a:rPr>
              <a:t> de </a:t>
            </a:r>
            <a:r>
              <a:rPr lang="es-ES" sz="2600" u="sng" dirty="0" err="1">
                <a:solidFill>
                  <a:srgbClr val="C00000"/>
                </a:solidFill>
                <a:latin typeface="verdana" panose="020B0604030504040204" pitchFamily="34" charset="0"/>
              </a:rPr>
              <a:t>feina</a:t>
            </a:r>
            <a:r>
              <a:rPr lang="es-ES" sz="2600" dirty="0">
                <a:solidFill>
                  <a:srgbClr val="C00000"/>
                </a:solidFill>
                <a:latin typeface="verdana" panose="020B0604030504040204" pitchFamily="34" charset="0"/>
              </a:rPr>
              <a:t>.</a:t>
            </a:r>
          </a:p>
          <a:p>
            <a:pPr marL="521208" indent="-457200">
              <a:buFont typeface="Wingdings" panose="05000000000000000000" pitchFamily="2" charset="2"/>
              <a:buChar char="Ø"/>
            </a:pPr>
            <a:endParaRPr lang="es-ES" b="1" dirty="0">
              <a:solidFill>
                <a:srgbClr val="C00000"/>
              </a:solidFill>
            </a:endParaRPr>
          </a:p>
          <a:p>
            <a:pPr marL="521208" indent="-457200">
              <a:buFont typeface="Wingdings" panose="05000000000000000000" pitchFamily="2" charset="2"/>
              <a:buChar char="Ø"/>
            </a:pPr>
            <a:endParaRPr lang="en-US" dirty="0">
              <a:solidFill>
                <a:srgbClr val="C00000"/>
              </a:solidFill>
            </a:endParaRPr>
          </a:p>
          <a:p>
            <a:endParaRPr lang="es-ES" dirty="0">
              <a:solidFill>
                <a:srgbClr val="C00000"/>
              </a:solidFill>
            </a:endParaRPr>
          </a:p>
        </p:txBody>
      </p:sp>
    </p:spTree>
    <p:extLst>
      <p:ext uri="{BB962C8B-B14F-4D97-AF65-F5344CB8AC3E}">
        <p14:creationId xmlns:p14="http://schemas.microsoft.com/office/powerpoint/2010/main" val="32647169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D9E50-8D9B-4794-A158-BA705FFE0AC7}"/>
              </a:ext>
            </a:extLst>
          </p:cNvPr>
          <p:cNvSpPr>
            <a:spLocks noGrp="1"/>
          </p:cNvSpPr>
          <p:nvPr>
            <p:ph type="title"/>
          </p:nvPr>
        </p:nvSpPr>
        <p:spPr>
          <a:xfrm>
            <a:off x="2592925" y="624110"/>
            <a:ext cx="8911687" cy="675881"/>
          </a:xfrm>
        </p:spPr>
        <p:txBody>
          <a:bodyPr/>
          <a:lstStyle/>
          <a:p>
            <a:r>
              <a:rPr lang="es-ES" b="1" dirty="0">
                <a:solidFill>
                  <a:srgbClr val="C00000"/>
                </a:solidFill>
              </a:rPr>
              <a:t>HIPÒTESIS:</a:t>
            </a:r>
            <a:endParaRPr lang="es-ES" dirty="0">
              <a:solidFill>
                <a:srgbClr val="C00000"/>
              </a:solidFill>
            </a:endParaRPr>
          </a:p>
        </p:txBody>
      </p:sp>
      <p:sp>
        <p:nvSpPr>
          <p:cNvPr id="3" name="Marcador de contenido 2">
            <a:extLst>
              <a:ext uri="{FF2B5EF4-FFF2-40B4-BE49-F238E27FC236}">
                <a16:creationId xmlns:a16="http://schemas.microsoft.com/office/drawing/2014/main" id="{C9323AD0-326A-45C1-9126-DAC886DE9CCE}"/>
              </a:ext>
            </a:extLst>
          </p:cNvPr>
          <p:cNvSpPr>
            <a:spLocks noGrp="1"/>
          </p:cNvSpPr>
          <p:nvPr>
            <p:ph idx="1"/>
          </p:nvPr>
        </p:nvSpPr>
        <p:spPr>
          <a:xfrm>
            <a:off x="892889" y="1299991"/>
            <a:ext cx="11205029" cy="5056742"/>
          </a:xfrm>
        </p:spPr>
        <p:txBody>
          <a:bodyPr>
            <a:normAutofit fontScale="47500" lnSpcReduction="20000"/>
          </a:bodyPr>
          <a:lstStyle/>
          <a:p>
            <a:pPr algn="just"/>
            <a:r>
              <a:rPr lang="ca-ES" sz="5100" b="1" dirty="0">
                <a:solidFill>
                  <a:srgbClr val="C00000"/>
                </a:solidFill>
                <a:latin typeface="+mj-lt"/>
              </a:rPr>
              <a:t>Els sistemes </a:t>
            </a:r>
            <a:r>
              <a:rPr lang="ca-ES" sz="5100" b="1" u="sng" dirty="0">
                <a:solidFill>
                  <a:srgbClr val="C00000"/>
                </a:solidFill>
                <a:latin typeface="+mj-lt"/>
              </a:rPr>
              <a:t>generals</a:t>
            </a:r>
            <a:r>
              <a:rPr lang="ca-ES" sz="5100" b="1" dirty="0">
                <a:solidFill>
                  <a:srgbClr val="C00000"/>
                </a:solidFill>
                <a:latin typeface="+mj-lt"/>
              </a:rPr>
              <a:t> de provisió de lloc de feina </a:t>
            </a:r>
            <a:r>
              <a:rPr lang="ca-ES" sz="5100" b="1" u="sng" dirty="0">
                <a:solidFill>
                  <a:srgbClr val="C00000"/>
                </a:solidFill>
                <a:latin typeface="+mj-lt"/>
              </a:rPr>
              <a:t>no garanteixen la idoneïtat</a:t>
            </a:r>
            <a:r>
              <a:rPr lang="ca-ES" sz="5100" b="1" dirty="0">
                <a:solidFill>
                  <a:srgbClr val="C00000"/>
                </a:solidFill>
                <a:latin typeface="+mj-lt"/>
              </a:rPr>
              <a:t> de l’aspirant seleccionat per al lloc que es pretén ocupar.</a:t>
            </a:r>
          </a:p>
          <a:p>
            <a:pPr algn="just"/>
            <a:r>
              <a:rPr lang="ca-ES" sz="5100" b="1" dirty="0">
                <a:solidFill>
                  <a:srgbClr val="C00000"/>
                </a:solidFill>
                <a:effectLst/>
                <a:latin typeface="+mj-lt"/>
                <a:ea typeface="Calibri" panose="020F0502020204030204" pitchFamily="34" charset="0"/>
                <a:cs typeface="Times New Roman" panose="02020603050405020304" pitchFamily="18" charset="0"/>
              </a:rPr>
              <a:t>E</a:t>
            </a:r>
            <a:r>
              <a:rPr lang="ca-ES" sz="5100" b="1" dirty="0">
                <a:solidFill>
                  <a:srgbClr val="C00000"/>
                </a:solidFill>
                <a:latin typeface="+mj-lt"/>
              </a:rPr>
              <a:t>ls sistemes tradicionals no són els més adequats per seleccionar als empleats més idonis per ocupar els llocs de feina de l’Administració del segle XXI</a:t>
            </a:r>
          </a:p>
          <a:p>
            <a:pPr marL="0" indent="0" algn="just">
              <a:buNone/>
            </a:pPr>
            <a:endParaRPr lang="ca-ES" sz="4600" dirty="0">
              <a:effectLst/>
              <a:latin typeface="+mj-lt"/>
              <a:ea typeface="Calibri" panose="020F0502020204030204" pitchFamily="34" charset="0"/>
              <a:cs typeface="Times New Roman" panose="02020603050405020304" pitchFamily="18" charset="0"/>
            </a:endParaRPr>
          </a:p>
          <a:p>
            <a:pPr marL="0" indent="0" algn="just">
              <a:buNone/>
            </a:pPr>
            <a:r>
              <a:rPr lang="ca-ES" sz="4600" dirty="0">
                <a:latin typeface="+mj-lt"/>
                <a:ea typeface="Calibri" panose="020F0502020204030204" pitchFamily="34" charset="0"/>
                <a:cs typeface="Times New Roman" panose="02020603050405020304" pitchFamily="18" charset="0"/>
              </a:rPr>
              <a:t>	</a:t>
            </a:r>
            <a:r>
              <a:rPr lang="ca-ES" sz="4600" dirty="0">
                <a:effectLst/>
                <a:latin typeface="+mj-lt"/>
                <a:ea typeface="Calibri" panose="020F0502020204030204" pitchFamily="34" charset="0"/>
                <a:cs typeface="Times New Roman" panose="02020603050405020304" pitchFamily="18" charset="0"/>
              </a:rPr>
              <a:t>Són comuns a totes les administracions publiques les crítiques dels mèrits més 	valorats en els processos de provisió de llocs de feina, atès que l’experiència </a:t>
            </a:r>
            <a:r>
              <a:rPr lang="ca-ES" sz="4600" dirty="0">
                <a:latin typeface="+mj-lt"/>
                <a:ea typeface="Calibri" panose="020F0502020204030204" pitchFamily="34" charset="0"/>
                <a:cs typeface="Times New Roman" panose="02020603050405020304" pitchFamily="18" charset="0"/>
              </a:rPr>
              <a:t>- 	</a:t>
            </a:r>
            <a:r>
              <a:rPr lang="ca-ES" sz="4600" dirty="0">
                <a:effectLst/>
                <a:latin typeface="+mj-lt"/>
                <a:ea typeface="Calibri" panose="020F0502020204030204" pitchFamily="34" charset="0"/>
                <a:cs typeface="Times New Roman" panose="02020603050405020304" pitchFamily="18" charset="0"/>
              </a:rPr>
              <a:t>l’antiguitat- o la valoració de la formació, que consta</a:t>
            </a:r>
            <a:r>
              <a:rPr lang="ca-ES" sz="4600" dirty="0">
                <a:latin typeface="+mj-lt"/>
                <a:ea typeface="Calibri" panose="020F0502020204030204" pitchFamily="34" charset="0"/>
                <a:cs typeface="Times New Roman" panose="02020603050405020304" pitchFamily="18" charset="0"/>
              </a:rPr>
              <a:t> </a:t>
            </a:r>
            <a:r>
              <a:rPr lang="ca-ES" sz="4600" dirty="0">
                <a:effectLst/>
                <a:latin typeface="+mj-lt"/>
                <a:ea typeface="Calibri" panose="020F0502020204030204" pitchFamily="34" charset="0"/>
                <a:cs typeface="Times New Roman" panose="02020603050405020304" pitchFamily="18" charset="0"/>
              </a:rPr>
              <a:t>en els barems 	tradicionals, no garanteixen el bon resultat del sistema de provisió .</a:t>
            </a:r>
            <a:endParaRPr lang="es-ES" sz="4600" dirty="0">
              <a:effectLst/>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ca-ES" sz="4600" dirty="0">
                <a:effectLst/>
                <a:latin typeface="+mj-lt"/>
                <a:ea typeface="Calibri" panose="020F0502020204030204" pitchFamily="34" charset="0"/>
                <a:cs typeface="Times New Roman" panose="02020603050405020304" pitchFamily="18" charset="0"/>
              </a:rPr>
              <a:t>	Per alguna raó que se m’escapa, no hem pogut defugir d’aquests barems en 	les nostres convocatòries de provisió, tot i que la LFPCAIB ho possibilita</a:t>
            </a:r>
          </a:p>
          <a:p>
            <a:endParaRPr lang="es-ES" sz="3600" dirty="0"/>
          </a:p>
          <a:p>
            <a:endParaRPr lang="ca-ES" sz="3400" b="1" dirty="0"/>
          </a:p>
        </p:txBody>
      </p:sp>
    </p:spTree>
    <p:extLst>
      <p:ext uri="{BB962C8B-B14F-4D97-AF65-F5344CB8AC3E}">
        <p14:creationId xmlns:p14="http://schemas.microsoft.com/office/powerpoint/2010/main" val="136359271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46636FF-FC9F-4ED8-9E37-09BB92F97A83}"/>
              </a:ext>
            </a:extLst>
          </p:cNvPr>
          <p:cNvSpPr txBox="1"/>
          <p:nvPr/>
        </p:nvSpPr>
        <p:spPr>
          <a:xfrm>
            <a:off x="870332" y="748201"/>
            <a:ext cx="10989733" cy="5324535"/>
          </a:xfrm>
          <a:prstGeom prst="rect">
            <a:avLst/>
          </a:prstGeom>
          <a:noFill/>
        </p:spPr>
        <p:txBody>
          <a:bodyPr wrap="square">
            <a:spAutoFit/>
          </a:bodyPr>
          <a:lstStyle/>
          <a:p>
            <a:r>
              <a:rPr lang="ca-ES" b="1" dirty="0"/>
              <a:t>		</a:t>
            </a:r>
            <a:r>
              <a:rPr lang="ca-ES" sz="2000" b="1" dirty="0">
                <a:solidFill>
                  <a:srgbClr val="C00000"/>
                </a:solidFill>
              </a:rPr>
              <a:t>LFPCAIB: Article 76. Regles generals del concurs </a:t>
            </a:r>
          </a:p>
          <a:p>
            <a:pPr marL="342900" indent="-342900">
              <a:buAutoNum type="arabicPeriod"/>
            </a:pPr>
            <a:endParaRPr lang="ca-ES" sz="2000" dirty="0">
              <a:solidFill>
                <a:srgbClr val="C00000"/>
              </a:solidFill>
            </a:endParaRPr>
          </a:p>
          <a:p>
            <a:pPr marL="342900" indent="-342900" algn="just">
              <a:buAutoNum type="arabicPeriod"/>
            </a:pPr>
            <a:r>
              <a:rPr lang="ca-ES" sz="2000" dirty="0">
                <a:solidFill>
                  <a:srgbClr val="C00000"/>
                </a:solidFill>
              </a:rPr>
              <a:t>El </a:t>
            </a:r>
            <a:r>
              <a:rPr lang="ca-ES" sz="2000" b="1" u="sng" dirty="0">
                <a:solidFill>
                  <a:srgbClr val="C00000"/>
                </a:solidFill>
              </a:rPr>
              <a:t>concurs és el sistema normal </a:t>
            </a:r>
            <a:r>
              <a:rPr lang="ca-ES" sz="2000" dirty="0">
                <a:solidFill>
                  <a:srgbClr val="C00000"/>
                </a:solidFill>
              </a:rPr>
              <a:t>de provisió de llocs de feina i </a:t>
            </a:r>
            <a:r>
              <a:rPr lang="ca-ES" sz="2000" u="sng" dirty="0">
                <a:solidFill>
                  <a:srgbClr val="C00000"/>
                </a:solidFill>
              </a:rPr>
              <a:t>consisteix en la comprovació i la valoració dels mèrits</a:t>
            </a:r>
            <a:r>
              <a:rPr lang="ca-ES" sz="2000" dirty="0">
                <a:solidFill>
                  <a:srgbClr val="C00000"/>
                </a:solidFill>
              </a:rPr>
              <a:t> </a:t>
            </a:r>
            <a:r>
              <a:rPr lang="ca-ES" sz="2000" u="sng" dirty="0">
                <a:solidFill>
                  <a:srgbClr val="C00000"/>
                </a:solidFill>
              </a:rPr>
              <a:t>i, si escau, de les capacitats, els coneixements o les aptituds que es determinin a la convocatòria</a:t>
            </a:r>
            <a:r>
              <a:rPr lang="ca-ES" sz="2000" dirty="0">
                <a:solidFill>
                  <a:srgbClr val="C00000"/>
                </a:solidFill>
              </a:rPr>
              <a:t>, d’acord amb el barem que s’hi estableixi. </a:t>
            </a:r>
          </a:p>
          <a:p>
            <a:pPr marL="342900" indent="-342900" algn="just">
              <a:buAutoNum type="arabicPeriod"/>
            </a:pPr>
            <a:r>
              <a:rPr lang="ca-ES" sz="2000" dirty="0">
                <a:solidFill>
                  <a:srgbClr val="C00000"/>
                </a:solidFill>
              </a:rPr>
              <a:t>El concurs </a:t>
            </a:r>
            <a:r>
              <a:rPr lang="ca-ES" sz="2000" u="sng" dirty="0">
                <a:solidFill>
                  <a:srgbClr val="C00000"/>
                </a:solidFill>
              </a:rPr>
              <a:t>pot ser </a:t>
            </a:r>
            <a:r>
              <a:rPr lang="ca-ES" sz="2000" b="1" u="sng" dirty="0">
                <a:solidFill>
                  <a:srgbClr val="C00000"/>
                </a:solidFill>
              </a:rPr>
              <a:t>concurs de mèrits</a:t>
            </a:r>
            <a:r>
              <a:rPr lang="ca-ES" sz="2000" u="sng" dirty="0">
                <a:solidFill>
                  <a:srgbClr val="C00000"/>
                </a:solidFill>
              </a:rPr>
              <a:t> o </a:t>
            </a:r>
            <a:r>
              <a:rPr lang="ca-ES" sz="2000" b="1" u="sng" dirty="0">
                <a:solidFill>
                  <a:srgbClr val="C00000"/>
                </a:solidFill>
              </a:rPr>
              <a:t>concurs específic</a:t>
            </a:r>
            <a:r>
              <a:rPr lang="ca-ES" sz="2000" dirty="0">
                <a:solidFill>
                  <a:srgbClr val="C00000"/>
                </a:solidFill>
              </a:rPr>
              <a:t>. </a:t>
            </a:r>
          </a:p>
          <a:p>
            <a:pPr marL="342900" indent="-342900" algn="just">
              <a:buAutoNum type="arabicPeriod"/>
            </a:pPr>
            <a:r>
              <a:rPr lang="ca-ES" sz="2000" u="sng" dirty="0">
                <a:solidFill>
                  <a:srgbClr val="C00000"/>
                </a:solidFill>
              </a:rPr>
              <a:t>En ambdós casos</a:t>
            </a:r>
            <a:r>
              <a:rPr lang="ca-ES" sz="2000" dirty="0">
                <a:solidFill>
                  <a:srgbClr val="C00000"/>
                </a:solidFill>
              </a:rPr>
              <a:t> el barem de la convocatòria ha de recollir, en els termes que s’estableixin reglamentàriament, la </a:t>
            </a:r>
            <a:r>
              <a:rPr lang="ca-ES" sz="2000" u="sng" dirty="0">
                <a:solidFill>
                  <a:srgbClr val="C00000"/>
                </a:solidFill>
              </a:rPr>
              <a:t>valoració dels mèrits generals</a:t>
            </a:r>
            <a:r>
              <a:rPr lang="ca-ES" sz="2000" dirty="0">
                <a:solidFill>
                  <a:srgbClr val="C00000"/>
                </a:solidFill>
              </a:rPr>
              <a:t> següents:</a:t>
            </a:r>
          </a:p>
          <a:p>
            <a:pPr algn="just"/>
            <a:r>
              <a:rPr lang="ca-ES" sz="2000" dirty="0">
                <a:solidFill>
                  <a:srgbClr val="C00000"/>
                </a:solidFill>
              </a:rPr>
              <a:t> 	a) Grau personal consolidat. </a:t>
            </a:r>
          </a:p>
          <a:p>
            <a:pPr algn="just"/>
            <a:r>
              <a:rPr lang="ca-ES" sz="2000" dirty="0">
                <a:solidFill>
                  <a:srgbClr val="C00000"/>
                </a:solidFill>
              </a:rPr>
              <a:t>	b) Antiguitat. </a:t>
            </a:r>
          </a:p>
          <a:p>
            <a:pPr algn="just"/>
            <a:r>
              <a:rPr lang="ca-ES" sz="2000" dirty="0">
                <a:solidFill>
                  <a:srgbClr val="C00000"/>
                </a:solidFill>
              </a:rPr>
              <a:t>	c) Treball desenvolupat.	 </a:t>
            </a:r>
          </a:p>
          <a:p>
            <a:pPr algn="just"/>
            <a:r>
              <a:rPr lang="ca-ES" sz="2000" dirty="0">
                <a:solidFill>
                  <a:srgbClr val="C00000"/>
                </a:solidFill>
              </a:rPr>
              <a:t>	d) Nivell de coneixement de la llengua catalana. </a:t>
            </a:r>
          </a:p>
          <a:p>
            <a:pPr algn="just"/>
            <a:r>
              <a:rPr lang="ca-ES" sz="2000" dirty="0">
                <a:solidFill>
                  <a:srgbClr val="C00000"/>
                </a:solidFill>
              </a:rPr>
              <a:t>	e) Cursos de formació i perfeccionament. </a:t>
            </a:r>
          </a:p>
          <a:p>
            <a:pPr algn="just"/>
            <a:r>
              <a:rPr lang="ca-ES" sz="2000" dirty="0">
                <a:solidFill>
                  <a:srgbClr val="C00000"/>
                </a:solidFill>
              </a:rPr>
              <a:t>	f) La prestació de serveis mitjançant una comissió de serveis forçosa, una comissió de serveis en atribució temporal de funcions i la prestació de serveis a la Unitat de Suport Conjuntural de la direcció general competent en matèria de funció pública.</a:t>
            </a:r>
          </a:p>
        </p:txBody>
      </p:sp>
    </p:spTree>
    <p:extLst>
      <p:ext uri="{BB962C8B-B14F-4D97-AF65-F5344CB8AC3E}">
        <p14:creationId xmlns:p14="http://schemas.microsoft.com/office/powerpoint/2010/main" val="26184103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D4A521C-8C0C-4243-B97B-2B2F30E1FC4C}"/>
              </a:ext>
            </a:extLst>
          </p:cNvPr>
          <p:cNvSpPr txBox="1"/>
          <p:nvPr/>
        </p:nvSpPr>
        <p:spPr>
          <a:xfrm>
            <a:off x="1138989" y="1284238"/>
            <a:ext cx="10886234" cy="4401205"/>
          </a:xfrm>
          <a:prstGeom prst="rect">
            <a:avLst/>
          </a:prstGeom>
          <a:noFill/>
        </p:spPr>
        <p:txBody>
          <a:bodyPr wrap="square">
            <a:spAutoFit/>
          </a:bodyPr>
          <a:lstStyle/>
          <a:p>
            <a:r>
              <a:rPr lang="ca-ES" sz="2800" b="1" dirty="0">
                <a:solidFill>
                  <a:srgbClr val="C00000"/>
                </a:solidFill>
              </a:rPr>
              <a:t>Article 77. El concurs de mèrits </a:t>
            </a:r>
          </a:p>
          <a:p>
            <a:endParaRPr lang="ca-ES" sz="2800" dirty="0">
              <a:solidFill>
                <a:srgbClr val="C00000"/>
              </a:solidFill>
            </a:endParaRPr>
          </a:p>
          <a:p>
            <a:pPr marL="514350" indent="-514350" algn="just">
              <a:buAutoNum type="arabicPeriod"/>
            </a:pPr>
            <a:r>
              <a:rPr lang="ca-ES" sz="2800" dirty="0">
                <a:solidFill>
                  <a:srgbClr val="C00000"/>
                </a:solidFill>
              </a:rPr>
              <a:t>El concurs de mèrits </a:t>
            </a:r>
            <a:r>
              <a:rPr lang="ca-ES" sz="2800" b="1" u="sng" dirty="0">
                <a:solidFill>
                  <a:srgbClr val="C00000"/>
                </a:solidFill>
              </a:rPr>
              <a:t>és el sistema de provisió dels llocs de feina genèrics</a:t>
            </a:r>
            <a:r>
              <a:rPr lang="ca-ES" sz="2800" u="sng" dirty="0">
                <a:solidFill>
                  <a:srgbClr val="C00000"/>
                </a:solidFill>
              </a:rPr>
              <a:t> que tenen establerta aquesta forma de provisió en la relació de llocs de feina</a:t>
            </a:r>
            <a:r>
              <a:rPr lang="ca-ES" sz="2800" dirty="0">
                <a:solidFill>
                  <a:srgbClr val="C00000"/>
                </a:solidFill>
              </a:rPr>
              <a:t>, </a:t>
            </a:r>
            <a:r>
              <a:rPr lang="ca-ES" sz="2800" u="sng" dirty="0">
                <a:solidFill>
                  <a:srgbClr val="C00000"/>
                </a:solidFill>
              </a:rPr>
              <a:t>si bé també es pot utilitzar per proveir llocs de feina singularitzats</a:t>
            </a:r>
            <a:r>
              <a:rPr lang="ca-ES" sz="2800" dirty="0">
                <a:solidFill>
                  <a:srgbClr val="C00000"/>
                </a:solidFill>
              </a:rPr>
              <a:t>, quan així ho prevegi la relació de llocs de feina. </a:t>
            </a:r>
          </a:p>
          <a:p>
            <a:pPr marL="514350" indent="-514350" algn="just">
              <a:buAutoNum type="arabicPeriod"/>
            </a:pPr>
            <a:endParaRPr lang="ca-ES" sz="2800" dirty="0">
              <a:solidFill>
                <a:srgbClr val="C00000"/>
              </a:solidFill>
            </a:endParaRPr>
          </a:p>
          <a:p>
            <a:pPr marL="514350" indent="-514350" algn="just">
              <a:buAutoNum type="arabicPeriod"/>
            </a:pPr>
            <a:r>
              <a:rPr lang="ca-ES" sz="2800" dirty="0">
                <a:solidFill>
                  <a:srgbClr val="C00000"/>
                </a:solidFill>
              </a:rPr>
              <a:t>La </a:t>
            </a:r>
            <a:r>
              <a:rPr lang="ca-ES" sz="2800" u="sng" dirty="0">
                <a:solidFill>
                  <a:srgbClr val="C00000"/>
                </a:solidFill>
              </a:rPr>
              <a:t>periodicitat</a:t>
            </a:r>
            <a:r>
              <a:rPr lang="ca-ES" sz="2800" dirty="0">
                <a:solidFill>
                  <a:srgbClr val="C00000"/>
                </a:solidFill>
              </a:rPr>
              <a:t> de la convocatòria d’aquest concurs ha de ser, com a mínim, </a:t>
            </a:r>
            <a:r>
              <a:rPr lang="ca-ES" sz="2800" b="1" u="sng" dirty="0">
                <a:solidFill>
                  <a:srgbClr val="C00000"/>
                </a:solidFill>
              </a:rPr>
              <a:t>biennal</a:t>
            </a:r>
            <a:r>
              <a:rPr lang="ca-ES" sz="2800" dirty="0">
                <a:solidFill>
                  <a:srgbClr val="C00000"/>
                </a:solidFill>
              </a:rPr>
              <a:t>. </a:t>
            </a:r>
          </a:p>
        </p:txBody>
      </p:sp>
    </p:spTree>
    <p:extLst>
      <p:ext uri="{BB962C8B-B14F-4D97-AF65-F5344CB8AC3E}">
        <p14:creationId xmlns:p14="http://schemas.microsoft.com/office/powerpoint/2010/main" val="139941407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14C762B-FE4E-4994-AC08-FBBB1CD032A0}"/>
              </a:ext>
            </a:extLst>
          </p:cNvPr>
          <p:cNvSpPr txBox="1"/>
          <p:nvPr/>
        </p:nvSpPr>
        <p:spPr>
          <a:xfrm>
            <a:off x="1191490" y="893854"/>
            <a:ext cx="10532423" cy="5170646"/>
          </a:xfrm>
          <a:prstGeom prst="rect">
            <a:avLst/>
          </a:prstGeom>
          <a:noFill/>
        </p:spPr>
        <p:txBody>
          <a:bodyPr wrap="square">
            <a:spAutoFit/>
          </a:bodyPr>
          <a:lstStyle/>
          <a:p>
            <a:r>
              <a:rPr lang="ca-ES" sz="2200" b="1" dirty="0"/>
              <a:t>	</a:t>
            </a:r>
            <a:r>
              <a:rPr lang="ca-ES" sz="2200" b="1" dirty="0">
                <a:solidFill>
                  <a:srgbClr val="C00000"/>
                </a:solidFill>
              </a:rPr>
              <a:t>Article 78. El concurs específic</a:t>
            </a:r>
            <a:r>
              <a:rPr lang="ca-ES" sz="2200" dirty="0">
                <a:solidFill>
                  <a:srgbClr val="C00000"/>
                </a:solidFill>
              </a:rPr>
              <a:t> </a:t>
            </a:r>
          </a:p>
          <a:p>
            <a:pPr marL="457200" indent="-457200" algn="just">
              <a:buAutoNum type="arabicPeriod"/>
            </a:pPr>
            <a:r>
              <a:rPr lang="ca-ES" sz="2200" dirty="0">
                <a:solidFill>
                  <a:srgbClr val="C00000"/>
                </a:solidFill>
              </a:rPr>
              <a:t>El concurs específic </a:t>
            </a:r>
            <a:r>
              <a:rPr lang="ca-ES" sz="2200" b="1" u="sng" dirty="0">
                <a:solidFill>
                  <a:srgbClr val="C00000"/>
                </a:solidFill>
              </a:rPr>
              <a:t>és el sistema de provisió dels llocs de feina singularitzats</a:t>
            </a:r>
            <a:r>
              <a:rPr lang="ca-ES" sz="2200" u="sng" dirty="0">
                <a:solidFill>
                  <a:srgbClr val="C00000"/>
                </a:solidFill>
              </a:rPr>
              <a:t> que tenen establerta aquesta forma de provisió en la relació de llocs de feina</a:t>
            </a:r>
            <a:r>
              <a:rPr lang="ca-ES" sz="2200" dirty="0">
                <a:solidFill>
                  <a:srgbClr val="C00000"/>
                </a:solidFill>
              </a:rPr>
              <a:t>. </a:t>
            </a:r>
          </a:p>
          <a:p>
            <a:pPr marL="457200" indent="-457200" algn="just">
              <a:buAutoNum type="arabicPeriod"/>
            </a:pPr>
            <a:r>
              <a:rPr lang="ca-ES" sz="2200" dirty="0">
                <a:solidFill>
                  <a:srgbClr val="C00000"/>
                </a:solidFill>
              </a:rPr>
              <a:t>El concurs específic </a:t>
            </a:r>
            <a:r>
              <a:rPr lang="ca-ES" sz="2200" b="1" u="sng" dirty="0">
                <a:solidFill>
                  <a:srgbClr val="C00000"/>
                </a:solidFill>
              </a:rPr>
              <a:t>consisteix en la comprovació i la valoració dels mèrits i les capacitats, els coneixements o les aptituds</a:t>
            </a:r>
            <a:r>
              <a:rPr lang="ca-ES" sz="2200" dirty="0">
                <a:solidFill>
                  <a:srgbClr val="C00000"/>
                </a:solidFill>
              </a:rPr>
              <a:t> determinats en cada convocatòria, relacionats amb el lloc de feina convocat. </a:t>
            </a:r>
          </a:p>
          <a:p>
            <a:pPr marL="457200" indent="-457200" algn="just">
              <a:buAutoNum type="arabicPeriod"/>
            </a:pPr>
            <a:r>
              <a:rPr lang="ca-ES" sz="2200" u="sng" dirty="0">
                <a:solidFill>
                  <a:srgbClr val="C00000"/>
                </a:solidFill>
              </a:rPr>
              <a:t>A més dels mèrits generals, la convocatòria ha de recollir la valoració de mèrits específics</a:t>
            </a:r>
            <a:r>
              <a:rPr lang="ca-ES" sz="2200" dirty="0">
                <a:solidFill>
                  <a:srgbClr val="C00000"/>
                </a:solidFill>
              </a:rPr>
              <a:t> relacionats amb el lloc de feina convocat. La valoració global dels mèrits ha de suposar com a mínim el 55% de la puntuació màxima assolible. </a:t>
            </a:r>
          </a:p>
          <a:p>
            <a:pPr marL="457200" indent="-457200" algn="just">
              <a:buAutoNum type="arabicPeriod"/>
            </a:pPr>
            <a:r>
              <a:rPr lang="ca-ES" sz="2200" u="sng" dirty="0">
                <a:solidFill>
                  <a:srgbClr val="C00000"/>
                </a:solidFill>
              </a:rPr>
              <a:t>Per a la valoració de les capacitats, els coneixements o les aptituds</a:t>
            </a:r>
            <a:r>
              <a:rPr lang="ca-ES" sz="2200" dirty="0">
                <a:solidFill>
                  <a:srgbClr val="C00000"/>
                </a:solidFill>
              </a:rPr>
              <a:t>, </a:t>
            </a:r>
            <a:r>
              <a:rPr lang="ca-ES" sz="2200" b="1" u="sng" dirty="0">
                <a:solidFill>
                  <a:srgbClr val="C00000"/>
                </a:solidFill>
              </a:rPr>
              <a:t>la convocatòria pot incloure la realització de proves de caràcter pràctic, memòries, entrevistes i tests professionals, la valoració d’informes d’avaluació o altres sistemes similars</a:t>
            </a:r>
            <a:r>
              <a:rPr lang="ca-ES" sz="2200" dirty="0">
                <a:solidFill>
                  <a:srgbClr val="C00000"/>
                </a:solidFill>
              </a:rPr>
              <a:t>.</a:t>
            </a:r>
          </a:p>
        </p:txBody>
      </p:sp>
    </p:spTree>
    <p:extLst>
      <p:ext uri="{BB962C8B-B14F-4D97-AF65-F5344CB8AC3E}">
        <p14:creationId xmlns:p14="http://schemas.microsoft.com/office/powerpoint/2010/main" val="37333086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FFA9134-634D-458C-B7DD-D98101B0AE39}"/>
              </a:ext>
            </a:extLst>
          </p:cNvPr>
          <p:cNvSpPr txBox="1"/>
          <p:nvPr/>
        </p:nvSpPr>
        <p:spPr>
          <a:xfrm>
            <a:off x="1274618" y="1173770"/>
            <a:ext cx="10155382" cy="4524315"/>
          </a:xfrm>
          <a:prstGeom prst="rect">
            <a:avLst/>
          </a:prstGeom>
          <a:noFill/>
        </p:spPr>
        <p:txBody>
          <a:bodyPr wrap="square">
            <a:spAutoFit/>
          </a:bodyPr>
          <a:lstStyle/>
          <a:p>
            <a:pPr algn="just"/>
            <a:r>
              <a:rPr lang="ca-ES" sz="2400" b="1" dirty="0">
                <a:solidFill>
                  <a:srgbClr val="C00000"/>
                </a:solidFill>
              </a:rPr>
              <a:t>Article 32. Classificació dels llocs de feina del personal funcionari </a:t>
            </a:r>
          </a:p>
          <a:p>
            <a:pPr marL="457200" indent="-457200" algn="just">
              <a:buAutoNum type="arabicPeriod"/>
            </a:pPr>
            <a:r>
              <a:rPr lang="ca-ES" sz="2400" dirty="0">
                <a:solidFill>
                  <a:srgbClr val="C00000"/>
                </a:solidFill>
              </a:rPr>
              <a:t>(...) </a:t>
            </a:r>
          </a:p>
          <a:p>
            <a:pPr marL="457200" indent="-457200" algn="just">
              <a:buAutoNum type="arabicPeriod"/>
            </a:pPr>
            <a:r>
              <a:rPr lang="ca-ES" sz="2400" dirty="0">
                <a:solidFill>
                  <a:srgbClr val="C00000"/>
                </a:solidFill>
              </a:rPr>
              <a:t>(...) </a:t>
            </a:r>
          </a:p>
          <a:p>
            <a:pPr marL="457200" indent="-457200" algn="just">
              <a:buAutoNum type="arabicPeriod"/>
            </a:pPr>
            <a:r>
              <a:rPr lang="ca-ES" sz="2400" dirty="0">
                <a:solidFill>
                  <a:srgbClr val="C00000"/>
                </a:solidFill>
              </a:rPr>
              <a:t>Els </a:t>
            </a:r>
            <a:r>
              <a:rPr lang="ca-ES" sz="2400" u="sng" dirty="0">
                <a:solidFill>
                  <a:srgbClr val="C00000"/>
                </a:solidFill>
              </a:rPr>
              <a:t>llocs de feina poden ser </a:t>
            </a:r>
            <a:r>
              <a:rPr lang="ca-ES" sz="2400" b="1" u="sng" dirty="0">
                <a:solidFill>
                  <a:srgbClr val="C00000"/>
                </a:solidFill>
              </a:rPr>
              <a:t>genèrics o singularitzats</a:t>
            </a:r>
            <a:r>
              <a:rPr lang="ca-ES" sz="2400" dirty="0">
                <a:solidFill>
                  <a:srgbClr val="C00000"/>
                </a:solidFill>
              </a:rPr>
              <a:t>, d’acord amb el que estableixi la relació de llocs de feina. </a:t>
            </a:r>
          </a:p>
          <a:p>
            <a:pPr marL="457200" indent="-457200" algn="just">
              <a:buAutoNum type="arabicPeriod"/>
            </a:pPr>
            <a:r>
              <a:rPr lang="ca-ES" sz="2400" b="1" u="sng" dirty="0">
                <a:solidFill>
                  <a:srgbClr val="C00000"/>
                </a:solidFill>
              </a:rPr>
              <a:t>Són</a:t>
            </a:r>
            <a:r>
              <a:rPr lang="ca-ES" sz="2400" dirty="0">
                <a:solidFill>
                  <a:srgbClr val="C00000"/>
                </a:solidFill>
              </a:rPr>
              <a:t> llocs de feina </a:t>
            </a:r>
            <a:r>
              <a:rPr lang="ca-ES" sz="2400" b="1" u="sng" dirty="0">
                <a:solidFill>
                  <a:srgbClr val="C00000"/>
                </a:solidFill>
              </a:rPr>
              <a:t>genèrics</a:t>
            </a:r>
            <a:r>
              <a:rPr lang="ca-ES" sz="2400" dirty="0">
                <a:solidFill>
                  <a:srgbClr val="C00000"/>
                </a:solidFill>
              </a:rPr>
              <a:t> en tot cas </a:t>
            </a:r>
            <a:r>
              <a:rPr lang="ca-ES" sz="2400" u="sng" dirty="0">
                <a:solidFill>
                  <a:srgbClr val="C00000"/>
                </a:solidFill>
              </a:rPr>
              <a:t>els que no es troben diferenciats dins l’estructura orgànica i impliquen l’execució de funcions pròpies del cos, l’escala o l’especialitat</a:t>
            </a:r>
            <a:r>
              <a:rPr lang="ca-ES" sz="2400" dirty="0">
                <a:solidFill>
                  <a:srgbClr val="C00000"/>
                </a:solidFill>
              </a:rPr>
              <a:t>, o els que no tenen contingut individualitzat. </a:t>
            </a:r>
          </a:p>
          <a:p>
            <a:pPr marL="457200" indent="-457200" algn="just">
              <a:buAutoNum type="arabicPeriod"/>
            </a:pPr>
            <a:r>
              <a:rPr lang="ca-ES" sz="2400" b="1" u="sng" dirty="0">
                <a:solidFill>
                  <a:srgbClr val="C00000"/>
                </a:solidFill>
              </a:rPr>
              <a:t>Poden ser llocs</a:t>
            </a:r>
            <a:r>
              <a:rPr lang="ca-ES" sz="2400" dirty="0">
                <a:solidFill>
                  <a:srgbClr val="C00000"/>
                </a:solidFill>
              </a:rPr>
              <a:t> de feina </a:t>
            </a:r>
            <a:r>
              <a:rPr lang="ca-ES" sz="2400" b="1" u="sng" dirty="0">
                <a:solidFill>
                  <a:srgbClr val="C00000"/>
                </a:solidFill>
              </a:rPr>
              <a:t>singularitzats</a:t>
            </a:r>
            <a:r>
              <a:rPr lang="ca-ES" sz="2400" dirty="0">
                <a:solidFill>
                  <a:srgbClr val="C00000"/>
                </a:solidFill>
              </a:rPr>
              <a:t> </a:t>
            </a:r>
            <a:r>
              <a:rPr lang="ca-ES" sz="2400" u="sng" dirty="0">
                <a:solidFill>
                  <a:srgbClr val="C00000"/>
                </a:solidFill>
              </a:rPr>
              <a:t>els que es troben diferenciats dins l’estructura orgànica i impliquen l’execució de funcions assignades de forma individualitzada</a:t>
            </a:r>
            <a:r>
              <a:rPr lang="ca-ES" sz="2400" dirty="0">
                <a:solidFill>
                  <a:srgbClr val="C00000"/>
                </a:solidFill>
              </a:rPr>
              <a:t>. </a:t>
            </a:r>
          </a:p>
        </p:txBody>
      </p:sp>
    </p:spTree>
    <p:extLst>
      <p:ext uri="{BB962C8B-B14F-4D97-AF65-F5344CB8AC3E}">
        <p14:creationId xmlns:p14="http://schemas.microsoft.com/office/powerpoint/2010/main" val="25260546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A0035B-3006-4B24-8021-A8FBC7A04407}"/>
              </a:ext>
            </a:extLst>
          </p:cNvPr>
          <p:cNvSpPr>
            <a:spLocks noGrp="1"/>
          </p:cNvSpPr>
          <p:nvPr>
            <p:ph type="title"/>
          </p:nvPr>
        </p:nvSpPr>
        <p:spPr>
          <a:xfrm>
            <a:off x="1932318" y="679359"/>
            <a:ext cx="10259682" cy="959660"/>
          </a:xfrm>
        </p:spPr>
        <p:txBody>
          <a:bodyPr>
            <a:normAutofit fontScale="90000"/>
          </a:bodyPr>
          <a:lstStyle/>
          <a:p>
            <a:r>
              <a:rPr lang="es-ES" sz="3600" b="1" dirty="0">
                <a:solidFill>
                  <a:srgbClr val="C00000"/>
                </a:solidFill>
              </a:rPr>
              <a:t>CONSIDERACIONS SOBRE EL CONCURS DE MÈRITS</a:t>
            </a:r>
            <a:endParaRPr lang="es-ES" dirty="0">
              <a:solidFill>
                <a:srgbClr val="C00000"/>
              </a:solidFill>
            </a:endParaRPr>
          </a:p>
        </p:txBody>
      </p:sp>
      <p:sp>
        <p:nvSpPr>
          <p:cNvPr id="3" name="Marcador de contenido 2">
            <a:extLst>
              <a:ext uri="{FF2B5EF4-FFF2-40B4-BE49-F238E27FC236}">
                <a16:creationId xmlns:a16="http://schemas.microsoft.com/office/drawing/2014/main" id="{25E6F2F0-5AB0-45A4-A988-AEE85CBA0BB9}"/>
              </a:ext>
            </a:extLst>
          </p:cNvPr>
          <p:cNvSpPr>
            <a:spLocks noGrp="1"/>
          </p:cNvSpPr>
          <p:nvPr>
            <p:ph idx="1"/>
          </p:nvPr>
        </p:nvSpPr>
        <p:spPr>
          <a:xfrm>
            <a:off x="1407886" y="1639019"/>
            <a:ext cx="10600084" cy="4272203"/>
          </a:xfrm>
        </p:spPr>
        <p:txBody>
          <a:bodyPr>
            <a:normAutofit/>
          </a:bodyPr>
          <a:lstStyle/>
          <a:p>
            <a:pPr lvl="0" algn="just">
              <a:buFont typeface="Wingdings" pitchFamily="2" charset="2"/>
              <a:buChar char="Ø"/>
            </a:pPr>
            <a:r>
              <a:rPr lang="ca-ES" sz="2800" b="1" dirty="0">
                <a:solidFill>
                  <a:srgbClr val="C00000"/>
                </a:solidFill>
              </a:rPr>
              <a:t>Bases generalistes: donen gran importància a la antiguitat</a:t>
            </a:r>
          </a:p>
          <a:p>
            <a:pPr lvl="0" algn="just">
              <a:buFont typeface="Wingdings" pitchFamily="2" charset="2"/>
              <a:buChar char="Ø"/>
            </a:pPr>
            <a:endParaRPr lang="ca-ES" sz="2800" b="1" dirty="0">
              <a:solidFill>
                <a:srgbClr val="C00000"/>
              </a:solidFill>
            </a:endParaRPr>
          </a:p>
          <a:p>
            <a:pPr lvl="0" algn="just">
              <a:buFont typeface="Wingdings" pitchFamily="2" charset="2"/>
              <a:buChar char="Ø"/>
            </a:pPr>
            <a:r>
              <a:rPr lang="ca-ES" sz="2800" b="1" dirty="0">
                <a:solidFill>
                  <a:srgbClr val="C00000"/>
                </a:solidFill>
              </a:rPr>
              <a:t>Se executa mitjançant convocatòries generals de provisió (macro-concursos)</a:t>
            </a:r>
          </a:p>
          <a:p>
            <a:pPr lvl="0" algn="just">
              <a:buFont typeface="Wingdings" pitchFamily="2" charset="2"/>
              <a:buChar char="Ø"/>
            </a:pPr>
            <a:endParaRPr lang="ca-ES" sz="2800" b="1" dirty="0">
              <a:solidFill>
                <a:srgbClr val="C00000"/>
              </a:solidFill>
            </a:endParaRPr>
          </a:p>
          <a:p>
            <a:pPr lvl="0" algn="just">
              <a:buFont typeface="Wingdings" pitchFamily="2" charset="2"/>
              <a:buChar char="Ø"/>
            </a:pPr>
            <a:r>
              <a:rPr lang="ca-ES" sz="2800" b="1" dirty="0">
                <a:solidFill>
                  <a:srgbClr val="C00000"/>
                </a:solidFill>
              </a:rPr>
              <a:t>Les impugnacions individuals afecten o poden afectar al resultat</a:t>
            </a:r>
          </a:p>
          <a:p>
            <a:endParaRPr lang="es-ES" sz="2800" dirty="0"/>
          </a:p>
        </p:txBody>
      </p:sp>
    </p:spTree>
    <p:extLst>
      <p:ext uri="{BB962C8B-B14F-4D97-AF65-F5344CB8AC3E}">
        <p14:creationId xmlns:p14="http://schemas.microsoft.com/office/powerpoint/2010/main" val="222459239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E2CCA7-2644-4AF8-A3B0-9D14E1E0BCFB}"/>
              </a:ext>
            </a:extLst>
          </p:cNvPr>
          <p:cNvSpPr>
            <a:spLocks noGrp="1"/>
          </p:cNvSpPr>
          <p:nvPr>
            <p:ph type="title"/>
          </p:nvPr>
        </p:nvSpPr>
        <p:spPr>
          <a:xfrm>
            <a:off x="1665514" y="624109"/>
            <a:ext cx="10123715" cy="867233"/>
          </a:xfrm>
        </p:spPr>
        <p:txBody>
          <a:bodyPr>
            <a:normAutofit fontScale="90000"/>
          </a:bodyPr>
          <a:lstStyle/>
          <a:p>
            <a:r>
              <a:rPr lang="es-ES" b="1" dirty="0">
                <a:solidFill>
                  <a:srgbClr val="C00000"/>
                </a:solidFill>
                <a:effectLst>
                  <a:outerShdw blurRad="38100" dist="38100" dir="2700000" algn="tl">
                    <a:srgbClr val="000000">
                      <a:alpha val="43137"/>
                    </a:srgbClr>
                  </a:outerShdw>
                </a:effectLst>
              </a:rPr>
              <a:t>CAIB: </a:t>
            </a:r>
            <a:r>
              <a:rPr lang="es-ES" sz="3600" b="1" dirty="0">
                <a:solidFill>
                  <a:srgbClr val="C00000"/>
                </a:solidFill>
                <a:effectLst>
                  <a:outerShdw blurRad="38100" dist="38100" dir="2700000" algn="tl">
                    <a:srgbClr val="000000">
                      <a:alpha val="43137"/>
                    </a:srgbClr>
                  </a:outerShdw>
                </a:effectLst>
              </a:rPr>
              <a:t>CONVOCATÒRIES GENERALS DE PROVISIÓ</a:t>
            </a:r>
            <a:endParaRPr lang="es-ES" dirty="0">
              <a:solidFill>
                <a:srgbClr val="C00000"/>
              </a:solidFill>
            </a:endParaRPr>
          </a:p>
        </p:txBody>
      </p:sp>
      <p:sp>
        <p:nvSpPr>
          <p:cNvPr id="3" name="Marcador de contenido 2">
            <a:extLst>
              <a:ext uri="{FF2B5EF4-FFF2-40B4-BE49-F238E27FC236}">
                <a16:creationId xmlns:a16="http://schemas.microsoft.com/office/drawing/2014/main" id="{C3BCDEF9-FF6C-4EEB-B806-AE14FD281335}"/>
              </a:ext>
            </a:extLst>
          </p:cNvPr>
          <p:cNvSpPr>
            <a:spLocks noGrp="1"/>
          </p:cNvSpPr>
          <p:nvPr>
            <p:ph idx="1"/>
          </p:nvPr>
        </p:nvSpPr>
        <p:spPr>
          <a:xfrm>
            <a:off x="1665514" y="1491343"/>
            <a:ext cx="10123715" cy="4191279"/>
          </a:xfrm>
        </p:spPr>
        <p:txBody>
          <a:bodyPr>
            <a:noAutofit/>
          </a:bodyPr>
          <a:lstStyle/>
          <a:p>
            <a:pPr lvl="0"/>
            <a:r>
              <a:rPr lang="ca-ES" sz="2000" dirty="0"/>
              <a:t>Decret 19/1990, de 22 de febrer (BOCAIB núm. 26 de 27-02-1990)</a:t>
            </a:r>
          </a:p>
          <a:p>
            <a:pPr lvl="0"/>
            <a:r>
              <a:rPr lang="ca-ES" sz="2000" dirty="0"/>
              <a:t>Decret 105/2000, de 7 de juliol (BOIB núm. 86 ext. de 14-07-2000)</a:t>
            </a:r>
          </a:p>
          <a:p>
            <a:pPr lvl="0"/>
            <a:r>
              <a:rPr lang="ca-ES" sz="2000" dirty="0"/>
              <a:t>Resolució de 16 de desembre de 2003 (BOIB núm. 174 de 18-12-2003)</a:t>
            </a:r>
          </a:p>
          <a:p>
            <a:pPr lvl="0"/>
            <a:r>
              <a:rPr lang="ca-ES" sz="2000" dirty="0"/>
              <a:t>Resolució de 17 de desembre de 2004 (BOIB núm. 182 de 21-12-2004)</a:t>
            </a:r>
          </a:p>
          <a:p>
            <a:pPr lvl="0"/>
            <a:r>
              <a:rPr lang="ca-ES" sz="2000" dirty="0"/>
              <a:t>Resolució de 25 de novembre de 2005 (BOIB núm. 179 ext. de 29-11-2005)</a:t>
            </a:r>
          </a:p>
          <a:p>
            <a:pPr lvl="0"/>
            <a:r>
              <a:rPr lang="ca-ES" sz="2000" dirty="0"/>
              <a:t>Resolució de 21 de novembre de 2006 (BOIB núm. 167 de 25-11-2006)</a:t>
            </a:r>
          </a:p>
          <a:p>
            <a:pPr lvl="0"/>
            <a:r>
              <a:rPr lang="ca-ES" sz="2000" dirty="0"/>
              <a:t>Resolució de 18 de febrer de 2008 (BOIB núm.  27 de 23-02-2008)</a:t>
            </a:r>
          </a:p>
          <a:p>
            <a:pPr lvl="0"/>
            <a:r>
              <a:rPr lang="ca-ES" sz="2000" dirty="0"/>
              <a:t>Resolució de 30 de març de 2009 (BOIB núm. 48 de 02-04-2009)</a:t>
            </a:r>
          </a:p>
          <a:p>
            <a:pPr lvl="0"/>
            <a:r>
              <a:rPr lang="ca-ES" sz="2000" dirty="0"/>
              <a:t>Resolució de 19 de juny de 2013 (BOIB núm. 88 de 22-06-2013)</a:t>
            </a:r>
          </a:p>
          <a:p>
            <a:pPr lvl="0"/>
            <a:r>
              <a:rPr lang="ca-ES" sz="2000" dirty="0"/>
              <a:t>Resolució de 14 de juliol de 2016 (BOIB núm. 93 de 23-07-2016)</a:t>
            </a:r>
          </a:p>
          <a:p>
            <a:endParaRPr lang="es-ES" sz="2000" dirty="0"/>
          </a:p>
        </p:txBody>
      </p:sp>
    </p:spTree>
    <p:extLst>
      <p:ext uri="{BB962C8B-B14F-4D97-AF65-F5344CB8AC3E}">
        <p14:creationId xmlns:p14="http://schemas.microsoft.com/office/powerpoint/2010/main" val="121398918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BBBCD1-2709-465A-8C6E-60BDA71865B4}"/>
              </a:ext>
            </a:extLst>
          </p:cNvPr>
          <p:cNvSpPr>
            <a:spLocks noGrp="1"/>
          </p:cNvSpPr>
          <p:nvPr>
            <p:ph type="title"/>
          </p:nvPr>
        </p:nvSpPr>
        <p:spPr>
          <a:xfrm>
            <a:off x="1830925" y="582546"/>
            <a:ext cx="9673687" cy="1004714"/>
          </a:xfrm>
        </p:spPr>
        <p:txBody>
          <a:bodyPr>
            <a:normAutofit/>
          </a:bodyPr>
          <a:lstStyle/>
          <a:p>
            <a:r>
              <a:rPr lang="ca-ES" sz="2800" b="1" dirty="0">
                <a:solidFill>
                  <a:srgbClr val="C00000"/>
                </a:solidFill>
              </a:rPr>
              <a:t>ANALISI DE LA DARRERA CONVOCATÒRIA GENERAL DE PROVISIÓ DE L’ADMINISTRACIÓ DE LA CAIB</a:t>
            </a:r>
          </a:p>
        </p:txBody>
      </p:sp>
      <p:sp>
        <p:nvSpPr>
          <p:cNvPr id="3" name="Marcador de contenido 2">
            <a:extLst>
              <a:ext uri="{FF2B5EF4-FFF2-40B4-BE49-F238E27FC236}">
                <a16:creationId xmlns:a16="http://schemas.microsoft.com/office/drawing/2014/main" id="{3B98EF57-B525-4791-AB69-468040BFE1E8}"/>
              </a:ext>
            </a:extLst>
          </p:cNvPr>
          <p:cNvSpPr>
            <a:spLocks noGrp="1"/>
          </p:cNvSpPr>
          <p:nvPr>
            <p:ph idx="1"/>
          </p:nvPr>
        </p:nvSpPr>
        <p:spPr>
          <a:xfrm>
            <a:off x="1676400" y="1399309"/>
            <a:ext cx="9828212" cy="4525768"/>
          </a:xfrm>
        </p:spPr>
        <p:txBody>
          <a:bodyPr>
            <a:normAutofit fontScale="32500" lnSpcReduction="20000"/>
          </a:bodyPr>
          <a:lstStyle/>
          <a:p>
            <a:pPr algn="just"/>
            <a:endParaRPr lang="ca-ES" dirty="0"/>
          </a:p>
          <a:p>
            <a:pPr algn="just"/>
            <a:r>
              <a:rPr lang="ca-ES" sz="6200" b="1" dirty="0">
                <a:solidFill>
                  <a:srgbClr val="C00000"/>
                </a:solidFill>
              </a:rPr>
              <a:t>INICIACIÓ: Resolució de la consellera d’Hisenda i Administracions Públiques de </a:t>
            </a:r>
            <a:r>
              <a:rPr lang="ca-ES" sz="6200" b="1" u="sng" dirty="0">
                <a:solidFill>
                  <a:srgbClr val="C00000"/>
                </a:solidFill>
              </a:rPr>
              <a:t>14 de juliol de 2016</a:t>
            </a:r>
            <a:r>
              <a:rPr lang="ca-ES" sz="6200" dirty="0"/>
              <a:t> per la qual s’aproven la </a:t>
            </a:r>
            <a:r>
              <a:rPr lang="ca-ES" sz="6200" b="1" u="sng" dirty="0">
                <a:solidFill>
                  <a:srgbClr val="C00000"/>
                </a:solidFill>
              </a:rPr>
              <a:t>convocatòria</a:t>
            </a:r>
            <a:r>
              <a:rPr lang="ca-ES" sz="6200" dirty="0"/>
              <a:t>, les bases, el barem de mèrits i la designació de les comissions tècniques de valoració del procediment per proveir llocs de treball de personal funcionari de l’Administració de la Comunitat Autònoma de les Illes Balears (BOIB núm. 93, de 23 de juliol)</a:t>
            </a:r>
          </a:p>
          <a:p>
            <a:pPr algn="just"/>
            <a:endParaRPr lang="ca-ES" sz="6200" dirty="0"/>
          </a:p>
          <a:p>
            <a:pPr algn="just"/>
            <a:r>
              <a:rPr lang="ca-ES" sz="6200" b="1" dirty="0">
                <a:solidFill>
                  <a:srgbClr val="C00000"/>
                </a:solidFill>
              </a:rPr>
              <a:t>FINALITZACIÓ: Resolució de la consellera d’Hisenda i Administracions Públiques de </a:t>
            </a:r>
            <a:r>
              <a:rPr lang="ca-ES" sz="6200" b="1" u="sng" dirty="0">
                <a:solidFill>
                  <a:srgbClr val="C00000"/>
                </a:solidFill>
              </a:rPr>
              <a:t>3 de maig de 2017</a:t>
            </a:r>
            <a:r>
              <a:rPr lang="ca-ES" sz="6200" dirty="0"/>
              <a:t> per la qual </a:t>
            </a:r>
            <a:r>
              <a:rPr lang="ca-ES" sz="6200" b="1" u="sng" dirty="0">
                <a:solidFill>
                  <a:srgbClr val="C00000"/>
                </a:solidFill>
              </a:rPr>
              <a:t>s’adjudiquen</a:t>
            </a:r>
            <a:r>
              <a:rPr lang="ca-ES" sz="6200" dirty="0"/>
              <a:t>, segons la proposta definitiva, </a:t>
            </a:r>
            <a:r>
              <a:rPr lang="ca-ES" sz="6200" b="1" u="sng" dirty="0">
                <a:solidFill>
                  <a:srgbClr val="C00000"/>
                </a:solidFill>
              </a:rPr>
              <a:t>els llocs de treball</a:t>
            </a:r>
            <a:r>
              <a:rPr lang="ca-ES" sz="6200" b="1" dirty="0"/>
              <a:t> </a:t>
            </a:r>
            <a:r>
              <a:rPr lang="ca-ES" sz="6200" dirty="0"/>
              <a:t>del personal funcionari de l’Administració de la Comunitat Autònoma de les Illes Balears objecte del procediment per proveir-los, aprovat per Resolució de 14 de juliol de 2016  (BOIB núm. 57, de 11 de maig)</a:t>
            </a:r>
          </a:p>
          <a:p>
            <a:pPr algn="just"/>
            <a:endParaRPr lang="ca-ES" sz="6200" dirty="0"/>
          </a:p>
          <a:p>
            <a:pPr algn="just"/>
            <a:r>
              <a:rPr lang="ca-ES" sz="6200" b="1" dirty="0">
                <a:solidFill>
                  <a:srgbClr val="C00000"/>
                </a:solidFill>
              </a:rPr>
              <a:t>PRESA DE POSSESSIÓ: 16 de maig de 2017		DURADA: 9 mesos</a:t>
            </a:r>
          </a:p>
          <a:p>
            <a:endParaRPr lang="es-ES" sz="6200" dirty="0"/>
          </a:p>
        </p:txBody>
      </p:sp>
    </p:spTree>
    <p:extLst>
      <p:ext uri="{BB962C8B-B14F-4D97-AF65-F5344CB8AC3E}">
        <p14:creationId xmlns:p14="http://schemas.microsoft.com/office/powerpoint/2010/main" val="3700706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DFEC37-598E-49DD-B823-A21CF3A0A262}"/>
              </a:ext>
            </a:extLst>
          </p:cNvPr>
          <p:cNvSpPr>
            <a:spLocks noGrp="1"/>
          </p:cNvSpPr>
          <p:nvPr>
            <p:ph type="title"/>
          </p:nvPr>
        </p:nvSpPr>
        <p:spPr>
          <a:xfrm>
            <a:off x="1852866" y="306333"/>
            <a:ext cx="9945233" cy="1101227"/>
          </a:xfrm>
        </p:spPr>
        <p:txBody>
          <a:bodyPr>
            <a:normAutofit fontScale="90000"/>
          </a:bodyPr>
          <a:lstStyle/>
          <a:p>
            <a:pPr algn="just"/>
            <a:r>
              <a:rPr lang="ca-ES" sz="2200" dirty="0">
                <a:ea typeface="Calibri" panose="020F0502020204030204" pitchFamily="34" charset="0"/>
                <a:cs typeface="Times New Roman" panose="02020603050405020304" pitchFamily="18" charset="0"/>
              </a:rPr>
              <a:t>T</a:t>
            </a:r>
            <a:r>
              <a:rPr lang="ca-ES" sz="2200" dirty="0">
                <a:effectLst/>
                <a:ea typeface="Calibri" panose="020F0502020204030204" pitchFamily="34" charset="0"/>
                <a:cs typeface="Times New Roman" panose="02020603050405020304" pitchFamily="18" charset="0"/>
              </a:rPr>
              <a:t>ant l’EBEP com la LFPCAIB han introduït altres principis que han d’atendre la selecció dels empleats públics, recollint alguns de configuració jurisprudencial i d’altres amb l’objectiu d’introduir elements de modernització.</a:t>
            </a:r>
            <a:br>
              <a:rPr lang="ca-ES" sz="2200" dirty="0">
                <a:effectLst/>
                <a:ea typeface="Calibri" panose="020F0502020204030204" pitchFamily="34" charset="0"/>
                <a:cs typeface="Times New Roman" panose="02020603050405020304" pitchFamily="18" charset="0"/>
              </a:rPr>
            </a:br>
            <a:r>
              <a:rPr lang="ca-ES" sz="2200" dirty="0">
                <a:effectLst/>
                <a:ea typeface="Calibri" panose="020F0502020204030204" pitchFamily="34" charset="0"/>
                <a:cs typeface="Times New Roman" panose="02020603050405020304" pitchFamily="18" charset="0"/>
              </a:rPr>
              <a:t/>
            </a:r>
            <a:br>
              <a:rPr lang="ca-ES" sz="2200" dirty="0">
                <a:effectLst/>
                <a:ea typeface="Calibri" panose="020F0502020204030204" pitchFamily="34" charset="0"/>
                <a:cs typeface="Times New Roman" panose="02020603050405020304" pitchFamily="18" charset="0"/>
              </a:rPr>
            </a:br>
            <a:r>
              <a:rPr lang="es-ES" b="1" dirty="0">
                <a:solidFill>
                  <a:srgbClr val="C00000"/>
                </a:solidFill>
              </a:rPr>
              <a:t>ALTRES PRINCIPIS RECOLLITS A L’EBEP:</a:t>
            </a:r>
          </a:p>
        </p:txBody>
      </p:sp>
      <p:sp>
        <p:nvSpPr>
          <p:cNvPr id="3" name="Marcador de contenido 2">
            <a:extLst>
              <a:ext uri="{FF2B5EF4-FFF2-40B4-BE49-F238E27FC236}">
                <a16:creationId xmlns:a16="http://schemas.microsoft.com/office/drawing/2014/main" id="{99BA1B2C-209B-46C4-85B4-6B88BCF1AEEE}"/>
              </a:ext>
            </a:extLst>
          </p:cNvPr>
          <p:cNvSpPr>
            <a:spLocks noGrp="1"/>
          </p:cNvSpPr>
          <p:nvPr>
            <p:ph idx="1"/>
          </p:nvPr>
        </p:nvSpPr>
        <p:spPr>
          <a:xfrm>
            <a:off x="1559379" y="2133600"/>
            <a:ext cx="9945233" cy="3777622"/>
          </a:xfrm>
        </p:spPr>
        <p:txBody>
          <a:bodyPr>
            <a:normAutofit fontScale="85000" lnSpcReduction="10000"/>
          </a:bodyPr>
          <a:lstStyle/>
          <a:p>
            <a:endParaRPr lang="es-ES" sz="2600" i="1" u="sng" dirty="0"/>
          </a:p>
          <a:p>
            <a:r>
              <a:rPr lang="ca-ES" sz="2600" b="1" u="sng" dirty="0"/>
              <a:t>Publicitat</a:t>
            </a:r>
            <a:r>
              <a:rPr lang="ca-ES" sz="2600" dirty="0"/>
              <a:t> de les convocatòries i de les bases</a:t>
            </a:r>
          </a:p>
          <a:p>
            <a:r>
              <a:rPr lang="ca-ES" sz="2600" b="1" u="sng" dirty="0"/>
              <a:t>Transparència</a:t>
            </a:r>
            <a:endParaRPr lang="ca-ES" sz="2600" b="1" dirty="0"/>
          </a:p>
          <a:p>
            <a:r>
              <a:rPr lang="ca-ES" sz="2600" b="1" u="sng" dirty="0"/>
              <a:t>Imparcialitat i professionalitat</a:t>
            </a:r>
            <a:r>
              <a:rPr lang="ca-ES" sz="2600" dirty="0"/>
              <a:t> dels membres dels òrgans de selecció</a:t>
            </a:r>
          </a:p>
          <a:p>
            <a:r>
              <a:rPr lang="ca-ES" sz="2600" b="1" u="sng" dirty="0"/>
              <a:t>Independència i discrecionalitat tècnica</a:t>
            </a:r>
            <a:r>
              <a:rPr lang="ca-ES" sz="2600" dirty="0"/>
              <a:t> en l’actuació dels òrgans de selecció</a:t>
            </a:r>
          </a:p>
          <a:p>
            <a:r>
              <a:rPr lang="ca-ES" sz="2600" b="1" u="sng" dirty="0"/>
              <a:t>Adequació entre el contingut dels processos selectius i les funcions o tasques a desenvolupar</a:t>
            </a:r>
            <a:endParaRPr lang="ca-ES" sz="2600" b="1" dirty="0"/>
          </a:p>
          <a:p>
            <a:r>
              <a:rPr lang="ca-ES" sz="2600" b="1" u="sng" dirty="0"/>
              <a:t>Agilitat</a:t>
            </a:r>
            <a:r>
              <a:rPr lang="ca-ES" sz="2600" dirty="0"/>
              <a:t>, sense prejudici de l’</a:t>
            </a:r>
            <a:r>
              <a:rPr lang="ca-ES" sz="2600" b="1" u="sng" dirty="0"/>
              <a:t>objectivitat</a:t>
            </a:r>
            <a:r>
              <a:rPr lang="ca-ES" sz="2600" dirty="0"/>
              <a:t>, en els processos de selecció</a:t>
            </a:r>
          </a:p>
          <a:p>
            <a:endParaRPr lang="ca-ES" dirty="0"/>
          </a:p>
        </p:txBody>
      </p:sp>
    </p:spTree>
    <p:extLst>
      <p:ext uri="{BB962C8B-B14F-4D97-AF65-F5344CB8AC3E}">
        <p14:creationId xmlns:p14="http://schemas.microsoft.com/office/powerpoint/2010/main" val="245354506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1D350EB1-13CA-4495-8117-A0D5E943B4F3}"/>
              </a:ext>
            </a:extLst>
          </p:cNvPr>
          <p:cNvSpPr txBox="1"/>
          <p:nvPr/>
        </p:nvSpPr>
        <p:spPr>
          <a:xfrm>
            <a:off x="1306286" y="382012"/>
            <a:ext cx="10809514" cy="6093976"/>
          </a:xfrm>
          <a:prstGeom prst="rect">
            <a:avLst/>
          </a:prstGeom>
          <a:noFill/>
        </p:spPr>
        <p:txBody>
          <a:bodyPr wrap="square">
            <a:spAutoFit/>
          </a:bodyPr>
          <a:lstStyle/>
          <a:p>
            <a:pPr marL="285750" indent="-285750" algn="just">
              <a:buFont typeface="Wingdings" panose="05000000000000000000" pitchFamily="2" charset="2"/>
              <a:buChar char="Ø"/>
            </a:pPr>
            <a:r>
              <a:rPr lang="ca-ES" sz="2600" dirty="0">
                <a:solidFill>
                  <a:srgbClr val="525252"/>
                </a:solidFill>
                <a:latin typeface="+mj-lt"/>
              </a:rPr>
              <a:t>El procés va suposar la provisió d’un total de </a:t>
            </a:r>
            <a:r>
              <a:rPr lang="ca-ES" sz="2600" b="1" dirty="0">
                <a:solidFill>
                  <a:srgbClr val="C00000"/>
                </a:solidFill>
                <a:latin typeface="+mj-lt"/>
              </a:rPr>
              <a:t>513 llocs de feina</a:t>
            </a:r>
            <a:r>
              <a:rPr lang="ca-ES" sz="2600" dirty="0">
                <a:solidFill>
                  <a:srgbClr val="525252"/>
                </a:solidFill>
                <a:latin typeface="+mj-lt"/>
              </a:rPr>
              <a:t>, dels </a:t>
            </a:r>
            <a:r>
              <a:rPr lang="ca-ES" sz="2600" b="1" dirty="0">
                <a:solidFill>
                  <a:srgbClr val="C00000"/>
                </a:solidFill>
                <a:latin typeface="+mj-lt"/>
              </a:rPr>
              <a:t>1.054 llocs oferts</a:t>
            </a:r>
            <a:r>
              <a:rPr lang="ca-ES" sz="2600" dirty="0">
                <a:solidFill>
                  <a:srgbClr val="525252"/>
                </a:solidFill>
                <a:latin typeface="+mj-lt"/>
              </a:rPr>
              <a:t> inicialment.</a:t>
            </a:r>
          </a:p>
          <a:p>
            <a:pPr marL="285750" indent="-285750" algn="just">
              <a:buFont typeface="Wingdings" panose="05000000000000000000" pitchFamily="2" charset="2"/>
              <a:buChar char="Ø"/>
            </a:pPr>
            <a:endParaRPr lang="ca-ES" sz="2600" dirty="0">
              <a:solidFill>
                <a:srgbClr val="525252"/>
              </a:solidFill>
              <a:latin typeface="+mj-lt"/>
            </a:endParaRPr>
          </a:p>
          <a:p>
            <a:pPr marL="285750" indent="-285750" algn="just">
              <a:buFont typeface="Wingdings" panose="05000000000000000000" pitchFamily="2" charset="2"/>
              <a:buChar char="Ø"/>
            </a:pPr>
            <a:r>
              <a:rPr lang="ca-ES" sz="2600" dirty="0">
                <a:latin typeface="+mj-lt"/>
              </a:rPr>
              <a:t>A la convocatòria s’hi varen presentar </a:t>
            </a:r>
            <a:r>
              <a:rPr lang="ca-ES" sz="2600" b="1" dirty="0">
                <a:solidFill>
                  <a:srgbClr val="C00000"/>
                </a:solidFill>
                <a:latin typeface="+mj-lt"/>
              </a:rPr>
              <a:t>1.120</a:t>
            </a:r>
            <a:r>
              <a:rPr lang="ca-ES" sz="2600" dirty="0">
                <a:latin typeface="+mj-lt"/>
              </a:rPr>
              <a:t> sol·licituds, de les quals varen ser 1.095 admeses i 25 excloses, amb un total de </a:t>
            </a:r>
            <a:r>
              <a:rPr lang="ca-ES" sz="2600" b="1" dirty="0">
                <a:solidFill>
                  <a:srgbClr val="C00000"/>
                </a:solidFill>
                <a:latin typeface="+mj-lt"/>
              </a:rPr>
              <a:t>11.678</a:t>
            </a:r>
            <a:r>
              <a:rPr lang="ca-ES" sz="2600" dirty="0">
                <a:latin typeface="+mj-lt"/>
              </a:rPr>
              <a:t> llocs sol·licitats.</a:t>
            </a:r>
          </a:p>
          <a:p>
            <a:pPr algn="just"/>
            <a:endParaRPr lang="ca-ES" sz="2600" dirty="0">
              <a:latin typeface="+mj-lt"/>
            </a:endParaRPr>
          </a:p>
          <a:p>
            <a:pPr marL="285750" indent="-285750" algn="just">
              <a:buFont typeface="Wingdings" panose="05000000000000000000" pitchFamily="2" charset="2"/>
              <a:buChar char="Ø"/>
            </a:pPr>
            <a:r>
              <a:rPr lang="ca-ES" sz="2600" dirty="0">
                <a:latin typeface="+mj-lt"/>
              </a:rPr>
              <a:t>S’hi inclouen llocs genèrics, llocs singularitzats i llocs de lliure designació.</a:t>
            </a:r>
          </a:p>
          <a:p>
            <a:pPr marL="285750" indent="-285750" algn="just">
              <a:buFont typeface="Wingdings" panose="05000000000000000000" pitchFamily="2" charset="2"/>
              <a:buChar char="Ø"/>
            </a:pPr>
            <a:endParaRPr lang="ca-ES" sz="2600" dirty="0">
              <a:latin typeface="+mj-lt"/>
            </a:endParaRPr>
          </a:p>
          <a:p>
            <a:pPr marL="285750" indent="-285750" algn="just">
              <a:buFont typeface="Wingdings" panose="05000000000000000000" pitchFamily="2" charset="2"/>
              <a:buChar char="Ø"/>
            </a:pPr>
            <a:r>
              <a:rPr lang="ca-ES" sz="2600" dirty="0">
                <a:latin typeface="+mj-lt"/>
              </a:rPr>
              <a:t>Quant als </a:t>
            </a:r>
            <a:r>
              <a:rPr lang="ca-ES" sz="2600" b="1" u="sng" dirty="0">
                <a:solidFill>
                  <a:srgbClr val="C00000"/>
                </a:solidFill>
                <a:latin typeface="+mj-lt"/>
              </a:rPr>
              <a:t>llocs de concurs</a:t>
            </a:r>
            <a:r>
              <a:rPr lang="ca-ES" sz="2600" dirty="0">
                <a:latin typeface="+mj-lt"/>
              </a:rPr>
              <a:t>, a la convocatòria 2016 se’n varen oferir </a:t>
            </a:r>
            <a:r>
              <a:rPr lang="ca-ES" sz="2600" b="1" dirty="0">
                <a:solidFill>
                  <a:srgbClr val="C00000"/>
                </a:solidFill>
                <a:latin typeface="+mj-lt"/>
              </a:rPr>
              <a:t>857</a:t>
            </a:r>
            <a:r>
              <a:rPr lang="ca-ES" sz="2600" dirty="0">
                <a:latin typeface="+mj-lt"/>
              </a:rPr>
              <a:t>, dels quals se’n varen adjudicar </a:t>
            </a:r>
            <a:r>
              <a:rPr lang="ca-ES" sz="2600" b="1" dirty="0">
                <a:solidFill>
                  <a:srgbClr val="C00000"/>
                </a:solidFill>
                <a:latin typeface="+mj-lt"/>
              </a:rPr>
              <a:t>399</a:t>
            </a:r>
          </a:p>
          <a:p>
            <a:pPr marL="285750" indent="-285750" algn="just">
              <a:buFont typeface="Wingdings" panose="05000000000000000000" pitchFamily="2" charset="2"/>
              <a:buChar char="Ø"/>
            </a:pPr>
            <a:endParaRPr lang="ca-ES" sz="2600" dirty="0">
              <a:solidFill>
                <a:srgbClr val="525252"/>
              </a:solidFill>
              <a:latin typeface="+mj-lt"/>
            </a:endParaRPr>
          </a:p>
          <a:p>
            <a:pPr marL="285750" indent="-285750" algn="just">
              <a:buFont typeface="Wingdings" panose="05000000000000000000" pitchFamily="2" charset="2"/>
              <a:buChar char="Ø"/>
            </a:pPr>
            <a:r>
              <a:rPr lang="ca-ES" sz="2600" dirty="0">
                <a:latin typeface="+mj-lt"/>
              </a:rPr>
              <a:t>Pel que fa als llocs a proveir pel sistema de </a:t>
            </a:r>
            <a:r>
              <a:rPr lang="ca-ES" sz="2600" b="1" u="sng" dirty="0">
                <a:solidFill>
                  <a:srgbClr val="C00000"/>
                </a:solidFill>
                <a:latin typeface="+mj-lt"/>
              </a:rPr>
              <a:t>lliure designació</a:t>
            </a:r>
            <a:r>
              <a:rPr lang="ca-ES" sz="2600" dirty="0">
                <a:latin typeface="+mj-lt"/>
              </a:rPr>
              <a:t>, l’oferta inicial va ser de </a:t>
            </a:r>
            <a:r>
              <a:rPr lang="ca-ES" sz="2600" b="1" dirty="0">
                <a:solidFill>
                  <a:srgbClr val="C00000"/>
                </a:solidFill>
                <a:latin typeface="+mj-lt"/>
              </a:rPr>
              <a:t>197</a:t>
            </a:r>
            <a:r>
              <a:rPr lang="ca-ES" sz="2600" dirty="0">
                <a:latin typeface="+mj-lt"/>
              </a:rPr>
              <a:t>, dels quals se’n varen adjudicar </a:t>
            </a:r>
            <a:r>
              <a:rPr lang="ca-ES" sz="2600" b="1" dirty="0">
                <a:solidFill>
                  <a:srgbClr val="C00000"/>
                </a:solidFill>
                <a:latin typeface="+mj-lt"/>
              </a:rPr>
              <a:t>114</a:t>
            </a:r>
          </a:p>
        </p:txBody>
      </p:sp>
    </p:spTree>
    <p:extLst>
      <p:ext uri="{BB962C8B-B14F-4D97-AF65-F5344CB8AC3E}">
        <p14:creationId xmlns:p14="http://schemas.microsoft.com/office/powerpoint/2010/main" val="31616162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BE79123-7EF5-4CCD-BCB5-4781954DBE49}"/>
              </a:ext>
            </a:extLst>
          </p:cNvPr>
          <p:cNvGraphicFramePr>
            <a:graphicFrameLocks noGrp="1"/>
          </p:cNvGraphicFramePr>
          <p:nvPr>
            <p:extLst>
              <p:ext uri="{D42A27DB-BD31-4B8C-83A1-F6EECF244321}">
                <p14:modId xmlns:p14="http://schemas.microsoft.com/office/powerpoint/2010/main" val="2017107569"/>
              </p:ext>
            </p:extLst>
          </p:nvPr>
        </p:nvGraphicFramePr>
        <p:xfrm>
          <a:off x="4124525" y="685800"/>
          <a:ext cx="8067474" cy="2743200"/>
        </p:xfrm>
        <a:graphic>
          <a:graphicData uri="http://schemas.openxmlformats.org/drawingml/2006/table">
            <a:tbl>
              <a:tblPr/>
              <a:tblGrid>
                <a:gridCol w="2007033">
                  <a:extLst>
                    <a:ext uri="{9D8B030D-6E8A-4147-A177-3AD203B41FA5}">
                      <a16:colId xmlns:a16="http://schemas.microsoft.com/office/drawing/2014/main" val="2213204665"/>
                    </a:ext>
                  </a:extLst>
                </a:gridCol>
                <a:gridCol w="2020147">
                  <a:extLst>
                    <a:ext uri="{9D8B030D-6E8A-4147-A177-3AD203B41FA5}">
                      <a16:colId xmlns:a16="http://schemas.microsoft.com/office/drawing/2014/main" val="2869900330"/>
                    </a:ext>
                  </a:extLst>
                </a:gridCol>
                <a:gridCol w="2020147">
                  <a:extLst>
                    <a:ext uri="{9D8B030D-6E8A-4147-A177-3AD203B41FA5}">
                      <a16:colId xmlns:a16="http://schemas.microsoft.com/office/drawing/2014/main" val="189556814"/>
                    </a:ext>
                  </a:extLst>
                </a:gridCol>
                <a:gridCol w="2020147">
                  <a:extLst>
                    <a:ext uri="{9D8B030D-6E8A-4147-A177-3AD203B41FA5}">
                      <a16:colId xmlns:a16="http://schemas.microsoft.com/office/drawing/2014/main" val="852322558"/>
                    </a:ext>
                  </a:extLst>
                </a:gridCol>
              </a:tblGrid>
              <a:tr h="205740">
                <a:tc>
                  <a:txBody>
                    <a:bodyPr/>
                    <a:lstStyle/>
                    <a:p>
                      <a:r>
                        <a:rPr lang="es-ES" b="1" u="sng" dirty="0" err="1">
                          <a:solidFill>
                            <a:srgbClr val="525252"/>
                          </a:solidFill>
                          <a:effectLst/>
                        </a:rPr>
                        <a:t>Grup</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u="sng" dirty="0" err="1">
                          <a:solidFill>
                            <a:srgbClr val="525252"/>
                          </a:solidFill>
                          <a:effectLst/>
                        </a:rPr>
                        <a:t>Llocs</a:t>
                      </a:r>
                      <a:r>
                        <a:rPr lang="es-ES" b="1" u="sng" dirty="0">
                          <a:solidFill>
                            <a:srgbClr val="525252"/>
                          </a:solidFill>
                          <a:effectLst/>
                        </a:rPr>
                        <a:t> </a:t>
                      </a:r>
                      <a:r>
                        <a:rPr lang="es-ES" b="1" u="sng" dirty="0" err="1">
                          <a:solidFill>
                            <a:srgbClr val="525252"/>
                          </a:solidFill>
                          <a:effectLst/>
                        </a:rPr>
                        <a:t>oferts</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u="sng" dirty="0" err="1">
                          <a:solidFill>
                            <a:srgbClr val="525252"/>
                          </a:solidFill>
                          <a:effectLst/>
                        </a:rPr>
                        <a:t>Llocs</a:t>
                      </a:r>
                      <a:r>
                        <a:rPr lang="es-ES" b="1" u="sng" dirty="0">
                          <a:solidFill>
                            <a:srgbClr val="525252"/>
                          </a:solidFill>
                          <a:effectLst/>
                        </a:rPr>
                        <a:t> </a:t>
                      </a:r>
                      <a:r>
                        <a:rPr lang="es-ES" b="1" u="sng" dirty="0" err="1">
                          <a:solidFill>
                            <a:srgbClr val="525252"/>
                          </a:solidFill>
                          <a:effectLst/>
                        </a:rPr>
                        <a:t>demanats</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u="sng">
                          <a:solidFill>
                            <a:srgbClr val="525252"/>
                          </a:solidFill>
                          <a:effectLst/>
                        </a:rPr>
                        <a:t>Llocs adjudicats</a:t>
                      </a:r>
                      <a:endParaRPr lang="es-ES">
                        <a:solidFill>
                          <a:srgbClr val="525252"/>
                        </a:solidFill>
                        <a:effectLst/>
                      </a:endParaRPr>
                    </a:p>
                  </a:txBody>
                  <a:tcPr marL="0" marR="0" marT="0" marB="0" anchor="ctr">
                    <a:lnL>
                      <a:noFill/>
                    </a:lnL>
                    <a:lnR>
                      <a:noFill/>
                    </a:lnR>
                    <a:lnT>
                      <a:noFill/>
                    </a:lnT>
                    <a:lnB>
                      <a:noFill/>
                    </a:lnB>
                  </a:tcPr>
                </a:tc>
                <a:extLst>
                  <a:ext uri="{0D108BD9-81ED-4DB2-BD59-A6C34878D82A}">
                    <a16:rowId xmlns:a16="http://schemas.microsoft.com/office/drawing/2014/main" val="198742172"/>
                  </a:ext>
                </a:extLst>
              </a:tr>
              <a:tr h="205740">
                <a:tc>
                  <a:txBody>
                    <a:bodyPr/>
                    <a:lstStyle/>
                    <a:p>
                      <a:r>
                        <a:rPr lang="es-ES">
                          <a:solidFill>
                            <a:srgbClr val="525252"/>
                          </a:solidFill>
                          <a:effectLst/>
                        </a:rPr>
                        <a:t>A1</a:t>
                      </a:r>
                    </a:p>
                  </a:txBody>
                  <a:tcPr marL="0" marR="0" marT="0" marB="0" anchor="ctr">
                    <a:lnL>
                      <a:noFill/>
                    </a:lnL>
                    <a:lnR>
                      <a:noFill/>
                    </a:lnR>
                    <a:lnT>
                      <a:noFill/>
                    </a:lnT>
                    <a:lnB>
                      <a:noFill/>
                    </a:lnB>
                  </a:tcPr>
                </a:tc>
                <a:tc>
                  <a:txBody>
                    <a:bodyPr/>
                    <a:lstStyle/>
                    <a:p>
                      <a:r>
                        <a:rPr lang="es-ES" dirty="0">
                          <a:solidFill>
                            <a:srgbClr val="525252"/>
                          </a:solidFill>
                          <a:effectLst/>
                        </a:rPr>
                        <a:t>250</a:t>
                      </a:r>
                    </a:p>
                  </a:txBody>
                  <a:tcPr marL="0" marR="0" marT="0" marB="0" anchor="ctr">
                    <a:lnL>
                      <a:noFill/>
                    </a:lnL>
                    <a:lnR>
                      <a:noFill/>
                    </a:lnR>
                    <a:lnT>
                      <a:noFill/>
                    </a:lnT>
                    <a:lnB>
                      <a:noFill/>
                    </a:lnB>
                  </a:tcPr>
                </a:tc>
                <a:tc>
                  <a:txBody>
                    <a:bodyPr/>
                    <a:lstStyle/>
                    <a:p>
                      <a:r>
                        <a:rPr lang="es-ES" dirty="0">
                          <a:solidFill>
                            <a:srgbClr val="525252"/>
                          </a:solidFill>
                          <a:effectLst/>
                        </a:rPr>
                        <a:t>1.553</a:t>
                      </a:r>
                    </a:p>
                  </a:txBody>
                  <a:tcPr marL="0" marR="0" marT="0" marB="0" anchor="ctr">
                    <a:lnL>
                      <a:noFill/>
                    </a:lnL>
                    <a:lnR>
                      <a:noFill/>
                    </a:lnR>
                    <a:lnT>
                      <a:noFill/>
                    </a:lnT>
                    <a:lnB>
                      <a:noFill/>
                    </a:lnB>
                  </a:tcPr>
                </a:tc>
                <a:tc>
                  <a:txBody>
                    <a:bodyPr/>
                    <a:lstStyle/>
                    <a:p>
                      <a:r>
                        <a:rPr lang="es-ES" dirty="0">
                          <a:solidFill>
                            <a:srgbClr val="525252"/>
                          </a:solidFill>
                          <a:effectLst/>
                        </a:rPr>
                        <a:t>81</a:t>
                      </a:r>
                    </a:p>
                  </a:txBody>
                  <a:tcPr marL="0" marR="0" marT="0" marB="0" anchor="ctr">
                    <a:lnL>
                      <a:noFill/>
                    </a:lnL>
                    <a:lnR>
                      <a:noFill/>
                    </a:lnR>
                    <a:lnT>
                      <a:noFill/>
                    </a:lnT>
                    <a:lnB>
                      <a:noFill/>
                    </a:lnB>
                  </a:tcPr>
                </a:tc>
                <a:extLst>
                  <a:ext uri="{0D108BD9-81ED-4DB2-BD59-A6C34878D82A}">
                    <a16:rowId xmlns:a16="http://schemas.microsoft.com/office/drawing/2014/main" val="2703891312"/>
                  </a:ext>
                </a:extLst>
              </a:tr>
              <a:tr h="205740">
                <a:tc>
                  <a:txBody>
                    <a:bodyPr/>
                    <a:lstStyle/>
                    <a:p>
                      <a:r>
                        <a:rPr lang="es-ES">
                          <a:solidFill>
                            <a:srgbClr val="525252"/>
                          </a:solidFill>
                          <a:effectLst/>
                        </a:rPr>
                        <a:t>A1/A2</a:t>
                      </a:r>
                    </a:p>
                  </a:txBody>
                  <a:tcPr marL="0" marR="0" marT="0" marB="0" anchor="ctr">
                    <a:lnL>
                      <a:noFill/>
                    </a:lnL>
                    <a:lnR>
                      <a:noFill/>
                    </a:lnR>
                    <a:lnT>
                      <a:noFill/>
                    </a:lnT>
                    <a:lnB>
                      <a:noFill/>
                    </a:lnB>
                  </a:tcPr>
                </a:tc>
                <a:tc>
                  <a:txBody>
                    <a:bodyPr/>
                    <a:lstStyle/>
                    <a:p>
                      <a:r>
                        <a:rPr lang="es-ES" dirty="0">
                          <a:solidFill>
                            <a:srgbClr val="525252"/>
                          </a:solidFill>
                          <a:effectLst/>
                        </a:rPr>
                        <a:t>68</a:t>
                      </a:r>
                    </a:p>
                  </a:txBody>
                  <a:tcPr marL="0" marR="0" marT="0" marB="0" anchor="ctr">
                    <a:lnL>
                      <a:noFill/>
                    </a:lnL>
                    <a:lnR>
                      <a:noFill/>
                    </a:lnR>
                    <a:lnT>
                      <a:noFill/>
                    </a:lnT>
                    <a:lnB>
                      <a:noFill/>
                    </a:lnB>
                  </a:tcPr>
                </a:tc>
                <a:tc>
                  <a:txBody>
                    <a:bodyPr/>
                    <a:lstStyle/>
                    <a:p>
                      <a:r>
                        <a:rPr lang="es-ES" dirty="0">
                          <a:solidFill>
                            <a:srgbClr val="525252"/>
                          </a:solidFill>
                          <a:effectLst/>
                        </a:rPr>
                        <a:t>887</a:t>
                      </a:r>
                    </a:p>
                  </a:txBody>
                  <a:tcPr marL="0" marR="0" marT="0" marB="0" anchor="ctr">
                    <a:lnL>
                      <a:noFill/>
                    </a:lnL>
                    <a:lnR>
                      <a:noFill/>
                    </a:lnR>
                    <a:lnT>
                      <a:noFill/>
                    </a:lnT>
                    <a:lnB>
                      <a:noFill/>
                    </a:lnB>
                  </a:tcPr>
                </a:tc>
                <a:tc>
                  <a:txBody>
                    <a:bodyPr/>
                    <a:lstStyle/>
                    <a:p>
                      <a:r>
                        <a:rPr lang="es-ES">
                          <a:solidFill>
                            <a:srgbClr val="525252"/>
                          </a:solidFill>
                          <a:effectLst/>
                        </a:rPr>
                        <a:t>59</a:t>
                      </a:r>
                    </a:p>
                  </a:txBody>
                  <a:tcPr marL="0" marR="0" marT="0" marB="0" anchor="ctr">
                    <a:lnL>
                      <a:noFill/>
                    </a:lnL>
                    <a:lnR>
                      <a:noFill/>
                    </a:lnR>
                    <a:lnT>
                      <a:noFill/>
                    </a:lnT>
                    <a:lnB>
                      <a:noFill/>
                    </a:lnB>
                  </a:tcPr>
                </a:tc>
                <a:extLst>
                  <a:ext uri="{0D108BD9-81ED-4DB2-BD59-A6C34878D82A}">
                    <a16:rowId xmlns:a16="http://schemas.microsoft.com/office/drawing/2014/main" val="1759061735"/>
                  </a:ext>
                </a:extLst>
              </a:tr>
              <a:tr h="205740">
                <a:tc>
                  <a:txBody>
                    <a:bodyPr/>
                    <a:lstStyle/>
                    <a:p>
                      <a:r>
                        <a:rPr lang="es-ES">
                          <a:solidFill>
                            <a:srgbClr val="525252"/>
                          </a:solidFill>
                          <a:effectLst/>
                        </a:rPr>
                        <a:t>A2</a:t>
                      </a:r>
                    </a:p>
                  </a:txBody>
                  <a:tcPr marL="0" marR="0" marT="0" marB="0" anchor="ctr">
                    <a:lnL>
                      <a:noFill/>
                    </a:lnL>
                    <a:lnR>
                      <a:noFill/>
                    </a:lnR>
                    <a:lnT>
                      <a:noFill/>
                    </a:lnT>
                    <a:lnB>
                      <a:noFill/>
                    </a:lnB>
                  </a:tcPr>
                </a:tc>
                <a:tc>
                  <a:txBody>
                    <a:bodyPr/>
                    <a:lstStyle/>
                    <a:p>
                      <a:r>
                        <a:rPr lang="es-ES" dirty="0">
                          <a:solidFill>
                            <a:srgbClr val="525252"/>
                          </a:solidFill>
                          <a:effectLst/>
                        </a:rPr>
                        <a:t>85</a:t>
                      </a:r>
                    </a:p>
                  </a:txBody>
                  <a:tcPr marL="0" marR="0" marT="0" marB="0" anchor="ctr">
                    <a:lnL>
                      <a:noFill/>
                    </a:lnL>
                    <a:lnR>
                      <a:noFill/>
                    </a:lnR>
                    <a:lnT>
                      <a:noFill/>
                    </a:lnT>
                    <a:lnB>
                      <a:noFill/>
                    </a:lnB>
                  </a:tcPr>
                </a:tc>
                <a:tc>
                  <a:txBody>
                    <a:bodyPr/>
                    <a:lstStyle/>
                    <a:p>
                      <a:r>
                        <a:rPr lang="es-ES">
                          <a:solidFill>
                            <a:srgbClr val="525252"/>
                          </a:solidFill>
                          <a:effectLst/>
                        </a:rPr>
                        <a:t>22</a:t>
                      </a:r>
                    </a:p>
                  </a:txBody>
                  <a:tcPr marL="0" marR="0" marT="0" marB="0" anchor="ctr">
                    <a:lnL>
                      <a:noFill/>
                    </a:lnL>
                    <a:lnR>
                      <a:noFill/>
                    </a:lnR>
                    <a:lnT>
                      <a:noFill/>
                    </a:lnT>
                    <a:lnB>
                      <a:noFill/>
                    </a:lnB>
                  </a:tcPr>
                </a:tc>
                <a:tc>
                  <a:txBody>
                    <a:bodyPr/>
                    <a:lstStyle/>
                    <a:p>
                      <a:r>
                        <a:rPr lang="es-ES">
                          <a:solidFill>
                            <a:srgbClr val="525252"/>
                          </a:solidFill>
                          <a:effectLst/>
                        </a:rPr>
                        <a:t>10</a:t>
                      </a:r>
                    </a:p>
                  </a:txBody>
                  <a:tcPr marL="0" marR="0" marT="0" marB="0" anchor="ctr">
                    <a:lnL>
                      <a:noFill/>
                    </a:lnL>
                    <a:lnR>
                      <a:noFill/>
                    </a:lnR>
                    <a:lnT>
                      <a:noFill/>
                    </a:lnT>
                    <a:lnB>
                      <a:noFill/>
                    </a:lnB>
                  </a:tcPr>
                </a:tc>
                <a:extLst>
                  <a:ext uri="{0D108BD9-81ED-4DB2-BD59-A6C34878D82A}">
                    <a16:rowId xmlns:a16="http://schemas.microsoft.com/office/drawing/2014/main" val="2955620018"/>
                  </a:ext>
                </a:extLst>
              </a:tr>
              <a:tr h="205740">
                <a:tc>
                  <a:txBody>
                    <a:bodyPr/>
                    <a:lstStyle/>
                    <a:p>
                      <a:r>
                        <a:rPr lang="es-ES" dirty="0">
                          <a:solidFill>
                            <a:srgbClr val="525252"/>
                          </a:solidFill>
                          <a:effectLst/>
                        </a:rPr>
                        <a:t>A2/C1</a:t>
                      </a:r>
                    </a:p>
                  </a:txBody>
                  <a:tcPr marL="0" marR="0" marT="0" marB="0" anchor="ctr">
                    <a:lnL>
                      <a:noFill/>
                    </a:lnL>
                    <a:lnR>
                      <a:noFill/>
                    </a:lnR>
                    <a:lnT>
                      <a:noFill/>
                    </a:lnT>
                    <a:lnB>
                      <a:noFill/>
                    </a:lnB>
                  </a:tcPr>
                </a:tc>
                <a:tc>
                  <a:txBody>
                    <a:bodyPr/>
                    <a:lstStyle/>
                    <a:p>
                      <a:r>
                        <a:rPr lang="es-ES" dirty="0">
                          <a:solidFill>
                            <a:srgbClr val="525252"/>
                          </a:solidFill>
                          <a:effectLst/>
                        </a:rPr>
                        <a:t>34</a:t>
                      </a:r>
                    </a:p>
                  </a:txBody>
                  <a:tcPr marL="0" marR="0" marT="0" marB="0" anchor="ctr">
                    <a:lnL>
                      <a:noFill/>
                    </a:lnL>
                    <a:lnR>
                      <a:noFill/>
                    </a:lnR>
                    <a:lnT>
                      <a:noFill/>
                    </a:lnT>
                    <a:lnB>
                      <a:noFill/>
                    </a:lnB>
                  </a:tcPr>
                </a:tc>
                <a:tc>
                  <a:txBody>
                    <a:bodyPr/>
                    <a:lstStyle/>
                    <a:p>
                      <a:r>
                        <a:rPr lang="es-ES">
                          <a:solidFill>
                            <a:srgbClr val="525252"/>
                          </a:solidFill>
                          <a:effectLst/>
                        </a:rPr>
                        <a:t>1.176</a:t>
                      </a:r>
                    </a:p>
                  </a:txBody>
                  <a:tcPr marL="0" marR="0" marT="0" marB="0" anchor="ctr">
                    <a:lnL>
                      <a:noFill/>
                    </a:lnL>
                    <a:lnR>
                      <a:noFill/>
                    </a:lnR>
                    <a:lnT>
                      <a:noFill/>
                    </a:lnT>
                    <a:lnB>
                      <a:noFill/>
                    </a:lnB>
                  </a:tcPr>
                </a:tc>
                <a:tc>
                  <a:txBody>
                    <a:bodyPr/>
                    <a:lstStyle/>
                    <a:p>
                      <a:r>
                        <a:rPr lang="es-ES">
                          <a:solidFill>
                            <a:srgbClr val="525252"/>
                          </a:solidFill>
                          <a:effectLst/>
                        </a:rPr>
                        <a:t>33</a:t>
                      </a:r>
                    </a:p>
                  </a:txBody>
                  <a:tcPr marL="0" marR="0" marT="0" marB="0" anchor="ctr">
                    <a:lnL>
                      <a:noFill/>
                    </a:lnL>
                    <a:lnR>
                      <a:noFill/>
                    </a:lnR>
                    <a:lnT>
                      <a:noFill/>
                    </a:lnT>
                    <a:lnB>
                      <a:noFill/>
                    </a:lnB>
                  </a:tcPr>
                </a:tc>
                <a:extLst>
                  <a:ext uri="{0D108BD9-81ED-4DB2-BD59-A6C34878D82A}">
                    <a16:rowId xmlns:a16="http://schemas.microsoft.com/office/drawing/2014/main" val="3772578703"/>
                  </a:ext>
                </a:extLst>
              </a:tr>
              <a:tr h="205740">
                <a:tc>
                  <a:txBody>
                    <a:bodyPr/>
                    <a:lstStyle/>
                    <a:p>
                      <a:r>
                        <a:rPr lang="es-ES">
                          <a:solidFill>
                            <a:srgbClr val="525252"/>
                          </a:solidFill>
                          <a:effectLst/>
                        </a:rPr>
                        <a:t>C1</a:t>
                      </a:r>
                    </a:p>
                  </a:txBody>
                  <a:tcPr marL="0" marR="0" marT="0" marB="0" anchor="ctr">
                    <a:lnL>
                      <a:noFill/>
                    </a:lnL>
                    <a:lnR>
                      <a:noFill/>
                    </a:lnR>
                    <a:lnT>
                      <a:noFill/>
                    </a:lnT>
                    <a:lnB>
                      <a:noFill/>
                    </a:lnB>
                  </a:tcPr>
                </a:tc>
                <a:tc>
                  <a:txBody>
                    <a:bodyPr/>
                    <a:lstStyle/>
                    <a:p>
                      <a:r>
                        <a:rPr lang="es-ES">
                          <a:solidFill>
                            <a:srgbClr val="525252"/>
                          </a:solidFill>
                          <a:effectLst/>
                        </a:rPr>
                        <a:t>77</a:t>
                      </a:r>
                    </a:p>
                  </a:txBody>
                  <a:tcPr marL="0" marR="0" marT="0" marB="0" anchor="ctr">
                    <a:lnL>
                      <a:noFill/>
                    </a:lnL>
                    <a:lnR>
                      <a:noFill/>
                    </a:lnR>
                    <a:lnT>
                      <a:noFill/>
                    </a:lnT>
                    <a:lnB>
                      <a:noFill/>
                    </a:lnB>
                  </a:tcPr>
                </a:tc>
                <a:tc>
                  <a:txBody>
                    <a:bodyPr/>
                    <a:lstStyle/>
                    <a:p>
                      <a:r>
                        <a:rPr lang="es-ES">
                          <a:solidFill>
                            <a:srgbClr val="525252"/>
                          </a:solidFill>
                          <a:effectLst/>
                        </a:rPr>
                        <a:t>132</a:t>
                      </a:r>
                    </a:p>
                  </a:txBody>
                  <a:tcPr marL="0" marR="0" marT="0" marB="0" anchor="ctr">
                    <a:lnL>
                      <a:noFill/>
                    </a:lnL>
                    <a:lnR>
                      <a:noFill/>
                    </a:lnR>
                    <a:lnT>
                      <a:noFill/>
                    </a:lnT>
                    <a:lnB>
                      <a:noFill/>
                    </a:lnB>
                  </a:tcPr>
                </a:tc>
                <a:tc>
                  <a:txBody>
                    <a:bodyPr/>
                    <a:lstStyle/>
                    <a:p>
                      <a:r>
                        <a:rPr lang="es-ES">
                          <a:solidFill>
                            <a:srgbClr val="525252"/>
                          </a:solidFill>
                          <a:effectLst/>
                        </a:rPr>
                        <a:t>19</a:t>
                      </a:r>
                    </a:p>
                  </a:txBody>
                  <a:tcPr marL="0" marR="0" marT="0" marB="0" anchor="ctr">
                    <a:lnL>
                      <a:noFill/>
                    </a:lnL>
                    <a:lnR>
                      <a:noFill/>
                    </a:lnR>
                    <a:lnT>
                      <a:noFill/>
                    </a:lnT>
                    <a:lnB>
                      <a:noFill/>
                    </a:lnB>
                  </a:tcPr>
                </a:tc>
                <a:extLst>
                  <a:ext uri="{0D108BD9-81ED-4DB2-BD59-A6C34878D82A}">
                    <a16:rowId xmlns:a16="http://schemas.microsoft.com/office/drawing/2014/main" val="3843343996"/>
                  </a:ext>
                </a:extLst>
              </a:tr>
              <a:tr h="205740">
                <a:tc>
                  <a:txBody>
                    <a:bodyPr/>
                    <a:lstStyle/>
                    <a:p>
                      <a:r>
                        <a:rPr lang="es-ES">
                          <a:solidFill>
                            <a:srgbClr val="525252"/>
                          </a:solidFill>
                          <a:effectLst/>
                        </a:rPr>
                        <a:t>C1/C2</a:t>
                      </a:r>
                    </a:p>
                  </a:txBody>
                  <a:tcPr marL="0" marR="0" marT="0" marB="0" anchor="ctr">
                    <a:lnL>
                      <a:noFill/>
                    </a:lnL>
                    <a:lnR>
                      <a:noFill/>
                    </a:lnR>
                    <a:lnT>
                      <a:noFill/>
                    </a:lnT>
                    <a:lnB>
                      <a:noFill/>
                    </a:lnB>
                  </a:tcPr>
                </a:tc>
                <a:tc>
                  <a:txBody>
                    <a:bodyPr/>
                    <a:lstStyle/>
                    <a:p>
                      <a:r>
                        <a:rPr lang="es-ES">
                          <a:solidFill>
                            <a:srgbClr val="525252"/>
                          </a:solidFill>
                          <a:effectLst/>
                        </a:rPr>
                        <a:t>80</a:t>
                      </a:r>
                    </a:p>
                  </a:txBody>
                  <a:tcPr marL="0" marR="0" marT="0" marB="0" anchor="ctr">
                    <a:lnL>
                      <a:noFill/>
                    </a:lnL>
                    <a:lnR>
                      <a:noFill/>
                    </a:lnR>
                    <a:lnT>
                      <a:noFill/>
                    </a:lnT>
                    <a:lnB>
                      <a:noFill/>
                    </a:lnB>
                  </a:tcPr>
                </a:tc>
                <a:tc>
                  <a:txBody>
                    <a:bodyPr/>
                    <a:lstStyle/>
                    <a:p>
                      <a:r>
                        <a:rPr lang="es-ES">
                          <a:solidFill>
                            <a:srgbClr val="525252"/>
                          </a:solidFill>
                          <a:effectLst/>
                        </a:rPr>
                        <a:t>5.388</a:t>
                      </a:r>
                    </a:p>
                  </a:txBody>
                  <a:tcPr marL="0" marR="0" marT="0" marB="0" anchor="ctr">
                    <a:lnL>
                      <a:noFill/>
                    </a:lnL>
                    <a:lnR>
                      <a:noFill/>
                    </a:lnR>
                    <a:lnT>
                      <a:noFill/>
                    </a:lnT>
                    <a:lnB>
                      <a:noFill/>
                    </a:lnB>
                  </a:tcPr>
                </a:tc>
                <a:tc>
                  <a:txBody>
                    <a:bodyPr/>
                    <a:lstStyle/>
                    <a:p>
                      <a:r>
                        <a:rPr lang="es-ES">
                          <a:solidFill>
                            <a:srgbClr val="525252"/>
                          </a:solidFill>
                          <a:effectLst/>
                        </a:rPr>
                        <a:t>80</a:t>
                      </a:r>
                    </a:p>
                  </a:txBody>
                  <a:tcPr marL="0" marR="0" marT="0" marB="0" anchor="ctr">
                    <a:lnL>
                      <a:noFill/>
                    </a:lnL>
                    <a:lnR>
                      <a:noFill/>
                    </a:lnR>
                    <a:lnT>
                      <a:noFill/>
                    </a:lnT>
                    <a:lnB>
                      <a:noFill/>
                    </a:lnB>
                  </a:tcPr>
                </a:tc>
                <a:extLst>
                  <a:ext uri="{0D108BD9-81ED-4DB2-BD59-A6C34878D82A}">
                    <a16:rowId xmlns:a16="http://schemas.microsoft.com/office/drawing/2014/main" val="751880242"/>
                  </a:ext>
                </a:extLst>
              </a:tr>
              <a:tr h="205740">
                <a:tc>
                  <a:txBody>
                    <a:bodyPr/>
                    <a:lstStyle/>
                    <a:p>
                      <a:r>
                        <a:rPr lang="es-ES">
                          <a:solidFill>
                            <a:srgbClr val="525252"/>
                          </a:solidFill>
                          <a:effectLst/>
                        </a:rPr>
                        <a:t>C2</a:t>
                      </a:r>
                    </a:p>
                  </a:txBody>
                  <a:tcPr marL="0" marR="0" marT="0" marB="0" anchor="ctr">
                    <a:lnL>
                      <a:noFill/>
                    </a:lnL>
                    <a:lnR>
                      <a:noFill/>
                    </a:lnR>
                    <a:lnT>
                      <a:noFill/>
                    </a:lnT>
                    <a:lnB>
                      <a:noFill/>
                    </a:lnB>
                  </a:tcPr>
                </a:tc>
                <a:tc>
                  <a:txBody>
                    <a:bodyPr/>
                    <a:lstStyle/>
                    <a:p>
                      <a:r>
                        <a:rPr lang="es-ES">
                          <a:solidFill>
                            <a:srgbClr val="525252"/>
                          </a:solidFill>
                          <a:effectLst/>
                        </a:rPr>
                        <a:t>167</a:t>
                      </a:r>
                    </a:p>
                  </a:txBody>
                  <a:tcPr marL="0" marR="0" marT="0" marB="0" anchor="ctr">
                    <a:lnL>
                      <a:noFill/>
                    </a:lnL>
                    <a:lnR>
                      <a:noFill/>
                    </a:lnR>
                    <a:lnT>
                      <a:noFill/>
                    </a:lnT>
                    <a:lnB>
                      <a:noFill/>
                    </a:lnB>
                  </a:tcPr>
                </a:tc>
                <a:tc>
                  <a:txBody>
                    <a:bodyPr/>
                    <a:lstStyle/>
                    <a:p>
                      <a:r>
                        <a:rPr lang="es-ES">
                          <a:solidFill>
                            <a:srgbClr val="525252"/>
                          </a:solidFill>
                          <a:effectLst/>
                        </a:rPr>
                        <a:t>823</a:t>
                      </a:r>
                    </a:p>
                  </a:txBody>
                  <a:tcPr marL="0" marR="0" marT="0" marB="0" anchor="ctr">
                    <a:lnL>
                      <a:noFill/>
                    </a:lnL>
                    <a:lnR>
                      <a:noFill/>
                    </a:lnR>
                    <a:lnT>
                      <a:noFill/>
                    </a:lnT>
                    <a:lnB>
                      <a:noFill/>
                    </a:lnB>
                  </a:tcPr>
                </a:tc>
                <a:tc>
                  <a:txBody>
                    <a:bodyPr/>
                    <a:lstStyle/>
                    <a:p>
                      <a:r>
                        <a:rPr lang="es-ES">
                          <a:solidFill>
                            <a:srgbClr val="525252"/>
                          </a:solidFill>
                          <a:effectLst/>
                        </a:rPr>
                        <a:t>77</a:t>
                      </a:r>
                    </a:p>
                  </a:txBody>
                  <a:tcPr marL="0" marR="0" marT="0" marB="0" anchor="ctr">
                    <a:lnL>
                      <a:noFill/>
                    </a:lnL>
                    <a:lnR>
                      <a:noFill/>
                    </a:lnR>
                    <a:lnT>
                      <a:noFill/>
                    </a:lnT>
                    <a:lnB>
                      <a:noFill/>
                    </a:lnB>
                  </a:tcPr>
                </a:tc>
                <a:extLst>
                  <a:ext uri="{0D108BD9-81ED-4DB2-BD59-A6C34878D82A}">
                    <a16:rowId xmlns:a16="http://schemas.microsoft.com/office/drawing/2014/main" val="3972463748"/>
                  </a:ext>
                </a:extLst>
              </a:tr>
              <a:tr h="205740">
                <a:tc>
                  <a:txBody>
                    <a:bodyPr/>
                    <a:lstStyle/>
                    <a:p>
                      <a:r>
                        <a:rPr lang="es-ES">
                          <a:solidFill>
                            <a:srgbClr val="525252"/>
                          </a:solidFill>
                          <a:effectLst/>
                        </a:rPr>
                        <a:t>AP</a:t>
                      </a:r>
                    </a:p>
                  </a:txBody>
                  <a:tcPr marL="0" marR="0" marT="0" marB="0" anchor="ctr">
                    <a:lnL>
                      <a:noFill/>
                    </a:lnL>
                    <a:lnR>
                      <a:noFill/>
                    </a:lnR>
                    <a:lnT>
                      <a:noFill/>
                    </a:lnT>
                    <a:lnB>
                      <a:noFill/>
                    </a:lnB>
                  </a:tcPr>
                </a:tc>
                <a:tc>
                  <a:txBody>
                    <a:bodyPr/>
                    <a:lstStyle/>
                    <a:p>
                      <a:r>
                        <a:rPr lang="es-ES">
                          <a:solidFill>
                            <a:srgbClr val="525252"/>
                          </a:solidFill>
                          <a:effectLst/>
                        </a:rPr>
                        <a:t>96</a:t>
                      </a:r>
                    </a:p>
                  </a:txBody>
                  <a:tcPr marL="0" marR="0" marT="0" marB="0" anchor="ctr">
                    <a:lnL>
                      <a:noFill/>
                    </a:lnL>
                    <a:lnR>
                      <a:noFill/>
                    </a:lnR>
                    <a:lnT>
                      <a:noFill/>
                    </a:lnT>
                    <a:lnB>
                      <a:noFill/>
                    </a:lnB>
                  </a:tcPr>
                </a:tc>
                <a:tc>
                  <a:txBody>
                    <a:bodyPr/>
                    <a:lstStyle/>
                    <a:p>
                      <a:r>
                        <a:rPr lang="es-ES">
                          <a:solidFill>
                            <a:srgbClr val="525252"/>
                          </a:solidFill>
                          <a:effectLst/>
                        </a:rPr>
                        <a:t>280</a:t>
                      </a:r>
                    </a:p>
                  </a:txBody>
                  <a:tcPr marL="0" marR="0" marT="0" marB="0" anchor="ctr">
                    <a:lnL>
                      <a:noFill/>
                    </a:lnL>
                    <a:lnR>
                      <a:noFill/>
                    </a:lnR>
                    <a:lnT>
                      <a:noFill/>
                    </a:lnT>
                    <a:lnB>
                      <a:noFill/>
                    </a:lnB>
                  </a:tcPr>
                </a:tc>
                <a:tc>
                  <a:txBody>
                    <a:bodyPr/>
                    <a:lstStyle/>
                    <a:p>
                      <a:r>
                        <a:rPr lang="es-ES">
                          <a:solidFill>
                            <a:srgbClr val="525252"/>
                          </a:solidFill>
                          <a:effectLst/>
                        </a:rPr>
                        <a:t>40</a:t>
                      </a:r>
                    </a:p>
                  </a:txBody>
                  <a:tcPr marL="0" marR="0" marT="0" marB="0" anchor="ctr">
                    <a:lnL>
                      <a:noFill/>
                    </a:lnL>
                    <a:lnR>
                      <a:noFill/>
                    </a:lnR>
                    <a:lnT>
                      <a:noFill/>
                    </a:lnT>
                    <a:lnB>
                      <a:noFill/>
                    </a:lnB>
                  </a:tcPr>
                </a:tc>
                <a:extLst>
                  <a:ext uri="{0D108BD9-81ED-4DB2-BD59-A6C34878D82A}">
                    <a16:rowId xmlns:a16="http://schemas.microsoft.com/office/drawing/2014/main" val="1795750532"/>
                  </a:ext>
                </a:extLst>
              </a:tr>
              <a:tr h="205740">
                <a:tc>
                  <a:txBody>
                    <a:bodyPr/>
                    <a:lstStyle/>
                    <a:p>
                      <a:r>
                        <a:rPr lang="es-ES" b="1" dirty="0">
                          <a:solidFill>
                            <a:srgbClr val="525252"/>
                          </a:solidFill>
                          <a:effectLst/>
                        </a:rPr>
                        <a:t>TOTAL</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dirty="0">
                          <a:solidFill>
                            <a:srgbClr val="525252"/>
                          </a:solidFill>
                          <a:effectLst/>
                        </a:rPr>
                        <a:t>857</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a:solidFill>
                            <a:srgbClr val="525252"/>
                          </a:solidFill>
                          <a:effectLst/>
                        </a:rPr>
                        <a:t>10.261</a:t>
                      </a:r>
                      <a:endParaRPr lang="es-ES">
                        <a:solidFill>
                          <a:srgbClr val="525252"/>
                        </a:solidFill>
                        <a:effectLst/>
                      </a:endParaRPr>
                    </a:p>
                  </a:txBody>
                  <a:tcPr marL="0" marR="0" marT="0" marB="0" anchor="ctr">
                    <a:lnL>
                      <a:noFill/>
                    </a:lnL>
                    <a:lnR>
                      <a:noFill/>
                    </a:lnR>
                    <a:lnT>
                      <a:noFill/>
                    </a:lnT>
                    <a:lnB>
                      <a:noFill/>
                    </a:lnB>
                  </a:tcPr>
                </a:tc>
                <a:tc>
                  <a:txBody>
                    <a:bodyPr/>
                    <a:lstStyle/>
                    <a:p>
                      <a:r>
                        <a:rPr lang="es-ES" b="1" dirty="0">
                          <a:solidFill>
                            <a:srgbClr val="525252"/>
                          </a:solidFill>
                          <a:effectLst/>
                        </a:rPr>
                        <a:t>399</a:t>
                      </a:r>
                      <a:endParaRPr lang="es-ES" dirty="0">
                        <a:solidFill>
                          <a:srgbClr val="525252"/>
                        </a:solidFill>
                        <a:effectLst/>
                      </a:endParaRPr>
                    </a:p>
                  </a:txBody>
                  <a:tcPr marL="0" marR="0" marT="0" marB="0" anchor="ctr">
                    <a:lnL>
                      <a:noFill/>
                    </a:lnL>
                    <a:lnR>
                      <a:noFill/>
                    </a:lnR>
                    <a:lnT>
                      <a:noFill/>
                    </a:lnT>
                    <a:lnB>
                      <a:noFill/>
                    </a:lnB>
                  </a:tcPr>
                </a:tc>
                <a:extLst>
                  <a:ext uri="{0D108BD9-81ED-4DB2-BD59-A6C34878D82A}">
                    <a16:rowId xmlns:a16="http://schemas.microsoft.com/office/drawing/2014/main" val="1117307935"/>
                  </a:ext>
                </a:extLst>
              </a:tr>
            </a:tbl>
          </a:graphicData>
        </a:graphic>
      </p:graphicFrame>
      <p:sp>
        <p:nvSpPr>
          <p:cNvPr id="7" name="Rectangle 1">
            <a:extLst>
              <a:ext uri="{FF2B5EF4-FFF2-40B4-BE49-F238E27FC236}">
                <a16:creationId xmlns:a16="http://schemas.microsoft.com/office/drawing/2014/main" id="{E9F04CA1-9F16-4D08-9B32-0DEC5E50DD48}"/>
              </a:ext>
            </a:extLst>
          </p:cNvPr>
          <p:cNvSpPr>
            <a:spLocks noChangeArrowheads="1"/>
          </p:cNvSpPr>
          <p:nvPr/>
        </p:nvSpPr>
        <p:spPr bwMode="auto">
          <a:xfrm>
            <a:off x="2314769" y="23041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300" b="0" i="0" u="none" strike="noStrike" cap="none" normalizeH="0" baseline="0">
                <a:ln>
                  <a:noFill/>
                </a:ln>
                <a:solidFill>
                  <a:srgbClr val="525252"/>
                </a:solidFill>
                <a:effectLst/>
                <a:latin typeface="Noto-regular"/>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graphicFrame>
        <p:nvGraphicFramePr>
          <p:cNvPr id="9" name="Tabla 8">
            <a:extLst>
              <a:ext uri="{FF2B5EF4-FFF2-40B4-BE49-F238E27FC236}">
                <a16:creationId xmlns:a16="http://schemas.microsoft.com/office/drawing/2014/main" id="{62132A27-104D-43AA-B5AE-7877174120E6}"/>
              </a:ext>
            </a:extLst>
          </p:cNvPr>
          <p:cNvGraphicFramePr>
            <a:graphicFrameLocks noGrp="1"/>
          </p:cNvGraphicFramePr>
          <p:nvPr>
            <p:extLst>
              <p:ext uri="{D42A27DB-BD31-4B8C-83A1-F6EECF244321}">
                <p14:modId xmlns:p14="http://schemas.microsoft.com/office/powerpoint/2010/main" val="3621804102"/>
              </p:ext>
            </p:extLst>
          </p:nvPr>
        </p:nvGraphicFramePr>
        <p:xfrm>
          <a:off x="4124528" y="3569474"/>
          <a:ext cx="8067473" cy="2798669"/>
        </p:xfrm>
        <a:graphic>
          <a:graphicData uri="http://schemas.openxmlformats.org/drawingml/2006/table">
            <a:tbl>
              <a:tblPr/>
              <a:tblGrid>
                <a:gridCol w="2007029">
                  <a:extLst>
                    <a:ext uri="{9D8B030D-6E8A-4147-A177-3AD203B41FA5}">
                      <a16:colId xmlns:a16="http://schemas.microsoft.com/office/drawing/2014/main" val="2191641313"/>
                    </a:ext>
                  </a:extLst>
                </a:gridCol>
                <a:gridCol w="2020148">
                  <a:extLst>
                    <a:ext uri="{9D8B030D-6E8A-4147-A177-3AD203B41FA5}">
                      <a16:colId xmlns:a16="http://schemas.microsoft.com/office/drawing/2014/main" val="3036386844"/>
                    </a:ext>
                  </a:extLst>
                </a:gridCol>
                <a:gridCol w="2020148">
                  <a:extLst>
                    <a:ext uri="{9D8B030D-6E8A-4147-A177-3AD203B41FA5}">
                      <a16:colId xmlns:a16="http://schemas.microsoft.com/office/drawing/2014/main" val="2088339599"/>
                    </a:ext>
                  </a:extLst>
                </a:gridCol>
                <a:gridCol w="2020148">
                  <a:extLst>
                    <a:ext uri="{9D8B030D-6E8A-4147-A177-3AD203B41FA5}">
                      <a16:colId xmlns:a16="http://schemas.microsoft.com/office/drawing/2014/main" val="2943615024"/>
                    </a:ext>
                  </a:extLst>
                </a:gridCol>
              </a:tblGrid>
              <a:tr h="134379">
                <a:tc>
                  <a:txBody>
                    <a:bodyPr/>
                    <a:lstStyle/>
                    <a:p>
                      <a:r>
                        <a:rPr lang="es-ES" b="1" u="sng">
                          <a:solidFill>
                            <a:srgbClr val="525252"/>
                          </a:solidFill>
                          <a:effectLst/>
                        </a:rPr>
                        <a:t>Grup</a:t>
                      </a:r>
                      <a:endParaRPr lang="es-ES">
                        <a:solidFill>
                          <a:srgbClr val="525252"/>
                        </a:solidFill>
                        <a:effectLst/>
                      </a:endParaRPr>
                    </a:p>
                  </a:txBody>
                  <a:tcPr marL="0" marR="0" marT="0" marB="0" anchor="ctr">
                    <a:lnL>
                      <a:noFill/>
                    </a:lnL>
                    <a:lnR>
                      <a:noFill/>
                    </a:lnR>
                    <a:lnT>
                      <a:noFill/>
                    </a:lnT>
                    <a:lnB>
                      <a:noFill/>
                    </a:lnB>
                  </a:tcPr>
                </a:tc>
                <a:tc>
                  <a:txBody>
                    <a:bodyPr/>
                    <a:lstStyle/>
                    <a:p>
                      <a:r>
                        <a:rPr lang="es-ES" b="1" u="sng">
                          <a:solidFill>
                            <a:srgbClr val="525252"/>
                          </a:solidFill>
                          <a:effectLst/>
                        </a:rPr>
                        <a:t>Llocs oferts</a:t>
                      </a:r>
                      <a:endParaRPr lang="es-ES">
                        <a:solidFill>
                          <a:srgbClr val="525252"/>
                        </a:solidFill>
                        <a:effectLst/>
                      </a:endParaRPr>
                    </a:p>
                  </a:txBody>
                  <a:tcPr marL="0" marR="0" marT="0" marB="0" anchor="ctr">
                    <a:lnL>
                      <a:noFill/>
                    </a:lnL>
                    <a:lnR>
                      <a:noFill/>
                    </a:lnR>
                    <a:lnT>
                      <a:noFill/>
                    </a:lnT>
                    <a:lnB>
                      <a:noFill/>
                    </a:lnB>
                  </a:tcPr>
                </a:tc>
                <a:tc>
                  <a:txBody>
                    <a:bodyPr/>
                    <a:lstStyle/>
                    <a:p>
                      <a:r>
                        <a:rPr lang="es-ES" b="1" u="sng">
                          <a:solidFill>
                            <a:srgbClr val="525252"/>
                          </a:solidFill>
                          <a:effectLst/>
                        </a:rPr>
                        <a:t>Llocs demanats</a:t>
                      </a:r>
                      <a:endParaRPr lang="es-ES">
                        <a:solidFill>
                          <a:srgbClr val="525252"/>
                        </a:solidFill>
                        <a:effectLst/>
                      </a:endParaRPr>
                    </a:p>
                  </a:txBody>
                  <a:tcPr marL="0" marR="0" marT="0" marB="0" anchor="ctr">
                    <a:lnL>
                      <a:noFill/>
                    </a:lnL>
                    <a:lnR>
                      <a:noFill/>
                    </a:lnR>
                    <a:lnT>
                      <a:noFill/>
                    </a:lnT>
                    <a:lnB>
                      <a:noFill/>
                    </a:lnB>
                  </a:tcPr>
                </a:tc>
                <a:tc>
                  <a:txBody>
                    <a:bodyPr/>
                    <a:lstStyle/>
                    <a:p>
                      <a:r>
                        <a:rPr lang="es-ES" b="1" u="sng">
                          <a:solidFill>
                            <a:srgbClr val="525252"/>
                          </a:solidFill>
                          <a:effectLst/>
                        </a:rPr>
                        <a:t>Llocs adjudicats</a:t>
                      </a:r>
                      <a:endParaRPr lang="es-ES">
                        <a:solidFill>
                          <a:srgbClr val="525252"/>
                        </a:solidFill>
                        <a:effectLst/>
                      </a:endParaRPr>
                    </a:p>
                  </a:txBody>
                  <a:tcPr marL="0" marR="0" marT="0" marB="0" anchor="ctr">
                    <a:lnL>
                      <a:noFill/>
                    </a:lnL>
                    <a:lnR>
                      <a:noFill/>
                    </a:lnR>
                    <a:lnT>
                      <a:noFill/>
                    </a:lnT>
                    <a:lnB>
                      <a:noFill/>
                    </a:lnB>
                  </a:tcPr>
                </a:tc>
                <a:extLst>
                  <a:ext uri="{0D108BD9-81ED-4DB2-BD59-A6C34878D82A}">
                    <a16:rowId xmlns:a16="http://schemas.microsoft.com/office/drawing/2014/main" val="2185020813"/>
                  </a:ext>
                </a:extLst>
              </a:tr>
              <a:tr h="329789">
                <a:tc>
                  <a:txBody>
                    <a:bodyPr/>
                    <a:lstStyle/>
                    <a:p>
                      <a:r>
                        <a:rPr lang="es-ES" dirty="0">
                          <a:solidFill>
                            <a:srgbClr val="525252"/>
                          </a:solidFill>
                          <a:effectLst/>
                        </a:rPr>
                        <a:t>A1</a:t>
                      </a:r>
                    </a:p>
                  </a:txBody>
                  <a:tcPr marL="0" marR="0" marT="0" marB="0" anchor="ctr">
                    <a:lnL>
                      <a:noFill/>
                    </a:lnL>
                    <a:lnR>
                      <a:noFill/>
                    </a:lnR>
                    <a:lnT>
                      <a:noFill/>
                    </a:lnT>
                    <a:lnB>
                      <a:noFill/>
                    </a:lnB>
                  </a:tcPr>
                </a:tc>
                <a:tc>
                  <a:txBody>
                    <a:bodyPr/>
                    <a:lstStyle/>
                    <a:p>
                      <a:r>
                        <a:rPr lang="es-ES">
                          <a:solidFill>
                            <a:srgbClr val="525252"/>
                          </a:solidFill>
                          <a:effectLst/>
                        </a:rPr>
                        <a:t>63</a:t>
                      </a:r>
                    </a:p>
                  </a:txBody>
                  <a:tcPr marL="0" marR="0" marT="0" marB="0" anchor="ctr">
                    <a:lnL>
                      <a:noFill/>
                    </a:lnL>
                    <a:lnR>
                      <a:noFill/>
                    </a:lnR>
                    <a:lnT>
                      <a:noFill/>
                    </a:lnT>
                    <a:lnB>
                      <a:noFill/>
                    </a:lnB>
                  </a:tcPr>
                </a:tc>
                <a:tc>
                  <a:txBody>
                    <a:bodyPr/>
                    <a:lstStyle/>
                    <a:p>
                      <a:r>
                        <a:rPr lang="es-ES" dirty="0">
                          <a:solidFill>
                            <a:srgbClr val="525252"/>
                          </a:solidFill>
                          <a:effectLst/>
                        </a:rPr>
                        <a:t>115</a:t>
                      </a:r>
                    </a:p>
                  </a:txBody>
                  <a:tcPr marL="0" marR="0" marT="0" marB="0" anchor="ctr">
                    <a:lnL>
                      <a:noFill/>
                    </a:lnL>
                    <a:lnR>
                      <a:noFill/>
                    </a:lnR>
                    <a:lnT>
                      <a:noFill/>
                    </a:lnT>
                    <a:lnB>
                      <a:noFill/>
                    </a:lnB>
                  </a:tcPr>
                </a:tc>
                <a:tc>
                  <a:txBody>
                    <a:bodyPr/>
                    <a:lstStyle/>
                    <a:p>
                      <a:r>
                        <a:rPr lang="es-ES">
                          <a:solidFill>
                            <a:srgbClr val="525252"/>
                          </a:solidFill>
                          <a:effectLst/>
                        </a:rPr>
                        <a:t>50</a:t>
                      </a:r>
                    </a:p>
                  </a:txBody>
                  <a:tcPr marL="0" marR="0" marT="0" marB="0" anchor="ctr">
                    <a:lnL>
                      <a:noFill/>
                    </a:lnL>
                    <a:lnR>
                      <a:noFill/>
                    </a:lnR>
                    <a:lnT>
                      <a:noFill/>
                    </a:lnT>
                    <a:lnB>
                      <a:noFill/>
                    </a:lnB>
                  </a:tcPr>
                </a:tc>
                <a:extLst>
                  <a:ext uri="{0D108BD9-81ED-4DB2-BD59-A6C34878D82A}">
                    <a16:rowId xmlns:a16="http://schemas.microsoft.com/office/drawing/2014/main" val="1977180976"/>
                  </a:ext>
                </a:extLst>
              </a:tr>
              <a:tr h="134379">
                <a:tc>
                  <a:txBody>
                    <a:bodyPr/>
                    <a:lstStyle/>
                    <a:p>
                      <a:r>
                        <a:rPr lang="es-ES">
                          <a:solidFill>
                            <a:srgbClr val="525252"/>
                          </a:solidFill>
                          <a:effectLst/>
                        </a:rPr>
                        <a:t>A1/A2</a:t>
                      </a:r>
                    </a:p>
                  </a:txBody>
                  <a:tcPr marL="0" marR="0" marT="0" marB="0" anchor="ctr">
                    <a:lnL>
                      <a:noFill/>
                    </a:lnL>
                    <a:lnR>
                      <a:noFill/>
                    </a:lnR>
                    <a:lnT>
                      <a:noFill/>
                    </a:lnT>
                    <a:lnB>
                      <a:noFill/>
                    </a:lnB>
                  </a:tcPr>
                </a:tc>
                <a:tc>
                  <a:txBody>
                    <a:bodyPr/>
                    <a:lstStyle/>
                    <a:p>
                      <a:r>
                        <a:rPr lang="es-ES">
                          <a:solidFill>
                            <a:srgbClr val="525252"/>
                          </a:solidFill>
                          <a:effectLst/>
                        </a:rPr>
                        <a:t>28</a:t>
                      </a:r>
                    </a:p>
                  </a:txBody>
                  <a:tcPr marL="0" marR="0" marT="0" marB="0" anchor="ctr">
                    <a:lnL>
                      <a:noFill/>
                    </a:lnL>
                    <a:lnR>
                      <a:noFill/>
                    </a:lnR>
                    <a:lnT>
                      <a:noFill/>
                    </a:lnT>
                    <a:lnB>
                      <a:noFill/>
                    </a:lnB>
                  </a:tcPr>
                </a:tc>
                <a:tc>
                  <a:txBody>
                    <a:bodyPr/>
                    <a:lstStyle/>
                    <a:p>
                      <a:r>
                        <a:rPr lang="es-ES">
                          <a:solidFill>
                            <a:srgbClr val="525252"/>
                          </a:solidFill>
                          <a:effectLst/>
                        </a:rPr>
                        <a:t>92</a:t>
                      </a:r>
                    </a:p>
                  </a:txBody>
                  <a:tcPr marL="0" marR="0" marT="0" marB="0" anchor="ctr">
                    <a:lnL>
                      <a:noFill/>
                    </a:lnL>
                    <a:lnR>
                      <a:noFill/>
                    </a:lnR>
                    <a:lnT>
                      <a:noFill/>
                    </a:lnT>
                    <a:lnB>
                      <a:noFill/>
                    </a:lnB>
                  </a:tcPr>
                </a:tc>
                <a:tc>
                  <a:txBody>
                    <a:bodyPr/>
                    <a:lstStyle/>
                    <a:p>
                      <a:r>
                        <a:rPr lang="es-ES" dirty="0">
                          <a:solidFill>
                            <a:srgbClr val="525252"/>
                          </a:solidFill>
                          <a:effectLst/>
                        </a:rPr>
                        <a:t>18</a:t>
                      </a:r>
                    </a:p>
                  </a:txBody>
                  <a:tcPr marL="0" marR="0" marT="0" marB="0" anchor="ctr">
                    <a:lnL>
                      <a:noFill/>
                    </a:lnL>
                    <a:lnR>
                      <a:noFill/>
                    </a:lnR>
                    <a:lnT>
                      <a:noFill/>
                    </a:lnT>
                    <a:lnB>
                      <a:noFill/>
                    </a:lnB>
                  </a:tcPr>
                </a:tc>
                <a:extLst>
                  <a:ext uri="{0D108BD9-81ED-4DB2-BD59-A6C34878D82A}">
                    <a16:rowId xmlns:a16="http://schemas.microsoft.com/office/drawing/2014/main" val="1210027075"/>
                  </a:ext>
                </a:extLst>
              </a:tr>
              <a:tr h="134379">
                <a:tc>
                  <a:txBody>
                    <a:bodyPr/>
                    <a:lstStyle/>
                    <a:p>
                      <a:r>
                        <a:rPr lang="es-ES" dirty="0">
                          <a:solidFill>
                            <a:srgbClr val="525252"/>
                          </a:solidFill>
                          <a:effectLst/>
                        </a:rPr>
                        <a:t>A2</a:t>
                      </a:r>
                    </a:p>
                  </a:txBody>
                  <a:tcPr marL="0" marR="0" marT="0" marB="0" anchor="ctr">
                    <a:lnL>
                      <a:noFill/>
                    </a:lnL>
                    <a:lnR>
                      <a:noFill/>
                    </a:lnR>
                    <a:lnT>
                      <a:noFill/>
                    </a:lnT>
                    <a:lnB>
                      <a:noFill/>
                    </a:lnB>
                  </a:tcPr>
                </a:tc>
                <a:tc>
                  <a:txBody>
                    <a:bodyPr/>
                    <a:lstStyle/>
                    <a:p>
                      <a:r>
                        <a:rPr lang="es-ES">
                          <a:solidFill>
                            <a:srgbClr val="525252"/>
                          </a:solidFill>
                          <a:effectLst/>
                        </a:rPr>
                        <a:t>0</a:t>
                      </a:r>
                    </a:p>
                  </a:txBody>
                  <a:tcPr marL="0" marR="0" marT="0" marB="0" anchor="ctr">
                    <a:lnL>
                      <a:noFill/>
                    </a:lnL>
                    <a:lnR>
                      <a:noFill/>
                    </a:lnR>
                    <a:lnT>
                      <a:noFill/>
                    </a:lnT>
                    <a:lnB>
                      <a:noFill/>
                    </a:lnB>
                  </a:tcPr>
                </a:tc>
                <a:tc>
                  <a:txBody>
                    <a:bodyPr/>
                    <a:lstStyle/>
                    <a:p>
                      <a:r>
                        <a:rPr lang="es-ES">
                          <a:solidFill>
                            <a:srgbClr val="525252"/>
                          </a:solidFill>
                          <a:effectLst/>
                        </a:rPr>
                        <a:t>0</a:t>
                      </a:r>
                    </a:p>
                  </a:txBody>
                  <a:tcPr marL="0" marR="0" marT="0" marB="0" anchor="ctr">
                    <a:lnL>
                      <a:noFill/>
                    </a:lnL>
                    <a:lnR>
                      <a:noFill/>
                    </a:lnR>
                    <a:lnT>
                      <a:noFill/>
                    </a:lnT>
                    <a:lnB>
                      <a:noFill/>
                    </a:lnB>
                  </a:tcPr>
                </a:tc>
                <a:tc>
                  <a:txBody>
                    <a:bodyPr/>
                    <a:lstStyle/>
                    <a:p>
                      <a:r>
                        <a:rPr lang="es-ES">
                          <a:solidFill>
                            <a:srgbClr val="525252"/>
                          </a:solidFill>
                          <a:effectLst/>
                        </a:rPr>
                        <a:t>0</a:t>
                      </a:r>
                    </a:p>
                  </a:txBody>
                  <a:tcPr marL="0" marR="0" marT="0" marB="0" anchor="ctr">
                    <a:lnL>
                      <a:noFill/>
                    </a:lnL>
                    <a:lnR>
                      <a:noFill/>
                    </a:lnR>
                    <a:lnT>
                      <a:noFill/>
                    </a:lnT>
                    <a:lnB>
                      <a:noFill/>
                    </a:lnB>
                  </a:tcPr>
                </a:tc>
                <a:extLst>
                  <a:ext uri="{0D108BD9-81ED-4DB2-BD59-A6C34878D82A}">
                    <a16:rowId xmlns:a16="http://schemas.microsoft.com/office/drawing/2014/main" val="4074295178"/>
                  </a:ext>
                </a:extLst>
              </a:tr>
              <a:tr h="134379">
                <a:tc>
                  <a:txBody>
                    <a:bodyPr/>
                    <a:lstStyle/>
                    <a:p>
                      <a:r>
                        <a:rPr lang="es-ES">
                          <a:solidFill>
                            <a:srgbClr val="525252"/>
                          </a:solidFill>
                          <a:effectLst/>
                        </a:rPr>
                        <a:t>A2/C1</a:t>
                      </a:r>
                    </a:p>
                  </a:txBody>
                  <a:tcPr marL="0" marR="0" marT="0" marB="0" anchor="ctr">
                    <a:lnL>
                      <a:noFill/>
                    </a:lnL>
                    <a:lnR>
                      <a:noFill/>
                    </a:lnR>
                    <a:lnT>
                      <a:noFill/>
                    </a:lnT>
                    <a:lnB>
                      <a:noFill/>
                    </a:lnB>
                  </a:tcPr>
                </a:tc>
                <a:tc>
                  <a:txBody>
                    <a:bodyPr/>
                    <a:lstStyle/>
                    <a:p>
                      <a:r>
                        <a:rPr lang="es-ES">
                          <a:solidFill>
                            <a:srgbClr val="525252"/>
                          </a:solidFill>
                          <a:effectLst/>
                        </a:rPr>
                        <a:t>3</a:t>
                      </a:r>
                    </a:p>
                  </a:txBody>
                  <a:tcPr marL="0" marR="0" marT="0" marB="0" anchor="ctr">
                    <a:lnL>
                      <a:noFill/>
                    </a:lnL>
                    <a:lnR>
                      <a:noFill/>
                    </a:lnR>
                    <a:lnT>
                      <a:noFill/>
                    </a:lnT>
                    <a:lnB>
                      <a:noFill/>
                    </a:lnB>
                  </a:tcPr>
                </a:tc>
                <a:tc>
                  <a:txBody>
                    <a:bodyPr/>
                    <a:lstStyle/>
                    <a:p>
                      <a:r>
                        <a:rPr lang="es-ES">
                          <a:solidFill>
                            <a:srgbClr val="525252"/>
                          </a:solidFill>
                          <a:effectLst/>
                        </a:rPr>
                        <a:t>10</a:t>
                      </a:r>
                    </a:p>
                  </a:txBody>
                  <a:tcPr marL="0" marR="0" marT="0" marB="0" anchor="ctr">
                    <a:lnL>
                      <a:noFill/>
                    </a:lnL>
                    <a:lnR>
                      <a:noFill/>
                    </a:lnR>
                    <a:lnT>
                      <a:noFill/>
                    </a:lnT>
                    <a:lnB>
                      <a:noFill/>
                    </a:lnB>
                  </a:tcPr>
                </a:tc>
                <a:tc>
                  <a:txBody>
                    <a:bodyPr/>
                    <a:lstStyle/>
                    <a:p>
                      <a:r>
                        <a:rPr lang="es-ES">
                          <a:solidFill>
                            <a:srgbClr val="525252"/>
                          </a:solidFill>
                          <a:effectLst/>
                        </a:rPr>
                        <a:t>2</a:t>
                      </a:r>
                    </a:p>
                  </a:txBody>
                  <a:tcPr marL="0" marR="0" marT="0" marB="0" anchor="ctr">
                    <a:lnL>
                      <a:noFill/>
                    </a:lnL>
                    <a:lnR>
                      <a:noFill/>
                    </a:lnR>
                    <a:lnT>
                      <a:noFill/>
                    </a:lnT>
                    <a:lnB>
                      <a:noFill/>
                    </a:lnB>
                  </a:tcPr>
                </a:tc>
                <a:extLst>
                  <a:ext uri="{0D108BD9-81ED-4DB2-BD59-A6C34878D82A}">
                    <a16:rowId xmlns:a16="http://schemas.microsoft.com/office/drawing/2014/main" val="4101083936"/>
                  </a:ext>
                </a:extLst>
              </a:tr>
              <a:tr h="134379">
                <a:tc>
                  <a:txBody>
                    <a:bodyPr/>
                    <a:lstStyle/>
                    <a:p>
                      <a:r>
                        <a:rPr lang="es-ES">
                          <a:solidFill>
                            <a:srgbClr val="525252"/>
                          </a:solidFill>
                          <a:effectLst/>
                        </a:rPr>
                        <a:t>C1</a:t>
                      </a:r>
                    </a:p>
                  </a:txBody>
                  <a:tcPr marL="0" marR="0" marT="0" marB="0" anchor="ctr">
                    <a:lnL>
                      <a:noFill/>
                    </a:lnL>
                    <a:lnR>
                      <a:noFill/>
                    </a:lnR>
                    <a:lnT>
                      <a:noFill/>
                    </a:lnT>
                    <a:lnB>
                      <a:noFill/>
                    </a:lnB>
                  </a:tcPr>
                </a:tc>
                <a:tc>
                  <a:txBody>
                    <a:bodyPr/>
                    <a:lstStyle/>
                    <a:p>
                      <a:r>
                        <a:rPr lang="es-ES">
                          <a:solidFill>
                            <a:srgbClr val="525252"/>
                          </a:solidFill>
                          <a:effectLst/>
                        </a:rPr>
                        <a:t>2</a:t>
                      </a:r>
                    </a:p>
                  </a:txBody>
                  <a:tcPr marL="0" marR="0" marT="0" marB="0" anchor="ctr">
                    <a:lnL>
                      <a:noFill/>
                    </a:lnL>
                    <a:lnR>
                      <a:noFill/>
                    </a:lnR>
                    <a:lnT>
                      <a:noFill/>
                    </a:lnT>
                    <a:lnB>
                      <a:noFill/>
                    </a:lnB>
                  </a:tcPr>
                </a:tc>
                <a:tc>
                  <a:txBody>
                    <a:bodyPr/>
                    <a:lstStyle/>
                    <a:p>
                      <a:r>
                        <a:rPr lang="es-ES">
                          <a:solidFill>
                            <a:srgbClr val="525252"/>
                          </a:solidFill>
                          <a:effectLst/>
                        </a:rPr>
                        <a:t>7</a:t>
                      </a:r>
                    </a:p>
                  </a:txBody>
                  <a:tcPr marL="0" marR="0" marT="0" marB="0" anchor="ctr">
                    <a:lnL>
                      <a:noFill/>
                    </a:lnL>
                    <a:lnR>
                      <a:noFill/>
                    </a:lnR>
                    <a:lnT>
                      <a:noFill/>
                    </a:lnT>
                    <a:lnB>
                      <a:noFill/>
                    </a:lnB>
                  </a:tcPr>
                </a:tc>
                <a:tc>
                  <a:txBody>
                    <a:bodyPr/>
                    <a:lstStyle/>
                    <a:p>
                      <a:r>
                        <a:rPr lang="es-ES">
                          <a:solidFill>
                            <a:srgbClr val="525252"/>
                          </a:solidFill>
                          <a:effectLst/>
                        </a:rPr>
                        <a:t>0</a:t>
                      </a:r>
                    </a:p>
                  </a:txBody>
                  <a:tcPr marL="0" marR="0" marT="0" marB="0" anchor="ctr">
                    <a:lnL>
                      <a:noFill/>
                    </a:lnL>
                    <a:lnR>
                      <a:noFill/>
                    </a:lnR>
                    <a:lnT>
                      <a:noFill/>
                    </a:lnT>
                    <a:lnB>
                      <a:noFill/>
                    </a:lnB>
                  </a:tcPr>
                </a:tc>
                <a:extLst>
                  <a:ext uri="{0D108BD9-81ED-4DB2-BD59-A6C34878D82A}">
                    <a16:rowId xmlns:a16="http://schemas.microsoft.com/office/drawing/2014/main" val="1087259896"/>
                  </a:ext>
                </a:extLst>
              </a:tr>
              <a:tr h="134379">
                <a:tc>
                  <a:txBody>
                    <a:bodyPr/>
                    <a:lstStyle/>
                    <a:p>
                      <a:r>
                        <a:rPr lang="es-ES">
                          <a:solidFill>
                            <a:srgbClr val="525252"/>
                          </a:solidFill>
                          <a:effectLst/>
                        </a:rPr>
                        <a:t>C1/C2</a:t>
                      </a:r>
                    </a:p>
                  </a:txBody>
                  <a:tcPr marL="0" marR="0" marT="0" marB="0" anchor="ctr">
                    <a:lnL>
                      <a:noFill/>
                    </a:lnL>
                    <a:lnR>
                      <a:noFill/>
                    </a:lnR>
                    <a:lnT>
                      <a:noFill/>
                    </a:lnT>
                    <a:lnB>
                      <a:noFill/>
                    </a:lnB>
                  </a:tcPr>
                </a:tc>
                <a:tc>
                  <a:txBody>
                    <a:bodyPr/>
                    <a:lstStyle/>
                    <a:p>
                      <a:r>
                        <a:rPr lang="es-ES">
                          <a:solidFill>
                            <a:srgbClr val="525252"/>
                          </a:solidFill>
                          <a:effectLst/>
                        </a:rPr>
                        <a:t>76</a:t>
                      </a:r>
                    </a:p>
                  </a:txBody>
                  <a:tcPr marL="0" marR="0" marT="0" marB="0" anchor="ctr">
                    <a:lnL>
                      <a:noFill/>
                    </a:lnL>
                    <a:lnR>
                      <a:noFill/>
                    </a:lnR>
                    <a:lnT>
                      <a:noFill/>
                    </a:lnT>
                    <a:lnB>
                      <a:noFill/>
                    </a:lnB>
                  </a:tcPr>
                </a:tc>
                <a:tc>
                  <a:txBody>
                    <a:bodyPr/>
                    <a:lstStyle/>
                    <a:p>
                      <a:r>
                        <a:rPr lang="es-ES">
                          <a:solidFill>
                            <a:srgbClr val="525252"/>
                          </a:solidFill>
                          <a:effectLst/>
                        </a:rPr>
                        <a:t>286</a:t>
                      </a:r>
                    </a:p>
                  </a:txBody>
                  <a:tcPr marL="0" marR="0" marT="0" marB="0" anchor="ctr">
                    <a:lnL>
                      <a:noFill/>
                    </a:lnL>
                    <a:lnR>
                      <a:noFill/>
                    </a:lnR>
                    <a:lnT>
                      <a:noFill/>
                    </a:lnT>
                    <a:lnB>
                      <a:noFill/>
                    </a:lnB>
                  </a:tcPr>
                </a:tc>
                <a:tc>
                  <a:txBody>
                    <a:bodyPr/>
                    <a:lstStyle/>
                    <a:p>
                      <a:r>
                        <a:rPr lang="es-ES">
                          <a:solidFill>
                            <a:srgbClr val="525252"/>
                          </a:solidFill>
                          <a:effectLst/>
                        </a:rPr>
                        <a:t>41</a:t>
                      </a:r>
                    </a:p>
                  </a:txBody>
                  <a:tcPr marL="0" marR="0" marT="0" marB="0" anchor="ctr">
                    <a:lnL>
                      <a:noFill/>
                    </a:lnL>
                    <a:lnR>
                      <a:noFill/>
                    </a:lnR>
                    <a:lnT>
                      <a:noFill/>
                    </a:lnT>
                    <a:lnB>
                      <a:noFill/>
                    </a:lnB>
                  </a:tcPr>
                </a:tc>
                <a:extLst>
                  <a:ext uri="{0D108BD9-81ED-4DB2-BD59-A6C34878D82A}">
                    <a16:rowId xmlns:a16="http://schemas.microsoft.com/office/drawing/2014/main" val="3212788723"/>
                  </a:ext>
                </a:extLst>
              </a:tr>
              <a:tr h="134379">
                <a:tc>
                  <a:txBody>
                    <a:bodyPr/>
                    <a:lstStyle/>
                    <a:p>
                      <a:r>
                        <a:rPr lang="es-ES">
                          <a:solidFill>
                            <a:srgbClr val="525252"/>
                          </a:solidFill>
                          <a:effectLst/>
                        </a:rPr>
                        <a:t>C2</a:t>
                      </a:r>
                    </a:p>
                  </a:txBody>
                  <a:tcPr marL="0" marR="0" marT="0" marB="0" anchor="ctr">
                    <a:lnL>
                      <a:noFill/>
                    </a:lnL>
                    <a:lnR>
                      <a:noFill/>
                    </a:lnR>
                    <a:lnT>
                      <a:noFill/>
                    </a:lnT>
                    <a:lnB>
                      <a:noFill/>
                    </a:lnB>
                  </a:tcPr>
                </a:tc>
                <a:tc>
                  <a:txBody>
                    <a:bodyPr/>
                    <a:lstStyle/>
                    <a:p>
                      <a:r>
                        <a:rPr lang="es-ES">
                          <a:solidFill>
                            <a:srgbClr val="525252"/>
                          </a:solidFill>
                          <a:effectLst/>
                        </a:rPr>
                        <a:t>20</a:t>
                      </a:r>
                    </a:p>
                  </a:txBody>
                  <a:tcPr marL="0" marR="0" marT="0" marB="0" anchor="ctr">
                    <a:lnL>
                      <a:noFill/>
                    </a:lnL>
                    <a:lnR>
                      <a:noFill/>
                    </a:lnR>
                    <a:lnT>
                      <a:noFill/>
                    </a:lnT>
                    <a:lnB>
                      <a:noFill/>
                    </a:lnB>
                  </a:tcPr>
                </a:tc>
                <a:tc>
                  <a:txBody>
                    <a:bodyPr/>
                    <a:lstStyle/>
                    <a:p>
                      <a:r>
                        <a:rPr lang="es-ES">
                          <a:solidFill>
                            <a:srgbClr val="525252"/>
                          </a:solidFill>
                          <a:effectLst/>
                        </a:rPr>
                        <a:t>17</a:t>
                      </a:r>
                    </a:p>
                  </a:txBody>
                  <a:tcPr marL="0" marR="0" marT="0" marB="0" anchor="ctr">
                    <a:lnL>
                      <a:noFill/>
                    </a:lnL>
                    <a:lnR>
                      <a:noFill/>
                    </a:lnR>
                    <a:lnT>
                      <a:noFill/>
                    </a:lnT>
                    <a:lnB>
                      <a:noFill/>
                    </a:lnB>
                  </a:tcPr>
                </a:tc>
                <a:tc>
                  <a:txBody>
                    <a:bodyPr/>
                    <a:lstStyle/>
                    <a:p>
                      <a:r>
                        <a:rPr lang="es-ES">
                          <a:solidFill>
                            <a:srgbClr val="525252"/>
                          </a:solidFill>
                          <a:effectLst/>
                        </a:rPr>
                        <a:t>3</a:t>
                      </a:r>
                    </a:p>
                  </a:txBody>
                  <a:tcPr marL="0" marR="0" marT="0" marB="0" anchor="ctr">
                    <a:lnL>
                      <a:noFill/>
                    </a:lnL>
                    <a:lnR>
                      <a:noFill/>
                    </a:lnR>
                    <a:lnT>
                      <a:noFill/>
                    </a:lnT>
                    <a:lnB>
                      <a:noFill/>
                    </a:lnB>
                  </a:tcPr>
                </a:tc>
                <a:extLst>
                  <a:ext uri="{0D108BD9-81ED-4DB2-BD59-A6C34878D82A}">
                    <a16:rowId xmlns:a16="http://schemas.microsoft.com/office/drawing/2014/main" val="3563246844"/>
                  </a:ext>
                </a:extLst>
              </a:tr>
              <a:tr h="134379">
                <a:tc>
                  <a:txBody>
                    <a:bodyPr/>
                    <a:lstStyle/>
                    <a:p>
                      <a:r>
                        <a:rPr lang="es-ES">
                          <a:solidFill>
                            <a:srgbClr val="525252"/>
                          </a:solidFill>
                          <a:effectLst/>
                        </a:rPr>
                        <a:t>AP</a:t>
                      </a:r>
                    </a:p>
                  </a:txBody>
                  <a:tcPr marL="0" marR="0" marT="0" marB="0" anchor="ctr">
                    <a:lnL>
                      <a:noFill/>
                    </a:lnL>
                    <a:lnR>
                      <a:noFill/>
                    </a:lnR>
                    <a:lnT>
                      <a:noFill/>
                    </a:lnT>
                    <a:lnB>
                      <a:noFill/>
                    </a:lnB>
                  </a:tcPr>
                </a:tc>
                <a:tc>
                  <a:txBody>
                    <a:bodyPr/>
                    <a:lstStyle/>
                    <a:p>
                      <a:r>
                        <a:rPr lang="es-ES" dirty="0">
                          <a:solidFill>
                            <a:srgbClr val="525252"/>
                          </a:solidFill>
                          <a:effectLst/>
                        </a:rPr>
                        <a:t>5</a:t>
                      </a:r>
                    </a:p>
                  </a:txBody>
                  <a:tcPr marL="0" marR="0" marT="0" marB="0" anchor="ctr">
                    <a:lnL>
                      <a:noFill/>
                    </a:lnL>
                    <a:lnR>
                      <a:noFill/>
                    </a:lnR>
                    <a:lnT>
                      <a:noFill/>
                    </a:lnT>
                    <a:lnB>
                      <a:noFill/>
                    </a:lnB>
                  </a:tcPr>
                </a:tc>
                <a:tc>
                  <a:txBody>
                    <a:bodyPr/>
                    <a:lstStyle/>
                    <a:p>
                      <a:r>
                        <a:rPr lang="es-ES">
                          <a:solidFill>
                            <a:srgbClr val="525252"/>
                          </a:solidFill>
                          <a:effectLst/>
                        </a:rPr>
                        <a:t>3</a:t>
                      </a:r>
                    </a:p>
                  </a:txBody>
                  <a:tcPr marL="0" marR="0" marT="0" marB="0" anchor="ctr">
                    <a:lnL>
                      <a:noFill/>
                    </a:lnL>
                    <a:lnR>
                      <a:noFill/>
                    </a:lnR>
                    <a:lnT>
                      <a:noFill/>
                    </a:lnT>
                    <a:lnB>
                      <a:noFill/>
                    </a:lnB>
                  </a:tcPr>
                </a:tc>
                <a:tc>
                  <a:txBody>
                    <a:bodyPr/>
                    <a:lstStyle/>
                    <a:p>
                      <a:r>
                        <a:rPr lang="es-ES">
                          <a:solidFill>
                            <a:srgbClr val="525252"/>
                          </a:solidFill>
                          <a:effectLst/>
                        </a:rPr>
                        <a:t>0</a:t>
                      </a:r>
                    </a:p>
                  </a:txBody>
                  <a:tcPr marL="0" marR="0" marT="0" marB="0" anchor="ctr">
                    <a:lnL>
                      <a:noFill/>
                    </a:lnL>
                    <a:lnR>
                      <a:noFill/>
                    </a:lnR>
                    <a:lnT>
                      <a:noFill/>
                    </a:lnT>
                    <a:lnB>
                      <a:noFill/>
                    </a:lnB>
                  </a:tcPr>
                </a:tc>
                <a:extLst>
                  <a:ext uri="{0D108BD9-81ED-4DB2-BD59-A6C34878D82A}">
                    <a16:rowId xmlns:a16="http://schemas.microsoft.com/office/drawing/2014/main" val="647100769"/>
                  </a:ext>
                </a:extLst>
              </a:tr>
              <a:tr h="134379">
                <a:tc>
                  <a:txBody>
                    <a:bodyPr/>
                    <a:lstStyle/>
                    <a:p>
                      <a:r>
                        <a:rPr lang="es-ES" b="1" dirty="0">
                          <a:solidFill>
                            <a:srgbClr val="525252"/>
                          </a:solidFill>
                          <a:effectLst/>
                        </a:rPr>
                        <a:t>TOTAL</a:t>
                      </a:r>
                    </a:p>
                  </a:txBody>
                  <a:tcPr marL="0" marR="0" marT="0" marB="0" anchor="ctr">
                    <a:lnL>
                      <a:noFill/>
                    </a:lnL>
                    <a:lnR>
                      <a:noFill/>
                    </a:lnR>
                    <a:lnT>
                      <a:noFill/>
                    </a:lnT>
                    <a:lnB>
                      <a:noFill/>
                    </a:lnB>
                  </a:tcPr>
                </a:tc>
                <a:tc>
                  <a:txBody>
                    <a:bodyPr/>
                    <a:lstStyle/>
                    <a:p>
                      <a:r>
                        <a:rPr lang="es-ES" b="1">
                          <a:solidFill>
                            <a:srgbClr val="525252"/>
                          </a:solidFill>
                          <a:effectLst/>
                        </a:rPr>
                        <a:t>197</a:t>
                      </a:r>
                      <a:endParaRPr lang="es-ES">
                        <a:solidFill>
                          <a:srgbClr val="525252"/>
                        </a:solidFill>
                        <a:effectLst/>
                      </a:endParaRPr>
                    </a:p>
                  </a:txBody>
                  <a:tcPr marL="0" marR="0" marT="0" marB="0" anchor="ctr">
                    <a:lnL>
                      <a:noFill/>
                    </a:lnL>
                    <a:lnR>
                      <a:noFill/>
                    </a:lnR>
                    <a:lnT>
                      <a:noFill/>
                    </a:lnT>
                    <a:lnB>
                      <a:noFill/>
                    </a:lnB>
                  </a:tcPr>
                </a:tc>
                <a:tc>
                  <a:txBody>
                    <a:bodyPr/>
                    <a:lstStyle/>
                    <a:p>
                      <a:r>
                        <a:rPr lang="es-ES" b="1" dirty="0">
                          <a:solidFill>
                            <a:srgbClr val="525252"/>
                          </a:solidFill>
                          <a:effectLst/>
                        </a:rPr>
                        <a:t>530</a:t>
                      </a:r>
                      <a:endParaRPr lang="es-ES" dirty="0">
                        <a:solidFill>
                          <a:srgbClr val="525252"/>
                        </a:solidFill>
                        <a:effectLst/>
                      </a:endParaRPr>
                    </a:p>
                  </a:txBody>
                  <a:tcPr marL="0" marR="0" marT="0" marB="0" anchor="ctr">
                    <a:lnL>
                      <a:noFill/>
                    </a:lnL>
                    <a:lnR>
                      <a:noFill/>
                    </a:lnR>
                    <a:lnT>
                      <a:noFill/>
                    </a:lnT>
                    <a:lnB>
                      <a:noFill/>
                    </a:lnB>
                  </a:tcPr>
                </a:tc>
                <a:tc>
                  <a:txBody>
                    <a:bodyPr/>
                    <a:lstStyle/>
                    <a:p>
                      <a:r>
                        <a:rPr lang="es-ES" b="1" dirty="0">
                          <a:solidFill>
                            <a:srgbClr val="525252"/>
                          </a:solidFill>
                          <a:effectLst/>
                        </a:rPr>
                        <a:t>114</a:t>
                      </a:r>
                      <a:endParaRPr lang="es-ES" dirty="0">
                        <a:solidFill>
                          <a:srgbClr val="525252"/>
                        </a:solidFill>
                        <a:effectLst/>
                      </a:endParaRPr>
                    </a:p>
                  </a:txBody>
                  <a:tcPr marL="0" marR="0" marT="0" marB="0" anchor="ctr">
                    <a:lnL>
                      <a:noFill/>
                    </a:lnL>
                    <a:lnR>
                      <a:noFill/>
                    </a:lnR>
                    <a:lnT>
                      <a:noFill/>
                    </a:lnT>
                    <a:lnB>
                      <a:noFill/>
                    </a:lnB>
                  </a:tcPr>
                </a:tc>
                <a:extLst>
                  <a:ext uri="{0D108BD9-81ED-4DB2-BD59-A6C34878D82A}">
                    <a16:rowId xmlns:a16="http://schemas.microsoft.com/office/drawing/2014/main" val="1371437259"/>
                  </a:ext>
                </a:extLst>
              </a:tr>
            </a:tbl>
          </a:graphicData>
        </a:graphic>
      </p:graphicFrame>
      <p:sp>
        <p:nvSpPr>
          <p:cNvPr id="13" name="Rectángulo 12">
            <a:extLst>
              <a:ext uri="{FF2B5EF4-FFF2-40B4-BE49-F238E27FC236}">
                <a16:creationId xmlns:a16="http://schemas.microsoft.com/office/drawing/2014/main" id="{0021BC38-145B-42D2-A121-1D128EEC6819}"/>
              </a:ext>
            </a:extLst>
          </p:cNvPr>
          <p:cNvSpPr/>
          <p:nvPr/>
        </p:nvSpPr>
        <p:spPr>
          <a:xfrm>
            <a:off x="513024" y="1563057"/>
            <a:ext cx="2090664" cy="10425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t>CONCURS</a:t>
            </a:r>
          </a:p>
        </p:txBody>
      </p:sp>
      <p:sp>
        <p:nvSpPr>
          <p:cNvPr id="15" name="Flecha: a la derecha 14">
            <a:extLst>
              <a:ext uri="{FF2B5EF4-FFF2-40B4-BE49-F238E27FC236}">
                <a16:creationId xmlns:a16="http://schemas.microsoft.com/office/drawing/2014/main" id="{86F56A57-78D2-47F0-8EA2-FDB38B4C5448}"/>
              </a:ext>
            </a:extLst>
          </p:cNvPr>
          <p:cNvSpPr/>
          <p:nvPr/>
        </p:nvSpPr>
        <p:spPr>
          <a:xfrm>
            <a:off x="2603687" y="3937765"/>
            <a:ext cx="1347211" cy="988686"/>
          </a:xfrm>
          <a:prstGeom prst="rightArrow">
            <a:avLst>
              <a:gd name="adj1" fmla="val 50000"/>
              <a:gd name="adj2" fmla="val 5293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a:extLst>
              <a:ext uri="{FF2B5EF4-FFF2-40B4-BE49-F238E27FC236}">
                <a16:creationId xmlns:a16="http://schemas.microsoft.com/office/drawing/2014/main" id="{A6AB3E22-C37C-476C-946F-EC5F27DA2DDC}"/>
              </a:ext>
            </a:extLst>
          </p:cNvPr>
          <p:cNvSpPr/>
          <p:nvPr/>
        </p:nvSpPr>
        <p:spPr>
          <a:xfrm rot="10800000" flipH="1" flipV="1">
            <a:off x="513023" y="3879609"/>
            <a:ext cx="2090664" cy="12003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a:t>LLIURE</a:t>
            </a:r>
          </a:p>
          <a:p>
            <a:pPr algn="ctr"/>
            <a:r>
              <a:rPr lang="es-ES" dirty="0"/>
              <a:t>DESIGNACIÓ</a:t>
            </a:r>
          </a:p>
        </p:txBody>
      </p:sp>
      <p:sp>
        <p:nvSpPr>
          <p:cNvPr id="2" name="Flecha: a la derecha 1">
            <a:extLst>
              <a:ext uri="{FF2B5EF4-FFF2-40B4-BE49-F238E27FC236}">
                <a16:creationId xmlns:a16="http://schemas.microsoft.com/office/drawing/2014/main" id="{F9CCC23A-BB75-491E-A5E4-AFC783573FAE}"/>
              </a:ext>
            </a:extLst>
          </p:cNvPr>
          <p:cNvSpPr/>
          <p:nvPr/>
        </p:nvSpPr>
        <p:spPr>
          <a:xfrm>
            <a:off x="2603686" y="1616918"/>
            <a:ext cx="1347211" cy="988686"/>
          </a:xfrm>
          <a:prstGeom prst="rightArrow">
            <a:avLst>
              <a:gd name="adj1" fmla="val 50000"/>
              <a:gd name="adj2" fmla="val 5293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28932266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47F9A8-A627-41E9-A08C-3D44DD8CCC59}"/>
              </a:ext>
            </a:extLst>
          </p:cNvPr>
          <p:cNvSpPr>
            <a:spLocks noGrp="1"/>
          </p:cNvSpPr>
          <p:nvPr>
            <p:ph type="title"/>
          </p:nvPr>
        </p:nvSpPr>
        <p:spPr>
          <a:xfrm>
            <a:off x="2592925" y="624110"/>
            <a:ext cx="8911687" cy="480071"/>
          </a:xfrm>
        </p:spPr>
        <p:txBody>
          <a:bodyPr>
            <a:normAutofit fontScale="90000"/>
          </a:bodyPr>
          <a:lstStyle/>
          <a:p>
            <a:r>
              <a:rPr lang="es-ES" sz="3200" b="1" dirty="0">
                <a:solidFill>
                  <a:srgbClr val="C00000"/>
                </a:solidFill>
              </a:rPr>
              <a:t>FUNCIONAMENT DE LA CONVOCATÒRIA DE 2016</a:t>
            </a:r>
          </a:p>
        </p:txBody>
      </p:sp>
      <p:sp>
        <p:nvSpPr>
          <p:cNvPr id="3" name="Marcador de contenido 2">
            <a:extLst>
              <a:ext uri="{FF2B5EF4-FFF2-40B4-BE49-F238E27FC236}">
                <a16:creationId xmlns:a16="http://schemas.microsoft.com/office/drawing/2014/main" id="{4B74AE5B-76E8-4AA2-982B-FF5CF1D9FF02}"/>
              </a:ext>
            </a:extLst>
          </p:cNvPr>
          <p:cNvSpPr>
            <a:spLocks noGrp="1"/>
          </p:cNvSpPr>
          <p:nvPr>
            <p:ph idx="1"/>
          </p:nvPr>
        </p:nvSpPr>
        <p:spPr>
          <a:xfrm>
            <a:off x="859454" y="1428142"/>
            <a:ext cx="10999172" cy="5915633"/>
          </a:xfrm>
        </p:spPr>
        <p:txBody>
          <a:bodyPr>
            <a:normAutofit/>
          </a:bodyPr>
          <a:lstStyle/>
          <a:p>
            <a:pPr marL="285750" indent="-285750" algn="just">
              <a:buFont typeface="Wingdings" panose="05000000000000000000" pitchFamily="2" charset="2"/>
              <a:buChar char="Ø"/>
            </a:pPr>
            <a:r>
              <a:rPr lang="ca-ES" sz="2400" dirty="0">
                <a:solidFill>
                  <a:srgbClr val="333333"/>
                </a:solidFill>
                <a:latin typeface="+mj-lt"/>
              </a:rPr>
              <a:t>Les persones interessades </a:t>
            </a:r>
            <a:r>
              <a:rPr lang="ca-ES" sz="2400" b="1" u="sng" dirty="0">
                <a:solidFill>
                  <a:srgbClr val="C00000"/>
                </a:solidFill>
                <a:latin typeface="+mj-lt"/>
              </a:rPr>
              <a:t>podien sol·licitar fins a un màxim de quinze llocs</a:t>
            </a:r>
            <a:r>
              <a:rPr lang="ca-ES" sz="2400" dirty="0">
                <a:solidFill>
                  <a:srgbClr val="333333"/>
                </a:solidFill>
                <a:latin typeface="+mj-lt"/>
              </a:rPr>
              <a:t> de treball, excepte si estaven en situació d’adscripció provisional o si sol·licitaven el reingrés (en aquests casos no hi havia màxim).</a:t>
            </a:r>
          </a:p>
          <a:p>
            <a:pPr marL="285750" indent="-285750" algn="just">
              <a:buFont typeface="Wingdings" panose="05000000000000000000" pitchFamily="2" charset="2"/>
              <a:buChar char="Ø"/>
            </a:pPr>
            <a:r>
              <a:rPr lang="ca-ES" sz="2400" dirty="0">
                <a:solidFill>
                  <a:srgbClr val="333333"/>
                </a:solidFill>
                <a:latin typeface="+mj-lt"/>
              </a:rPr>
              <a:t>Hi havia </a:t>
            </a:r>
            <a:r>
              <a:rPr lang="ca-ES" sz="2400" b="1" u="sng" dirty="0">
                <a:solidFill>
                  <a:srgbClr val="C00000"/>
                </a:solidFill>
                <a:latin typeface="+mj-lt"/>
              </a:rPr>
              <a:t>vuit comissions de valoració</a:t>
            </a:r>
            <a:r>
              <a:rPr lang="ca-ES" sz="2400" dirty="0">
                <a:solidFill>
                  <a:srgbClr val="333333"/>
                </a:solidFill>
                <a:latin typeface="+mj-lt"/>
              </a:rPr>
              <a:t>: Per llocs A1, per llocs A1/A2, per llocs A2, per llocs A2/C1, per llocs C1, per llocs C1/C2, per llocs C2 i per llocs AP.</a:t>
            </a:r>
          </a:p>
          <a:p>
            <a:pPr marL="285750" indent="-285750" algn="just">
              <a:buFont typeface="Wingdings" panose="05000000000000000000" pitchFamily="2" charset="2"/>
              <a:buChar char="Ø"/>
            </a:pPr>
            <a:r>
              <a:rPr lang="ca-ES" sz="2400" dirty="0">
                <a:solidFill>
                  <a:srgbClr val="333333"/>
                </a:solidFill>
                <a:latin typeface="+mj-lt"/>
              </a:rPr>
              <a:t>Les valoracions de les comissions s’havia de creuar finalment mitjançant un programa informàtic, atès que es podia produir un efecte dominó en l’adjudicació dels llocs.</a:t>
            </a:r>
          </a:p>
          <a:p>
            <a:pPr marL="285750" indent="-285750" algn="just">
              <a:buFont typeface="Wingdings" panose="05000000000000000000" pitchFamily="2" charset="2"/>
              <a:buChar char="Ø"/>
            </a:pPr>
            <a:r>
              <a:rPr lang="ca-ES" sz="2400" dirty="0">
                <a:solidFill>
                  <a:srgbClr val="333333"/>
                </a:solidFill>
                <a:latin typeface="+mj-lt"/>
              </a:rPr>
              <a:t>L’adjudicació dels llocs LD es va dur a terme d’acord amb les propostes dels òrgans corresponents </a:t>
            </a:r>
          </a:p>
          <a:p>
            <a:pPr algn="just"/>
            <a:endParaRPr lang="es-ES" dirty="0"/>
          </a:p>
        </p:txBody>
      </p:sp>
    </p:spTree>
    <p:extLst>
      <p:ext uri="{BB962C8B-B14F-4D97-AF65-F5344CB8AC3E}">
        <p14:creationId xmlns:p14="http://schemas.microsoft.com/office/powerpoint/2010/main" val="405416304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2DB672-F06D-4532-A4D8-E80248E8191F}"/>
              </a:ext>
            </a:extLst>
          </p:cNvPr>
          <p:cNvSpPr>
            <a:spLocks noGrp="1"/>
          </p:cNvSpPr>
          <p:nvPr>
            <p:ph type="title"/>
          </p:nvPr>
        </p:nvSpPr>
        <p:spPr/>
        <p:txBody>
          <a:bodyPr/>
          <a:lstStyle/>
          <a:p>
            <a:r>
              <a:rPr lang="es-ES" dirty="0"/>
              <a:t>DIAPO 119</a:t>
            </a:r>
          </a:p>
        </p:txBody>
      </p:sp>
      <p:graphicFrame>
        <p:nvGraphicFramePr>
          <p:cNvPr id="5" name="Tabla 4">
            <a:extLst>
              <a:ext uri="{FF2B5EF4-FFF2-40B4-BE49-F238E27FC236}">
                <a16:creationId xmlns:a16="http://schemas.microsoft.com/office/drawing/2014/main" id="{7E522D02-50F0-4101-9E6B-394552FCFD7F}"/>
              </a:ext>
            </a:extLst>
          </p:cNvPr>
          <p:cNvGraphicFramePr>
            <a:graphicFrameLocks noGrp="1"/>
          </p:cNvGraphicFramePr>
          <p:nvPr>
            <p:extLst>
              <p:ext uri="{D42A27DB-BD31-4B8C-83A1-F6EECF244321}">
                <p14:modId xmlns:p14="http://schemas.microsoft.com/office/powerpoint/2010/main" val="578195991"/>
              </p:ext>
            </p:extLst>
          </p:nvPr>
        </p:nvGraphicFramePr>
        <p:xfrm>
          <a:off x="1600200" y="786063"/>
          <a:ext cx="9943797" cy="5615425"/>
        </p:xfrm>
        <a:graphic>
          <a:graphicData uri="http://schemas.openxmlformats.org/drawingml/2006/table">
            <a:tbl>
              <a:tblPr firstRow="1" firstCol="1" bandRow="1">
                <a:tableStyleId>{5C22544A-7EE6-4342-B048-85BDC9FD1C3A}</a:tableStyleId>
              </a:tblPr>
              <a:tblGrid>
                <a:gridCol w="543062">
                  <a:extLst>
                    <a:ext uri="{9D8B030D-6E8A-4147-A177-3AD203B41FA5}">
                      <a16:colId xmlns:a16="http://schemas.microsoft.com/office/drawing/2014/main" val="3462320596"/>
                    </a:ext>
                  </a:extLst>
                </a:gridCol>
                <a:gridCol w="4513191">
                  <a:extLst>
                    <a:ext uri="{9D8B030D-6E8A-4147-A177-3AD203B41FA5}">
                      <a16:colId xmlns:a16="http://schemas.microsoft.com/office/drawing/2014/main" val="3655745216"/>
                    </a:ext>
                  </a:extLst>
                </a:gridCol>
                <a:gridCol w="1746167">
                  <a:extLst>
                    <a:ext uri="{9D8B030D-6E8A-4147-A177-3AD203B41FA5}">
                      <a16:colId xmlns:a16="http://schemas.microsoft.com/office/drawing/2014/main" val="3426470003"/>
                    </a:ext>
                  </a:extLst>
                </a:gridCol>
                <a:gridCol w="1221578">
                  <a:extLst>
                    <a:ext uri="{9D8B030D-6E8A-4147-A177-3AD203B41FA5}">
                      <a16:colId xmlns:a16="http://schemas.microsoft.com/office/drawing/2014/main" val="1391738707"/>
                    </a:ext>
                  </a:extLst>
                </a:gridCol>
                <a:gridCol w="1338564">
                  <a:extLst>
                    <a:ext uri="{9D8B030D-6E8A-4147-A177-3AD203B41FA5}">
                      <a16:colId xmlns:a16="http://schemas.microsoft.com/office/drawing/2014/main" val="1198658642"/>
                    </a:ext>
                  </a:extLst>
                </a:gridCol>
                <a:gridCol w="581235">
                  <a:extLst>
                    <a:ext uri="{9D8B030D-6E8A-4147-A177-3AD203B41FA5}">
                      <a16:colId xmlns:a16="http://schemas.microsoft.com/office/drawing/2014/main" val="2049252198"/>
                    </a:ext>
                  </a:extLst>
                </a:gridCol>
              </a:tblGrid>
              <a:tr h="371404">
                <a:tc>
                  <a:txBody>
                    <a:bodyPr/>
                    <a:lstStyle/>
                    <a:p>
                      <a:pPr>
                        <a:lnSpc>
                          <a:spcPct val="107000"/>
                        </a:lnSpc>
                        <a:spcAft>
                          <a:spcPts val="0"/>
                        </a:spcAft>
                        <a:tabLst>
                          <a:tab pos="2400300" algn="l"/>
                        </a:tabLst>
                      </a:pPr>
                      <a:r>
                        <a:rPr lang="es-ES" sz="1100">
                          <a:effectLst/>
                        </a:rPr>
                        <a:t>1</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departament jurídic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Presidència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30</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LD</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0020600"/>
                  </a:ext>
                </a:extLst>
              </a:tr>
              <a:tr h="371404">
                <a:tc>
                  <a:txBody>
                    <a:bodyPr/>
                    <a:lstStyle/>
                    <a:p>
                      <a:pPr>
                        <a:lnSpc>
                          <a:spcPct val="107000"/>
                        </a:lnSpc>
                        <a:spcAft>
                          <a:spcPts val="0"/>
                        </a:spcAft>
                        <a:tabLst>
                          <a:tab pos="2400300" algn="l"/>
                        </a:tabLst>
                      </a:pPr>
                      <a:r>
                        <a:rPr lang="es-ES" sz="1100">
                          <a:effectLst/>
                        </a:rPr>
                        <a:t>2</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jurídic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Presidència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a:effectLst/>
                        </a:rPr>
                        <a:t>Nivell 28</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6557975"/>
                  </a:ext>
                </a:extLst>
              </a:tr>
              <a:tr h="301660">
                <a:tc>
                  <a:txBody>
                    <a:bodyPr/>
                    <a:lstStyle/>
                    <a:p>
                      <a:pPr>
                        <a:lnSpc>
                          <a:spcPct val="107000"/>
                        </a:lnSpc>
                        <a:spcAft>
                          <a:spcPts val="0"/>
                        </a:spcAft>
                        <a:tabLst>
                          <a:tab pos="2400300" algn="l"/>
                        </a:tabLst>
                      </a:pPr>
                      <a:r>
                        <a:rPr lang="es-ES" sz="1100">
                          <a:effectLst/>
                        </a:rPr>
                        <a:t>3</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departament d’assumptes generals</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Medi Ambient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30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LD</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2298740"/>
                  </a:ext>
                </a:extLst>
              </a:tr>
              <a:tr h="371404">
                <a:tc>
                  <a:txBody>
                    <a:bodyPr/>
                    <a:lstStyle/>
                    <a:p>
                      <a:pPr>
                        <a:lnSpc>
                          <a:spcPct val="107000"/>
                        </a:lnSpc>
                        <a:spcAft>
                          <a:spcPts val="0"/>
                        </a:spcAft>
                        <a:tabLst>
                          <a:tab pos="2400300" algn="l"/>
                        </a:tabLst>
                      </a:pPr>
                      <a:r>
                        <a:rPr lang="es-ES" sz="1100">
                          <a:effectLst/>
                        </a:rPr>
                        <a:t>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departament de personal</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Mobilitat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30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LD</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9479579"/>
                  </a:ext>
                </a:extLst>
              </a:tr>
              <a:tr h="229876">
                <a:tc>
                  <a:txBody>
                    <a:bodyPr/>
                    <a:lstStyle/>
                    <a:p>
                      <a:pPr>
                        <a:lnSpc>
                          <a:spcPct val="107000"/>
                        </a:lnSpc>
                        <a:spcAft>
                          <a:spcPts val="0"/>
                        </a:spcAft>
                        <a:tabLst>
                          <a:tab pos="2400300" algn="l"/>
                        </a:tabLst>
                      </a:pPr>
                      <a:r>
                        <a:rPr lang="es-ES" sz="1100">
                          <a:effectLst/>
                        </a:rPr>
                        <a:t>5</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jurídic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Afers Socials</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28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1537025"/>
                  </a:ext>
                </a:extLst>
              </a:tr>
              <a:tr h="371404">
                <a:tc>
                  <a:txBody>
                    <a:bodyPr/>
                    <a:lstStyle/>
                    <a:p>
                      <a:pPr>
                        <a:lnSpc>
                          <a:spcPct val="107000"/>
                        </a:lnSpc>
                        <a:spcAft>
                          <a:spcPts val="0"/>
                        </a:spcAft>
                        <a:tabLst>
                          <a:tab pos="2400300" algn="l"/>
                        </a:tabLst>
                      </a:pPr>
                      <a:r>
                        <a:rPr lang="es-ES" sz="1100">
                          <a:effectLst/>
                        </a:rPr>
                        <a:t>6</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de pesca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Agricultura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43522501"/>
                  </a:ext>
                </a:extLst>
              </a:tr>
              <a:tr h="371404">
                <a:tc>
                  <a:txBody>
                    <a:bodyPr/>
                    <a:lstStyle/>
                    <a:p>
                      <a:pPr>
                        <a:lnSpc>
                          <a:spcPct val="107000"/>
                        </a:lnSpc>
                        <a:spcAft>
                          <a:spcPts val="0"/>
                        </a:spcAft>
                        <a:tabLst>
                          <a:tab pos="2400300" algn="l"/>
                        </a:tabLst>
                      </a:pPr>
                      <a:r>
                        <a:rPr lang="es-ES" sz="1100">
                          <a:effectLst/>
                        </a:rPr>
                        <a:t>7</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Cap de servei de gestió econòmica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Treball</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0060288"/>
                  </a:ext>
                </a:extLst>
              </a:tr>
              <a:tr h="371404">
                <a:tc>
                  <a:txBody>
                    <a:bodyPr/>
                    <a:lstStyle/>
                    <a:p>
                      <a:pPr>
                        <a:lnSpc>
                          <a:spcPct val="107000"/>
                        </a:lnSpc>
                        <a:spcAft>
                          <a:spcPts val="0"/>
                        </a:spcAft>
                        <a:tabLst>
                          <a:tab pos="2400300" algn="l"/>
                        </a:tabLst>
                      </a:pPr>
                      <a:r>
                        <a:rPr lang="es-ES" sz="1100" dirty="0">
                          <a:effectLst/>
                        </a:rPr>
                        <a:t>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Cap de servei de territori</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Conselleria Medi Ambient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6879238"/>
                  </a:ext>
                </a:extLst>
              </a:tr>
              <a:tr h="371404">
                <a:tc>
                  <a:txBody>
                    <a:bodyPr/>
                    <a:lstStyle/>
                    <a:p>
                      <a:pPr>
                        <a:lnSpc>
                          <a:spcPct val="107000"/>
                        </a:lnSpc>
                        <a:spcAft>
                          <a:spcPts val="0"/>
                        </a:spcAft>
                        <a:tabLst>
                          <a:tab pos="2400300" algn="l"/>
                        </a:tabLst>
                      </a:pPr>
                      <a:r>
                        <a:rPr lang="es-ES" sz="1100">
                          <a:effectLst/>
                        </a:rPr>
                        <a:t>9</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de consum</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Salut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28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30303094"/>
                  </a:ext>
                </a:extLst>
              </a:tr>
              <a:tr h="371404">
                <a:tc>
                  <a:txBody>
                    <a:bodyPr/>
                    <a:lstStyle/>
                    <a:p>
                      <a:pPr>
                        <a:lnSpc>
                          <a:spcPct val="107000"/>
                        </a:lnSpc>
                        <a:spcAft>
                          <a:spcPts val="0"/>
                        </a:spcAft>
                        <a:tabLst>
                          <a:tab pos="2400300" algn="l"/>
                        </a:tabLst>
                      </a:pPr>
                      <a:r>
                        <a:rPr lang="es-ES" sz="1100">
                          <a:effectLst/>
                        </a:rPr>
                        <a:t>10</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de transports</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Mobilitat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26</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 /A2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0836329"/>
                  </a:ext>
                </a:extLst>
              </a:tr>
              <a:tr h="371404">
                <a:tc>
                  <a:txBody>
                    <a:bodyPr/>
                    <a:lstStyle/>
                    <a:p>
                      <a:pPr>
                        <a:lnSpc>
                          <a:spcPct val="107000"/>
                        </a:lnSpc>
                        <a:spcAft>
                          <a:spcPts val="0"/>
                        </a:spcAft>
                        <a:tabLst>
                          <a:tab pos="2400300" algn="l"/>
                        </a:tabLst>
                      </a:pPr>
                      <a:r>
                        <a:rPr lang="es-ES" sz="1100">
                          <a:effectLst/>
                        </a:rPr>
                        <a:t>11</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Cap de servei de promoció de la salut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Salut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26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8492872"/>
                  </a:ext>
                </a:extLst>
              </a:tr>
              <a:tr h="371404">
                <a:tc>
                  <a:txBody>
                    <a:bodyPr/>
                    <a:lstStyle/>
                    <a:p>
                      <a:pPr>
                        <a:lnSpc>
                          <a:spcPct val="107000"/>
                        </a:lnSpc>
                        <a:spcAft>
                          <a:spcPts val="0"/>
                        </a:spcAft>
                        <a:tabLst>
                          <a:tab pos="2400300" algn="l"/>
                        </a:tabLst>
                      </a:pPr>
                      <a:r>
                        <a:rPr lang="es-ES" sz="1100">
                          <a:effectLst/>
                        </a:rPr>
                        <a:t>12</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servei del Gabinet</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latin typeface="Calibri" panose="020F0502020204030204" pitchFamily="34" charset="0"/>
                          <a:ea typeface="Calibri" panose="020F0502020204030204" pitchFamily="34" charset="0"/>
                          <a:cs typeface="Times New Roman" panose="02020603050405020304" pitchFamily="18" charset="0"/>
                        </a:rPr>
                        <a:t>Presidència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26</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A1/A2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latin typeface="Calibri" panose="020F0502020204030204" pitchFamily="34" charset="0"/>
                          <a:ea typeface="Calibri" panose="020F0502020204030204" pitchFamily="34" charset="0"/>
                          <a:cs typeface="Times New Roman" panose="02020603050405020304" pitchFamily="18" charset="0"/>
                        </a:rPr>
                        <a:t>LD</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63712488"/>
                  </a:ext>
                </a:extLst>
              </a:tr>
              <a:tr h="371404">
                <a:tc>
                  <a:txBody>
                    <a:bodyPr/>
                    <a:lstStyle/>
                    <a:p>
                      <a:pPr>
                        <a:lnSpc>
                          <a:spcPct val="107000"/>
                        </a:lnSpc>
                        <a:spcAft>
                          <a:spcPts val="0"/>
                        </a:spcAft>
                        <a:tabLst>
                          <a:tab pos="2400300" algn="l"/>
                        </a:tabLst>
                      </a:pPr>
                      <a:r>
                        <a:rPr lang="es-ES" sz="1100">
                          <a:effectLst/>
                        </a:rPr>
                        <a:t>13</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Cap de secció de jurídica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Educació</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25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18668052"/>
                  </a:ext>
                </a:extLst>
              </a:tr>
              <a:tr h="371404">
                <a:tc>
                  <a:txBody>
                    <a:bodyPr/>
                    <a:lstStyle/>
                    <a:p>
                      <a:pPr>
                        <a:lnSpc>
                          <a:spcPct val="107000"/>
                        </a:lnSpc>
                        <a:spcAft>
                          <a:spcPts val="0"/>
                        </a:spcAft>
                        <a:tabLst>
                          <a:tab pos="2400300" algn="l"/>
                        </a:tabLst>
                      </a:pPr>
                      <a:r>
                        <a:rPr lang="es-ES" sz="1100">
                          <a:effectLst/>
                        </a:rPr>
                        <a:t>14</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 Cap de secció de personal</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Conselleria Funció Pública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25</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latin typeface="Calibri" panose="020F0502020204030204" pitchFamily="34" charset="0"/>
                          <a:ea typeface="Calibri" panose="020F0502020204030204" pitchFamily="34" charset="0"/>
                          <a:cs typeface="Times New Roman" panose="02020603050405020304" pitchFamily="18" charset="0"/>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7491711"/>
                  </a:ext>
                </a:extLst>
              </a:tr>
              <a:tr h="459441">
                <a:tc>
                  <a:txBody>
                    <a:bodyPr/>
                    <a:lstStyle/>
                    <a:p>
                      <a:pPr>
                        <a:lnSpc>
                          <a:spcPct val="107000"/>
                        </a:lnSpc>
                        <a:spcAft>
                          <a:spcPts val="0"/>
                        </a:spcAft>
                        <a:tabLst>
                          <a:tab pos="2400300" algn="l"/>
                        </a:tabLst>
                      </a:pPr>
                      <a:r>
                        <a:rPr lang="es-ES" sz="1100">
                          <a:effectLst/>
                        </a:rPr>
                        <a:t>15</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rPr>
                        <a:t>Cap de secció de gestió econòmica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2400300" algn="l"/>
                        </a:tabLst>
                      </a:pPr>
                      <a:r>
                        <a:rPr lang="ca-ES" sz="1100" dirty="0">
                          <a:effectLst/>
                          <a:latin typeface="Calibri" panose="020F0502020204030204" pitchFamily="34" charset="0"/>
                          <a:ea typeface="Calibri" panose="020F0502020204030204" pitchFamily="34" charset="0"/>
                          <a:cs typeface="Times New Roman" panose="02020603050405020304" pitchFamily="18" charset="0"/>
                        </a:rPr>
                        <a:t>Conselleria Hisenda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Nivell 25</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rPr>
                        <a:t>A1/A2 </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tabLst>
                          <a:tab pos="2400300" algn="l"/>
                        </a:tabLst>
                      </a:pPr>
                      <a:r>
                        <a:rPr lang="ca-ES" sz="1100" dirty="0">
                          <a:effectLst/>
                          <a:latin typeface="Calibri" panose="020F0502020204030204" pitchFamily="34" charset="0"/>
                          <a:ea typeface="Calibri" panose="020F0502020204030204" pitchFamily="34" charset="0"/>
                          <a:cs typeface="Times New Roman" panose="02020603050405020304" pitchFamily="18" charset="0"/>
                        </a:rPr>
                        <a:t>C</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2837352"/>
                  </a:ext>
                </a:extLst>
              </a:tr>
            </a:tbl>
          </a:graphicData>
        </a:graphic>
      </p:graphicFrame>
    </p:spTree>
    <p:extLst>
      <p:ext uri="{BB962C8B-B14F-4D97-AF65-F5344CB8AC3E}">
        <p14:creationId xmlns:p14="http://schemas.microsoft.com/office/powerpoint/2010/main" val="18390471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F69BCF-8076-4A91-A24D-131852BC72A0}"/>
              </a:ext>
            </a:extLst>
          </p:cNvPr>
          <p:cNvSpPr>
            <a:spLocks noGrp="1"/>
          </p:cNvSpPr>
          <p:nvPr>
            <p:ph type="title"/>
          </p:nvPr>
        </p:nvSpPr>
        <p:spPr>
          <a:xfrm>
            <a:off x="2363639" y="624110"/>
            <a:ext cx="9140974" cy="867806"/>
          </a:xfrm>
        </p:spPr>
        <p:txBody>
          <a:bodyPr/>
          <a:lstStyle/>
          <a:p>
            <a:r>
              <a:rPr lang="es-ES" sz="3600" b="1" dirty="0">
                <a:solidFill>
                  <a:srgbClr val="C00000"/>
                </a:solidFill>
                <a:effectLst>
                  <a:outerShdw blurRad="38100" dist="38100" dir="2700000" algn="tl">
                    <a:srgbClr val="000000">
                      <a:alpha val="43137"/>
                    </a:srgbClr>
                  </a:outerShdw>
                </a:effectLst>
              </a:rPr>
              <a:t>EXECUCIÓ DEL CONCURS DE MÈRITS</a:t>
            </a:r>
            <a:endParaRPr lang="es-ES" dirty="0">
              <a:solidFill>
                <a:srgbClr val="C00000"/>
              </a:solidFill>
            </a:endParaRPr>
          </a:p>
        </p:txBody>
      </p:sp>
      <p:sp>
        <p:nvSpPr>
          <p:cNvPr id="3" name="Marcador de contenido 2">
            <a:extLst>
              <a:ext uri="{FF2B5EF4-FFF2-40B4-BE49-F238E27FC236}">
                <a16:creationId xmlns:a16="http://schemas.microsoft.com/office/drawing/2014/main" id="{3153ABB1-C0C4-4FEE-AF23-ABCCA95CABA6}"/>
              </a:ext>
            </a:extLst>
          </p:cNvPr>
          <p:cNvSpPr>
            <a:spLocks noGrp="1"/>
          </p:cNvSpPr>
          <p:nvPr>
            <p:ph idx="1"/>
          </p:nvPr>
        </p:nvSpPr>
        <p:spPr>
          <a:xfrm>
            <a:off x="687388" y="1491916"/>
            <a:ext cx="11050956" cy="4419306"/>
          </a:xfrm>
        </p:spPr>
        <p:txBody>
          <a:bodyPr>
            <a:normAutofit fontScale="92500" lnSpcReduction="20000"/>
          </a:bodyPr>
          <a:lstStyle/>
          <a:p>
            <a:pPr marL="64008" indent="0" algn="just">
              <a:buNone/>
            </a:pPr>
            <a:r>
              <a:rPr lang="ca-ES" sz="2600" b="1" dirty="0">
                <a:solidFill>
                  <a:srgbClr val="C00000"/>
                </a:solidFill>
              </a:rPr>
              <a:t>		Observant l’execució i el resultat s’extreuen algunes conclusions:</a:t>
            </a:r>
          </a:p>
          <a:p>
            <a:pPr marL="64008" indent="0">
              <a:buNone/>
            </a:pPr>
            <a:endParaRPr lang="ca-ES" sz="2600" dirty="0"/>
          </a:p>
          <a:p>
            <a:pPr lvl="1" algn="just">
              <a:buFont typeface="Wingdings" panose="05000000000000000000" pitchFamily="2" charset="2"/>
              <a:buChar char="Ø"/>
            </a:pPr>
            <a:r>
              <a:rPr lang="ca-ES" sz="2600" dirty="0"/>
              <a:t>El concurs de mèrits, sembla garantir millor el principi constitucional d’igualtat, però resulta massa generalista per assegurar els de mèrit i capacitat.</a:t>
            </a:r>
          </a:p>
          <a:p>
            <a:pPr lvl="1" algn="just">
              <a:buFont typeface="Wingdings" panose="05000000000000000000" pitchFamily="2" charset="2"/>
              <a:buChar char="Ø"/>
            </a:pPr>
            <a:endParaRPr lang="ca-ES" sz="2600" dirty="0"/>
          </a:p>
          <a:p>
            <a:pPr lvl="1" algn="just">
              <a:buFont typeface="Wingdings" panose="05000000000000000000" pitchFamily="2" charset="2"/>
              <a:buChar char="Ø"/>
            </a:pPr>
            <a:r>
              <a:rPr lang="ca-ES" sz="2600" dirty="0"/>
              <a:t>El concurs de mèrits no assegura el principi d’idoneïtat: no assegura que el lloc s’adjudiqui al millor aspirant.</a:t>
            </a:r>
          </a:p>
          <a:p>
            <a:pPr lvl="1" algn="just">
              <a:buFont typeface="Wingdings" panose="05000000000000000000" pitchFamily="2" charset="2"/>
              <a:buChar char="Ø"/>
            </a:pPr>
            <a:endParaRPr lang="ca-ES" sz="2600" dirty="0"/>
          </a:p>
          <a:p>
            <a:pPr lvl="1" algn="just">
              <a:buFont typeface="Wingdings" panose="05000000000000000000" pitchFamily="2" charset="2"/>
              <a:buChar char="Ø"/>
            </a:pPr>
            <a:r>
              <a:rPr lang="ca-ES" sz="2600" dirty="0"/>
              <a:t>En ocasions actua com una loteria, tant per als aspirants com per a l’Administració.</a:t>
            </a:r>
          </a:p>
          <a:p>
            <a:endParaRPr lang="es-ES" dirty="0"/>
          </a:p>
        </p:txBody>
      </p:sp>
    </p:spTree>
    <p:extLst>
      <p:ext uri="{BB962C8B-B14F-4D97-AF65-F5344CB8AC3E}">
        <p14:creationId xmlns:p14="http://schemas.microsoft.com/office/powerpoint/2010/main" val="103311323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26CC00-6211-408F-8978-FA73FF08FB76}"/>
              </a:ext>
            </a:extLst>
          </p:cNvPr>
          <p:cNvSpPr>
            <a:spLocks noGrp="1"/>
          </p:cNvSpPr>
          <p:nvPr>
            <p:ph type="title"/>
          </p:nvPr>
        </p:nvSpPr>
        <p:spPr>
          <a:xfrm>
            <a:off x="2592925" y="624110"/>
            <a:ext cx="8911687" cy="687105"/>
          </a:xfrm>
        </p:spPr>
        <p:txBody>
          <a:bodyPr/>
          <a:lstStyle/>
          <a:p>
            <a:r>
              <a:rPr lang="es-ES" b="1" dirty="0">
                <a:solidFill>
                  <a:srgbClr val="C00000"/>
                </a:solidFill>
              </a:rPr>
              <a:t>RECORDEM EL CONCURS ESPECÍFIC</a:t>
            </a:r>
          </a:p>
        </p:txBody>
      </p:sp>
      <p:sp>
        <p:nvSpPr>
          <p:cNvPr id="3" name="Marcador de contenido 2">
            <a:extLst>
              <a:ext uri="{FF2B5EF4-FFF2-40B4-BE49-F238E27FC236}">
                <a16:creationId xmlns:a16="http://schemas.microsoft.com/office/drawing/2014/main" id="{01F63323-044D-4F93-A1FB-78937564DBDD}"/>
              </a:ext>
            </a:extLst>
          </p:cNvPr>
          <p:cNvSpPr>
            <a:spLocks noGrp="1"/>
          </p:cNvSpPr>
          <p:nvPr>
            <p:ph idx="1"/>
          </p:nvPr>
        </p:nvSpPr>
        <p:spPr>
          <a:xfrm>
            <a:off x="956930" y="1446027"/>
            <a:ext cx="10919384" cy="5128943"/>
          </a:xfrm>
        </p:spPr>
        <p:txBody>
          <a:bodyPr>
            <a:normAutofit/>
          </a:bodyPr>
          <a:lstStyle/>
          <a:p>
            <a:r>
              <a:rPr lang="ca-ES" b="1" dirty="0"/>
              <a:t>Article 78. El concurs específic </a:t>
            </a:r>
          </a:p>
          <a:p>
            <a:pPr marL="342900" indent="-342900" algn="just">
              <a:buAutoNum type="arabicPeriod"/>
            </a:pPr>
            <a:r>
              <a:rPr lang="ca-ES" sz="2000" b="1" u="sng" dirty="0"/>
              <a:t>El concurs específic és el sistema de provisió dels llocs de feina singularitzats</a:t>
            </a:r>
            <a:r>
              <a:rPr lang="ca-ES" sz="2000" dirty="0"/>
              <a:t> que tenen establerta aquesta forma de provisió en la relació de llocs de feina. </a:t>
            </a:r>
          </a:p>
          <a:p>
            <a:pPr marL="342900" indent="-342900" algn="just">
              <a:buAutoNum type="arabicPeriod"/>
            </a:pPr>
            <a:r>
              <a:rPr lang="ca-ES" sz="2000" dirty="0"/>
              <a:t>El concurs específic </a:t>
            </a:r>
            <a:r>
              <a:rPr lang="ca-ES" sz="2000" u="sng" dirty="0"/>
              <a:t>consisteix en la </a:t>
            </a:r>
            <a:r>
              <a:rPr lang="ca-ES" sz="2000" b="1" u="sng" dirty="0"/>
              <a:t>comprovació</a:t>
            </a:r>
            <a:r>
              <a:rPr lang="ca-ES" sz="2000" u="sng" dirty="0"/>
              <a:t> i la </a:t>
            </a:r>
            <a:r>
              <a:rPr lang="ca-ES" sz="2000" b="1" u="sng" dirty="0"/>
              <a:t>valoració</a:t>
            </a:r>
            <a:r>
              <a:rPr lang="ca-ES" sz="2000" u="sng" dirty="0"/>
              <a:t> dels </a:t>
            </a:r>
            <a:r>
              <a:rPr lang="ca-ES" sz="2000" b="1" u="sng" dirty="0"/>
              <a:t>mèrits</a:t>
            </a:r>
            <a:r>
              <a:rPr lang="ca-ES" sz="2000" u="sng" dirty="0"/>
              <a:t> i les </a:t>
            </a:r>
            <a:r>
              <a:rPr lang="ca-ES" sz="2000" b="1" u="sng" dirty="0"/>
              <a:t>capacitats</a:t>
            </a:r>
            <a:r>
              <a:rPr lang="ca-ES" sz="2000" u="sng" dirty="0"/>
              <a:t>, els </a:t>
            </a:r>
            <a:r>
              <a:rPr lang="ca-ES" sz="2000" b="1" u="sng" dirty="0"/>
              <a:t>coneixements</a:t>
            </a:r>
            <a:r>
              <a:rPr lang="ca-ES" sz="2000" u="sng" dirty="0"/>
              <a:t> o les </a:t>
            </a:r>
            <a:r>
              <a:rPr lang="ca-ES" sz="2000" b="1" u="sng" dirty="0"/>
              <a:t>aptituds</a:t>
            </a:r>
            <a:r>
              <a:rPr lang="ca-ES" sz="2000" u="sng" dirty="0"/>
              <a:t> determinats en cada convocatòria</a:t>
            </a:r>
            <a:r>
              <a:rPr lang="ca-ES" sz="2000" dirty="0"/>
              <a:t>, relacionats amb el lloc de feina convocat. </a:t>
            </a:r>
          </a:p>
          <a:p>
            <a:pPr marL="342900" indent="-342900" algn="just">
              <a:buAutoNum type="arabicPeriod"/>
            </a:pPr>
            <a:r>
              <a:rPr lang="ca-ES" sz="2000" u="sng" dirty="0"/>
              <a:t>A més dels mèrits generals</a:t>
            </a:r>
            <a:r>
              <a:rPr lang="ca-ES" sz="2000" dirty="0"/>
              <a:t>, la convocatòria ha de recollir la valoració de </a:t>
            </a:r>
            <a:r>
              <a:rPr lang="ca-ES" sz="2000" b="1" u="sng" dirty="0"/>
              <a:t>mèrits específics</a:t>
            </a:r>
            <a:r>
              <a:rPr lang="ca-ES" sz="2000" dirty="0"/>
              <a:t> relacionats amb el lloc de feina convocat. La </a:t>
            </a:r>
            <a:r>
              <a:rPr lang="ca-ES" sz="2000" u="sng" dirty="0"/>
              <a:t>valoració global dels mèrits</a:t>
            </a:r>
            <a:r>
              <a:rPr lang="ca-ES" sz="2000" dirty="0"/>
              <a:t> ha de suposar </a:t>
            </a:r>
            <a:r>
              <a:rPr lang="ca-ES" sz="2000" u="sng" dirty="0"/>
              <a:t>com a mínim el 55%</a:t>
            </a:r>
            <a:r>
              <a:rPr lang="ca-ES" sz="2000" dirty="0"/>
              <a:t> de la puntuació màxima assolible. </a:t>
            </a:r>
          </a:p>
          <a:p>
            <a:pPr marL="342900" indent="-342900" algn="just">
              <a:buAutoNum type="arabicPeriod"/>
            </a:pPr>
            <a:r>
              <a:rPr lang="ca-ES" sz="2000" dirty="0"/>
              <a:t>Per a la </a:t>
            </a:r>
            <a:r>
              <a:rPr lang="ca-ES" sz="2000" u="sng" dirty="0"/>
              <a:t>valoració de les capacitats, els coneixements o les aptituds</a:t>
            </a:r>
            <a:r>
              <a:rPr lang="ca-ES" sz="2000" dirty="0"/>
              <a:t>, la convocatòria pot incloure la </a:t>
            </a:r>
            <a:r>
              <a:rPr lang="ca-ES" sz="2000" u="sng" dirty="0"/>
              <a:t>realització de </a:t>
            </a:r>
            <a:r>
              <a:rPr lang="ca-ES" sz="2000" b="1" u="sng" dirty="0"/>
              <a:t>proves de caràcter pràctic</a:t>
            </a:r>
            <a:r>
              <a:rPr lang="ca-ES" sz="2000" u="sng" dirty="0"/>
              <a:t>, </a:t>
            </a:r>
            <a:r>
              <a:rPr lang="ca-ES" sz="2000" b="1" u="sng" dirty="0"/>
              <a:t>memòries</a:t>
            </a:r>
            <a:r>
              <a:rPr lang="ca-ES" sz="2000" u="sng" dirty="0"/>
              <a:t>, </a:t>
            </a:r>
            <a:r>
              <a:rPr lang="ca-ES" sz="2000" b="1" u="sng" dirty="0"/>
              <a:t>entrevistes</a:t>
            </a:r>
            <a:r>
              <a:rPr lang="ca-ES" sz="2000" u="sng" dirty="0"/>
              <a:t> i </a:t>
            </a:r>
            <a:r>
              <a:rPr lang="ca-ES" sz="2000" b="1" u="sng" dirty="0"/>
              <a:t>tests professionals</a:t>
            </a:r>
            <a:r>
              <a:rPr lang="ca-ES" sz="2000" u="sng" dirty="0"/>
              <a:t>, la valoració d’</a:t>
            </a:r>
            <a:r>
              <a:rPr lang="ca-ES" sz="2000" b="1" u="sng" dirty="0"/>
              <a:t>informes d’avaluació</a:t>
            </a:r>
            <a:r>
              <a:rPr lang="ca-ES" sz="2000" u="sng" dirty="0"/>
              <a:t> o altres sistemes similars</a:t>
            </a:r>
            <a:r>
              <a:rPr lang="ca-ES" sz="2000" dirty="0"/>
              <a:t>. </a:t>
            </a:r>
          </a:p>
          <a:p>
            <a:endParaRPr lang="es-ES" sz="2000" dirty="0"/>
          </a:p>
        </p:txBody>
      </p:sp>
    </p:spTree>
    <p:extLst>
      <p:ext uri="{BB962C8B-B14F-4D97-AF65-F5344CB8AC3E}">
        <p14:creationId xmlns:p14="http://schemas.microsoft.com/office/powerpoint/2010/main" val="41020839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86144-2AD5-4B39-ADD5-5860D6FFCE08}"/>
              </a:ext>
            </a:extLst>
          </p:cNvPr>
          <p:cNvSpPr>
            <a:spLocks noGrp="1"/>
          </p:cNvSpPr>
          <p:nvPr>
            <p:ph type="title"/>
          </p:nvPr>
        </p:nvSpPr>
        <p:spPr>
          <a:xfrm>
            <a:off x="1619481" y="624110"/>
            <a:ext cx="9885132" cy="842381"/>
          </a:xfrm>
        </p:spPr>
        <p:txBody>
          <a:bodyPr/>
          <a:lstStyle/>
          <a:p>
            <a:pPr>
              <a:lnSpc>
                <a:spcPct val="107000"/>
              </a:lnSpc>
              <a:spcAft>
                <a:spcPts val="800"/>
              </a:spcAft>
            </a:pPr>
            <a:r>
              <a:rPr lang="ca-ES" sz="3600" b="1" dirty="0">
                <a:solidFill>
                  <a:srgbClr val="C00000"/>
                </a:solidFill>
                <a:effectLst/>
                <a:latin typeface="Noto Sans" panose="020B0502040504020204" pitchFamily="34" charset="0"/>
                <a:ea typeface="Calibri" panose="020F0502020204030204" pitchFamily="34" charset="0"/>
                <a:cs typeface="Times New Roman" panose="02020603050405020304" pitchFamily="18" charset="0"/>
              </a:rPr>
              <a:t>QUANT A L’ENTREVISTA ESTRUCTURADA</a:t>
            </a:r>
            <a:endParaRPr lang="es-ES" sz="36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Marcador de contenido 2">
            <a:extLst>
              <a:ext uri="{FF2B5EF4-FFF2-40B4-BE49-F238E27FC236}">
                <a16:creationId xmlns:a16="http://schemas.microsoft.com/office/drawing/2014/main" id="{ECADCE4B-02F0-45F0-9947-EB38774C1EA0}"/>
              </a:ext>
            </a:extLst>
          </p:cNvPr>
          <p:cNvSpPr>
            <a:spLocks noGrp="1"/>
          </p:cNvSpPr>
          <p:nvPr>
            <p:ph idx="1"/>
          </p:nvPr>
        </p:nvSpPr>
        <p:spPr>
          <a:xfrm>
            <a:off x="837281" y="1608463"/>
            <a:ext cx="11116019" cy="4759286"/>
          </a:xfrm>
        </p:spPr>
        <p:txBody>
          <a:bodyPr>
            <a:noAutofit/>
          </a:bodyPr>
          <a:lstStyle/>
          <a:p>
            <a:pPr algn="just">
              <a:lnSpc>
                <a:spcPct val="107000"/>
              </a:lnSpc>
              <a:spcAft>
                <a:spcPts val="800"/>
              </a:spcAft>
            </a:pPr>
            <a:r>
              <a:rPr lang="ca-ES" sz="2200" dirty="0">
                <a:effectLst/>
                <a:ea typeface="Calibri" panose="020F0502020204030204" pitchFamily="34" charset="0"/>
                <a:cs typeface="Times New Roman" panose="02020603050405020304" pitchFamily="18" charset="0"/>
              </a:rPr>
              <a:t>No és el mateix una entrevista elaborada i preparada per un òrgan professional de selecció que una entrevista duta a terme per òrgans de selecció no professionals i amb membres de designació política, com era el cas abans de l’aprovació del EBEP.</a:t>
            </a:r>
          </a:p>
          <a:p>
            <a:pPr algn="just">
              <a:lnSpc>
                <a:spcPct val="107000"/>
              </a:lnSpc>
              <a:spcAft>
                <a:spcPts val="800"/>
              </a:spcAft>
            </a:pPr>
            <a:r>
              <a:rPr lang="ca-ES" sz="2200" dirty="0">
                <a:effectLst/>
                <a:ea typeface="Calibri" panose="020F0502020204030204" pitchFamily="34" charset="0"/>
                <a:cs typeface="Times New Roman" panose="02020603050405020304" pitchFamily="18" charset="0"/>
              </a:rPr>
              <a:t>Els pronunciaments judicials han passat de negar directament la possibilitat de considerar una entrevista como prova vàlida en un procés selectiu a admetre-la, encara que exigint un important grau de precisió en la descripció d’aquesta (oberta la porta a les entrevistes estructurades).</a:t>
            </a:r>
            <a:endParaRPr lang="es-ES" sz="22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ea typeface="Calibri" panose="020F0502020204030204" pitchFamily="34" charset="0"/>
                <a:cs typeface="Times New Roman" panose="02020603050405020304" pitchFamily="18" charset="0"/>
              </a:rPr>
              <a:t>STS de 28 de març de 2011, de la Sala Contenciosa Administrativa considera idònia l’Entrevista Conductual Estructurada com a prova selectiva en un procediment de provisió de llocs de feina.</a:t>
            </a:r>
            <a:endParaRPr lang="es-ES" sz="2200" dirty="0">
              <a:effectLst/>
              <a:ea typeface="Calibri" panose="020F0502020204030204" pitchFamily="34" charset="0"/>
              <a:cs typeface="Times New Roman" panose="02020603050405020304" pitchFamily="18" charset="0"/>
            </a:endParaRPr>
          </a:p>
          <a:p>
            <a:endParaRPr lang="ca-ES" sz="2200" dirty="0"/>
          </a:p>
        </p:txBody>
      </p:sp>
    </p:spTree>
    <p:extLst>
      <p:ext uri="{BB962C8B-B14F-4D97-AF65-F5344CB8AC3E}">
        <p14:creationId xmlns:p14="http://schemas.microsoft.com/office/powerpoint/2010/main" val="187155848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2643D1-1DF6-4EDE-8770-152C41B29346}"/>
              </a:ext>
            </a:extLst>
          </p:cNvPr>
          <p:cNvSpPr>
            <a:spLocks noGrp="1"/>
          </p:cNvSpPr>
          <p:nvPr>
            <p:ph type="title"/>
          </p:nvPr>
        </p:nvSpPr>
        <p:spPr>
          <a:xfrm>
            <a:off x="2592925" y="624110"/>
            <a:ext cx="8911687" cy="694327"/>
          </a:xfrm>
        </p:spPr>
        <p:txBody>
          <a:bodyPr>
            <a:normAutofit fontScale="90000"/>
          </a:bodyPr>
          <a:lstStyle/>
          <a:p>
            <a:r>
              <a:rPr lang="ca-ES" sz="3600" b="1" dirty="0">
                <a:solidFill>
                  <a:srgbClr val="C00000"/>
                </a:solidFill>
              </a:rPr>
              <a:t>LA LLIURE DESIGNACIÓ A LA LFPCAIB</a:t>
            </a:r>
            <a:r>
              <a:rPr lang="ca-ES" sz="3600" b="1" dirty="0"/>
              <a:t/>
            </a:r>
            <a:br>
              <a:rPr lang="ca-ES" sz="3600" b="1" dirty="0"/>
            </a:br>
            <a:endParaRPr lang="es-ES" dirty="0"/>
          </a:p>
        </p:txBody>
      </p:sp>
      <p:sp>
        <p:nvSpPr>
          <p:cNvPr id="3" name="Marcador de contenido 2">
            <a:extLst>
              <a:ext uri="{FF2B5EF4-FFF2-40B4-BE49-F238E27FC236}">
                <a16:creationId xmlns:a16="http://schemas.microsoft.com/office/drawing/2014/main" id="{2EE08258-46E3-4F6C-BB67-C111D5C416E1}"/>
              </a:ext>
            </a:extLst>
          </p:cNvPr>
          <p:cNvSpPr>
            <a:spLocks noGrp="1"/>
          </p:cNvSpPr>
          <p:nvPr>
            <p:ph idx="1"/>
          </p:nvPr>
        </p:nvSpPr>
        <p:spPr>
          <a:xfrm>
            <a:off x="808074" y="1318437"/>
            <a:ext cx="10696538" cy="4516585"/>
          </a:xfrm>
        </p:spPr>
        <p:txBody>
          <a:bodyPr>
            <a:normAutofit fontScale="92500" lnSpcReduction="10000"/>
          </a:bodyPr>
          <a:lstStyle/>
          <a:p>
            <a:r>
              <a:rPr lang="ca-ES" sz="2000" b="1" dirty="0">
                <a:solidFill>
                  <a:srgbClr val="C00000"/>
                </a:solidFill>
              </a:rPr>
              <a:t>Article 79. La lliure designació </a:t>
            </a:r>
          </a:p>
          <a:p>
            <a:pPr marL="342900" indent="-342900" algn="just">
              <a:buAutoNum type="arabicPeriod"/>
            </a:pPr>
            <a:r>
              <a:rPr lang="ca-ES" sz="2000" dirty="0">
                <a:solidFill>
                  <a:srgbClr val="C00000"/>
                </a:solidFill>
              </a:rPr>
              <a:t>La lliure designació és el </a:t>
            </a:r>
            <a:r>
              <a:rPr lang="ca-ES" sz="2000" u="sng" dirty="0">
                <a:solidFill>
                  <a:srgbClr val="C00000"/>
                </a:solidFill>
              </a:rPr>
              <a:t>sistema de provisió dels llocs que tenen establert expressament aquest sistema en la relació de llocs de feina</a:t>
            </a:r>
            <a:r>
              <a:rPr lang="ca-ES" sz="2000" dirty="0">
                <a:solidFill>
                  <a:srgbClr val="C00000"/>
                </a:solidFill>
              </a:rPr>
              <a:t>, pel fet que impliquen una </a:t>
            </a:r>
            <a:r>
              <a:rPr lang="ca-ES" sz="2000" u="sng" dirty="0">
                <a:solidFill>
                  <a:srgbClr val="C00000"/>
                </a:solidFill>
              </a:rPr>
              <a:t>elevada responsabilitat</a:t>
            </a:r>
            <a:r>
              <a:rPr lang="ca-ES" sz="2000" dirty="0">
                <a:solidFill>
                  <a:srgbClr val="C00000"/>
                </a:solidFill>
              </a:rPr>
              <a:t> o que </a:t>
            </a:r>
            <a:r>
              <a:rPr lang="ca-ES" sz="2000" u="sng" dirty="0">
                <a:solidFill>
                  <a:srgbClr val="C00000"/>
                </a:solidFill>
              </a:rPr>
              <a:t>requereixen una confiança personal</a:t>
            </a:r>
            <a:r>
              <a:rPr lang="ca-ES" sz="2000" dirty="0">
                <a:solidFill>
                  <a:srgbClr val="C00000"/>
                </a:solidFill>
              </a:rPr>
              <a:t> per exercir-ne les funcions. En conseqüència, </a:t>
            </a:r>
            <a:r>
              <a:rPr lang="ca-ES" sz="2000" b="1" u="sng" dirty="0">
                <a:solidFill>
                  <a:srgbClr val="C00000"/>
                </a:solidFill>
              </a:rPr>
              <a:t>es proveiran </a:t>
            </a:r>
            <a:r>
              <a:rPr lang="ca-ES" sz="2000" u="sng" dirty="0">
                <a:solidFill>
                  <a:srgbClr val="C00000"/>
                </a:solidFill>
              </a:rPr>
              <a:t>per lliure designació</a:t>
            </a:r>
            <a:r>
              <a:rPr lang="ca-ES" sz="2000" dirty="0">
                <a:solidFill>
                  <a:srgbClr val="C00000"/>
                </a:solidFill>
              </a:rPr>
              <a:t> els llocs següents: </a:t>
            </a:r>
          </a:p>
          <a:p>
            <a:pPr marL="800100" lvl="1" indent="-342900" algn="just">
              <a:buFont typeface="+mj-lt"/>
              <a:buAutoNum type="alphaLcParenR"/>
            </a:pPr>
            <a:r>
              <a:rPr lang="ca-ES" sz="2000" b="1" u="sng" dirty="0">
                <a:solidFill>
                  <a:srgbClr val="C00000"/>
                </a:solidFill>
              </a:rPr>
              <a:t>Els de caràcter directiu</a:t>
            </a:r>
            <a:r>
              <a:rPr lang="ca-ES" sz="2000" dirty="0">
                <a:solidFill>
                  <a:srgbClr val="C00000"/>
                </a:solidFill>
              </a:rPr>
              <a:t>. </a:t>
            </a:r>
          </a:p>
          <a:p>
            <a:pPr marL="800100" lvl="1" indent="-342900" algn="just">
              <a:buFont typeface="+mj-lt"/>
              <a:buAutoNum type="alphaLcParenR"/>
            </a:pPr>
            <a:r>
              <a:rPr lang="ca-ES" sz="2000" dirty="0">
                <a:solidFill>
                  <a:srgbClr val="C00000"/>
                </a:solidFill>
              </a:rPr>
              <a:t>Els de </a:t>
            </a:r>
            <a:r>
              <a:rPr lang="ca-ES" sz="2000" u="sng" dirty="0">
                <a:solidFill>
                  <a:srgbClr val="C00000"/>
                </a:solidFill>
              </a:rPr>
              <a:t>secretari o secretària personal o xofer o xofera d’alt càrrec</a:t>
            </a:r>
            <a:r>
              <a:rPr lang="ca-ES" sz="2000" dirty="0">
                <a:solidFill>
                  <a:srgbClr val="C00000"/>
                </a:solidFill>
              </a:rPr>
              <a:t>. </a:t>
            </a:r>
          </a:p>
          <a:p>
            <a:pPr marL="800100" lvl="1" indent="-342900" algn="just">
              <a:buFont typeface="+mj-lt"/>
              <a:buAutoNum type="alphaLcParenR"/>
            </a:pPr>
            <a:r>
              <a:rPr lang="ca-ES" sz="2000" u="sng" dirty="0">
                <a:solidFill>
                  <a:srgbClr val="C00000"/>
                </a:solidFill>
              </a:rPr>
              <a:t>Els adscrits al Gabinet de la Presidència</a:t>
            </a:r>
            <a:r>
              <a:rPr lang="ca-ES" sz="2000" dirty="0">
                <a:solidFill>
                  <a:srgbClr val="C00000"/>
                </a:solidFill>
              </a:rPr>
              <a:t> de les Illes Balears </a:t>
            </a:r>
            <a:r>
              <a:rPr lang="ca-ES" sz="2000" u="sng" dirty="0">
                <a:solidFill>
                  <a:srgbClr val="C00000"/>
                </a:solidFill>
              </a:rPr>
              <a:t>o al dels consellers o les conselleres</a:t>
            </a:r>
            <a:r>
              <a:rPr lang="ca-ES" sz="2000" dirty="0">
                <a:solidFill>
                  <a:srgbClr val="C00000"/>
                </a:solidFill>
              </a:rPr>
              <a:t>. </a:t>
            </a:r>
          </a:p>
          <a:p>
            <a:pPr marL="800100" lvl="1" indent="-342900" algn="just">
              <a:buFont typeface="+mj-lt"/>
              <a:buAutoNum type="alphaLcParenR"/>
            </a:pPr>
            <a:r>
              <a:rPr lang="ca-ES" sz="2000" dirty="0">
                <a:solidFill>
                  <a:srgbClr val="C00000"/>
                </a:solidFill>
              </a:rPr>
              <a:t>Aquells </a:t>
            </a:r>
            <a:r>
              <a:rPr lang="ca-ES" sz="2000" u="sng" dirty="0">
                <a:solidFill>
                  <a:srgbClr val="C00000"/>
                </a:solidFill>
              </a:rPr>
              <a:t>altres en què així ho estableixi la relació de llocs de feina</a:t>
            </a:r>
            <a:r>
              <a:rPr lang="ca-ES" sz="2000" dirty="0">
                <a:solidFill>
                  <a:srgbClr val="C00000"/>
                </a:solidFill>
              </a:rPr>
              <a:t>, </a:t>
            </a:r>
            <a:r>
              <a:rPr lang="ca-ES" sz="2000" u="sng" dirty="0">
                <a:solidFill>
                  <a:srgbClr val="C00000"/>
                </a:solidFill>
              </a:rPr>
              <a:t>atesa la naturalesa de les seves funcions</a:t>
            </a:r>
            <a:r>
              <a:rPr lang="ca-ES" sz="2000" dirty="0">
                <a:solidFill>
                  <a:srgbClr val="C00000"/>
                </a:solidFill>
              </a:rPr>
              <a:t>. </a:t>
            </a:r>
          </a:p>
          <a:p>
            <a:pPr marL="342900" indent="-342900" algn="just">
              <a:buAutoNum type="arabicPeriod"/>
            </a:pPr>
            <a:r>
              <a:rPr lang="ca-ES" sz="2000" u="sng" dirty="0">
                <a:solidFill>
                  <a:srgbClr val="C00000"/>
                </a:solidFill>
              </a:rPr>
              <a:t>Correspon al conseller o a la consellera o a l’òrgan equivalent al qual està adscrit el lloc de feina de lliure designació proposar-ne l’adjudicació</a:t>
            </a:r>
            <a:r>
              <a:rPr lang="ca-ES" sz="2000" dirty="0">
                <a:solidFill>
                  <a:srgbClr val="C00000"/>
                </a:solidFill>
              </a:rPr>
              <a:t>. </a:t>
            </a:r>
          </a:p>
          <a:p>
            <a:pPr algn="just"/>
            <a:endParaRPr lang="es-ES" dirty="0"/>
          </a:p>
        </p:txBody>
      </p:sp>
    </p:spTree>
    <p:extLst>
      <p:ext uri="{BB962C8B-B14F-4D97-AF65-F5344CB8AC3E}">
        <p14:creationId xmlns:p14="http://schemas.microsoft.com/office/powerpoint/2010/main" val="347676307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10F80A-BC9A-4D3D-9B3E-35A5ACB42C44}"/>
              </a:ext>
            </a:extLst>
          </p:cNvPr>
          <p:cNvSpPr>
            <a:spLocks noGrp="1"/>
          </p:cNvSpPr>
          <p:nvPr>
            <p:ph type="title"/>
          </p:nvPr>
        </p:nvSpPr>
        <p:spPr>
          <a:xfrm>
            <a:off x="1639019" y="387978"/>
            <a:ext cx="9865593" cy="767962"/>
          </a:xfrm>
        </p:spPr>
        <p:txBody>
          <a:bodyPr/>
          <a:lstStyle/>
          <a:p>
            <a:r>
              <a:rPr lang="es-ES" b="1" dirty="0">
                <a:solidFill>
                  <a:srgbClr val="C00000"/>
                </a:solidFill>
                <a:effectLst>
                  <a:outerShdw blurRad="38100" dist="38100" dir="2700000" algn="tl">
                    <a:srgbClr val="000000">
                      <a:alpha val="43137"/>
                    </a:srgbClr>
                  </a:outerShdw>
                </a:effectLst>
              </a:rPr>
              <a:t>PRONUNCIAMENTS JUDICIALS SOBRE LA LD</a:t>
            </a:r>
            <a:endParaRPr lang="es-ES" dirty="0">
              <a:solidFill>
                <a:srgbClr val="C00000"/>
              </a:solidFill>
            </a:endParaRPr>
          </a:p>
        </p:txBody>
      </p:sp>
      <p:sp>
        <p:nvSpPr>
          <p:cNvPr id="3" name="Marcador de contenido 2">
            <a:extLst>
              <a:ext uri="{FF2B5EF4-FFF2-40B4-BE49-F238E27FC236}">
                <a16:creationId xmlns:a16="http://schemas.microsoft.com/office/drawing/2014/main" id="{687F9F91-5700-4649-9C2F-10F10A4D4E01}"/>
              </a:ext>
            </a:extLst>
          </p:cNvPr>
          <p:cNvSpPr>
            <a:spLocks noGrp="1"/>
          </p:cNvSpPr>
          <p:nvPr>
            <p:ph idx="1"/>
          </p:nvPr>
        </p:nvSpPr>
        <p:spPr>
          <a:xfrm>
            <a:off x="965200" y="1362974"/>
            <a:ext cx="10878457" cy="5107048"/>
          </a:xfrm>
        </p:spPr>
        <p:txBody>
          <a:bodyPr>
            <a:normAutofit lnSpcReduction="10000"/>
          </a:bodyPr>
          <a:lstStyle/>
          <a:p>
            <a:pPr marL="64008" indent="0">
              <a:buNone/>
            </a:pPr>
            <a:r>
              <a:rPr lang="ca-ES" sz="2800" b="1" dirty="0">
                <a:solidFill>
                  <a:srgbClr val="C00000"/>
                </a:solidFill>
              </a:rPr>
              <a:t>La doctrina dels jutjats i tribunals ha estat decisiva i ha determinat l’obligació de motivar:</a:t>
            </a:r>
            <a:endParaRPr lang="ca-ES" sz="2800" dirty="0">
              <a:solidFill>
                <a:srgbClr val="C00000"/>
              </a:solidFill>
            </a:endParaRPr>
          </a:p>
          <a:p>
            <a:pPr marL="64008" indent="0">
              <a:buNone/>
            </a:pPr>
            <a:endParaRPr lang="ca-ES" sz="1100" dirty="0">
              <a:solidFill>
                <a:srgbClr val="C00000"/>
              </a:solidFill>
            </a:endParaRPr>
          </a:p>
          <a:p>
            <a:pPr lvl="1" algn="just">
              <a:buFont typeface="Wingdings" panose="05000000000000000000" pitchFamily="2" charset="2"/>
              <a:buChar char="Ø"/>
            </a:pPr>
            <a:r>
              <a:rPr lang="ca-ES" sz="2800" b="1" dirty="0">
                <a:solidFill>
                  <a:srgbClr val="C00000"/>
                </a:solidFill>
              </a:rPr>
              <a:t>La decisió de configurar el lloc de feina LD en les relacions de llocs de feina, per poder ser proveïts per lliure designació. </a:t>
            </a:r>
          </a:p>
          <a:p>
            <a:pPr lvl="1">
              <a:buFont typeface="Wingdings" panose="05000000000000000000" pitchFamily="2" charset="2"/>
              <a:buChar char="Ø"/>
            </a:pPr>
            <a:r>
              <a:rPr lang="ca-ES" sz="2800" b="1" dirty="0">
                <a:solidFill>
                  <a:srgbClr val="C00000"/>
                </a:solidFill>
              </a:rPr>
              <a:t>L’adjudicació del lloc de feina (motivar els nomenaments). </a:t>
            </a:r>
          </a:p>
          <a:p>
            <a:pPr lvl="1" algn="just">
              <a:buFont typeface="Wingdings" panose="05000000000000000000" pitchFamily="2" charset="2"/>
              <a:buChar char="Ø"/>
            </a:pPr>
            <a:r>
              <a:rPr lang="ca-ES" sz="2800" b="1" dirty="0">
                <a:solidFill>
                  <a:srgbClr val="C00000"/>
                </a:solidFill>
              </a:rPr>
              <a:t>Deixar sense efecte una convocatòria, quan existeixen aspirants que compleixen els requisits del lloc.</a:t>
            </a:r>
          </a:p>
          <a:p>
            <a:pPr lvl="1">
              <a:buFont typeface="Wingdings" panose="05000000000000000000" pitchFamily="2" charset="2"/>
              <a:buChar char="Ø"/>
            </a:pPr>
            <a:r>
              <a:rPr lang="ca-ES" sz="2800" b="1" dirty="0">
                <a:solidFill>
                  <a:srgbClr val="C00000"/>
                </a:solidFill>
              </a:rPr>
              <a:t>Els cessaments, que també són discrecionals.</a:t>
            </a:r>
            <a:endParaRPr lang="ca-ES" sz="2800" dirty="0">
              <a:solidFill>
                <a:srgbClr val="C00000"/>
              </a:solidFill>
            </a:endParaRPr>
          </a:p>
          <a:p>
            <a:endParaRPr lang="es-ES" dirty="0">
              <a:solidFill>
                <a:srgbClr val="C00000"/>
              </a:solidFill>
            </a:endParaRPr>
          </a:p>
        </p:txBody>
      </p:sp>
    </p:spTree>
    <p:extLst>
      <p:ext uri="{BB962C8B-B14F-4D97-AF65-F5344CB8AC3E}">
        <p14:creationId xmlns:p14="http://schemas.microsoft.com/office/powerpoint/2010/main" val="401546339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8AE7BE-6700-47D3-8715-E9B6026ED511}"/>
              </a:ext>
            </a:extLst>
          </p:cNvPr>
          <p:cNvSpPr>
            <a:spLocks noGrp="1"/>
          </p:cNvSpPr>
          <p:nvPr>
            <p:ph type="title"/>
          </p:nvPr>
        </p:nvSpPr>
        <p:spPr>
          <a:xfrm>
            <a:off x="1811547" y="624110"/>
            <a:ext cx="9693065" cy="635347"/>
          </a:xfrm>
        </p:spPr>
        <p:txBody>
          <a:bodyPr>
            <a:normAutofit fontScale="90000"/>
          </a:bodyPr>
          <a:lstStyle/>
          <a:p>
            <a:r>
              <a:rPr lang="es-ES" b="1" dirty="0">
                <a:solidFill>
                  <a:srgbClr val="C00000"/>
                </a:solidFill>
              </a:rPr>
              <a:t>QÜESTIONS A DEBATRE SOBRE LA PROVISIÓ</a:t>
            </a:r>
            <a:endParaRPr lang="es-ES" dirty="0">
              <a:solidFill>
                <a:srgbClr val="C00000"/>
              </a:solidFill>
            </a:endParaRPr>
          </a:p>
        </p:txBody>
      </p:sp>
      <p:sp>
        <p:nvSpPr>
          <p:cNvPr id="3" name="Marcador de contenido 2">
            <a:extLst>
              <a:ext uri="{FF2B5EF4-FFF2-40B4-BE49-F238E27FC236}">
                <a16:creationId xmlns:a16="http://schemas.microsoft.com/office/drawing/2014/main" id="{60706366-DEDB-43CC-9A55-85DF00270F72}"/>
              </a:ext>
            </a:extLst>
          </p:cNvPr>
          <p:cNvSpPr>
            <a:spLocks noGrp="1"/>
          </p:cNvSpPr>
          <p:nvPr>
            <p:ph idx="1"/>
          </p:nvPr>
        </p:nvSpPr>
        <p:spPr>
          <a:xfrm>
            <a:off x="787400" y="1656271"/>
            <a:ext cx="11150600" cy="4968815"/>
          </a:xfrm>
        </p:spPr>
        <p:txBody>
          <a:bodyPr>
            <a:normAutofit/>
          </a:bodyPr>
          <a:lstStyle/>
          <a:p>
            <a:pPr algn="just">
              <a:buFont typeface="Wingdings" panose="05000000000000000000" pitchFamily="2" charset="2"/>
              <a:buChar char="Ø"/>
            </a:pPr>
            <a:r>
              <a:rPr lang="ca-ES" sz="3000" b="1" dirty="0">
                <a:solidFill>
                  <a:srgbClr val="C00000"/>
                </a:solidFill>
              </a:rPr>
              <a:t>Són adequats els procediments de provisió de llocs de feina, per mitjà de convocatòries generalistes per garantir l’adjudicació als aspirants més idonis?</a:t>
            </a:r>
          </a:p>
          <a:p>
            <a:pPr algn="just">
              <a:buFont typeface="Wingdings" panose="05000000000000000000" pitchFamily="2" charset="2"/>
              <a:buChar char="Ø"/>
            </a:pPr>
            <a:endParaRPr lang="ca-ES" sz="3000" b="1" dirty="0">
              <a:solidFill>
                <a:srgbClr val="C00000"/>
              </a:solidFill>
            </a:endParaRPr>
          </a:p>
          <a:p>
            <a:pPr algn="just">
              <a:buFont typeface="Wingdings" panose="05000000000000000000" pitchFamily="2" charset="2"/>
              <a:buChar char="Ø"/>
            </a:pPr>
            <a:r>
              <a:rPr lang="ca-ES" sz="3000" b="1" dirty="0">
                <a:solidFill>
                  <a:srgbClr val="C00000"/>
                </a:solidFill>
              </a:rPr>
              <a:t>Són sistemes eficients?</a:t>
            </a:r>
          </a:p>
          <a:p>
            <a:pPr algn="just">
              <a:buFont typeface="Wingdings" panose="05000000000000000000" pitchFamily="2" charset="2"/>
              <a:buChar char="Ø"/>
            </a:pPr>
            <a:endParaRPr lang="ca-ES" sz="3000" b="1" dirty="0">
              <a:solidFill>
                <a:srgbClr val="C00000"/>
              </a:solidFill>
            </a:endParaRPr>
          </a:p>
          <a:p>
            <a:pPr algn="just">
              <a:buFont typeface="Wingdings" panose="05000000000000000000" pitchFamily="2" charset="2"/>
              <a:buChar char="Ø"/>
            </a:pPr>
            <a:r>
              <a:rPr lang="ca-ES" sz="3000" b="1" dirty="0">
                <a:solidFill>
                  <a:srgbClr val="C00000"/>
                </a:solidFill>
              </a:rPr>
              <a:t>Es podrien agilitar d’alguna manera els sistemes de provisió de llocs de feina?</a:t>
            </a:r>
            <a:endParaRPr lang="ca-ES" sz="3000" dirty="0">
              <a:solidFill>
                <a:srgbClr val="C00000"/>
              </a:solidFill>
            </a:endParaRPr>
          </a:p>
          <a:p>
            <a:endParaRPr lang="es-ES" sz="3000" dirty="0"/>
          </a:p>
        </p:txBody>
      </p:sp>
    </p:spTree>
    <p:extLst>
      <p:ext uri="{BB962C8B-B14F-4D97-AF65-F5344CB8AC3E}">
        <p14:creationId xmlns:p14="http://schemas.microsoft.com/office/powerpoint/2010/main" val="1485340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DFEC37-598E-49DD-B823-A21CF3A0A262}"/>
              </a:ext>
            </a:extLst>
          </p:cNvPr>
          <p:cNvSpPr>
            <a:spLocks noGrp="1"/>
          </p:cNvSpPr>
          <p:nvPr>
            <p:ph type="title"/>
          </p:nvPr>
        </p:nvSpPr>
        <p:spPr>
          <a:xfrm>
            <a:off x="2592925" y="624110"/>
            <a:ext cx="8911687" cy="716208"/>
          </a:xfrm>
        </p:spPr>
        <p:txBody>
          <a:bodyPr/>
          <a:lstStyle/>
          <a:p>
            <a:r>
              <a:rPr lang="es-ES" b="1" dirty="0">
                <a:solidFill>
                  <a:srgbClr val="C00000"/>
                </a:solidFill>
              </a:rPr>
              <a:t>PRINCIPIS RECOLLITS A LA LFPCAIB</a:t>
            </a:r>
          </a:p>
        </p:txBody>
      </p:sp>
      <p:sp>
        <p:nvSpPr>
          <p:cNvPr id="3" name="Marcador de contenido 2">
            <a:extLst>
              <a:ext uri="{FF2B5EF4-FFF2-40B4-BE49-F238E27FC236}">
                <a16:creationId xmlns:a16="http://schemas.microsoft.com/office/drawing/2014/main" id="{99BA1B2C-209B-46C4-85B4-6B88BCF1AEEE}"/>
              </a:ext>
            </a:extLst>
          </p:cNvPr>
          <p:cNvSpPr>
            <a:spLocks noGrp="1"/>
          </p:cNvSpPr>
          <p:nvPr>
            <p:ph idx="1"/>
          </p:nvPr>
        </p:nvSpPr>
        <p:spPr>
          <a:xfrm>
            <a:off x="1466664" y="1354237"/>
            <a:ext cx="10049523" cy="4717790"/>
          </a:xfrm>
        </p:spPr>
        <p:txBody>
          <a:bodyPr>
            <a:noAutofit/>
          </a:bodyPr>
          <a:lstStyle/>
          <a:p>
            <a:pPr algn="just"/>
            <a:r>
              <a:rPr lang="ca-ES" b="1" u="sng" dirty="0">
                <a:solidFill>
                  <a:srgbClr val="333333"/>
                </a:solidFill>
                <a:latin typeface="+mj-lt"/>
              </a:rPr>
              <a:t>Transparència</a:t>
            </a:r>
            <a:r>
              <a:rPr lang="ca-ES" dirty="0">
                <a:solidFill>
                  <a:srgbClr val="333333"/>
                </a:solidFill>
                <a:latin typeface="+mj-lt"/>
              </a:rPr>
              <a:t> en la gestió del procediment i en el funcionament dels òrgans de selecció</a:t>
            </a:r>
            <a:endParaRPr lang="ca-ES" u="sng" dirty="0">
              <a:latin typeface="+mj-lt"/>
            </a:endParaRPr>
          </a:p>
          <a:p>
            <a:pPr algn="just"/>
            <a:r>
              <a:rPr lang="ca-ES" b="1" u="sng" dirty="0">
                <a:solidFill>
                  <a:srgbClr val="333333"/>
                </a:solidFill>
                <a:latin typeface="+mj-lt"/>
              </a:rPr>
              <a:t>Especialització</a:t>
            </a:r>
            <a:r>
              <a:rPr lang="ca-ES" u="sng" dirty="0">
                <a:solidFill>
                  <a:srgbClr val="333333"/>
                </a:solidFill>
                <a:latin typeface="+mj-lt"/>
              </a:rPr>
              <a:t> i </a:t>
            </a:r>
            <a:r>
              <a:rPr lang="ca-ES" b="1" u="sng" dirty="0">
                <a:solidFill>
                  <a:srgbClr val="333333"/>
                </a:solidFill>
                <a:latin typeface="+mj-lt"/>
              </a:rPr>
              <a:t>professionalitat</a:t>
            </a:r>
            <a:r>
              <a:rPr lang="ca-ES" dirty="0">
                <a:solidFill>
                  <a:srgbClr val="333333"/>
                </a:solidFill>
                <a:latin typeface="+mj-lt"/>
              </a:rPr>
              <a:t> dels membres dels òrgans de selecció</a:t>
            </a:r>
            <a:endParaRPr lang="ca-ES" dirty="0">
              <a:latin typeface="+mj-lt"/>
            </a:endParaRPr>
          </a:p>
          <a:p>
            <a:pPr algn="just"/>
            <a:r>
              <a:rPr lang="ca-ES" dirty="0">
                <a:solidFill>
                  <a:srgbClr val="333333"/>
                </a:solidFill>
                <a:latin typeface="+mj-lt"/>
              </a:rPr>
              <a:t>Garantia de la </a:t>
            </a:r>
            <a:r>
              <a:rPr lang="ca-ES" b="1" u="sng" dirty="0">
                <a:solidFill>
                  <a:srgbClr val="333333"/>
                </a:solidFill>
                <a:latin typeface="+mj-lt"/>
              </a:rPr>
              <a:t>independència</a:t>
            </a:r>
            <a:r>
              <a:rPr lang="ca-ES" dirty="0">
                <a:solidFill>
                  <a:srgbClr val="333333"/>
                </a:solidFill>
                <a:latin typeface="+mj-lt"/>
              </a:rPr>
              <a:t> de l’òrgan de selecció i de la </a:t>
            </a:r>
            <a:r>
              <a:rPr lang="ca-ES" b="1" u="sng" dirty="0">
                <a:solidFill>
                  <a:srgbClr val="333333"/>
                </a:solidFill>
                <a:latin typeface="+mj-lt"/>
              </a:rPr>
              <a:t>imparcialitat</a:t>
            </a:r>
            <a:r>
              <a:rPr lang="ca-ES" dirty="0">
                <a:solidFill>
                  <a:srgbClr val="333333"/>
                </a:solidFill>
                <a:latin typeface="+mj-lt"/>
              </a:rPr>
              <a:t> de cadascun dels membres </a:t>
            </a:r>
          </a:p>
          <a:p>
            <a:pPr algn="just"/>
            <a:r>
              <a:rPr lang="ca-ES" b="1" u="sng" dirty="0">
                <a:solidFill>
                  <a:srgbClr val="333333"/>
                </a:solidFill>
                <a:latin typeface="+mj-lt"/>
              </a:rPr>
              <a:t>Adequació dels sistemes de selecció i de les proves selectives a les funcions atribuïdes als cossos, les escales o les especialitats corresponents</a:t>
            </a:r>
            <a:r>
              <a:rPr lang="ca-ES" dirty="0">
                <a:solidFill>
                  <a:srgbClr val="333333"/>
                </a:solidFill>
                <a:latin typeface="+mj-lt"/>
              </a:rPr>
              <a:t>, que han d’incloure, a aquest efecte, les </a:t>
            </a:r>
            <a:r>
              <a:rPr lang="ca-ES" u="sng" dirty="0">
                <a:solidFill>
                  <a:srgbClr val="333333"/>
                </a:solidFill>
                <a:latin typeface="+mj-lt"/>
              </a:rPr>
              <a:t>proves pràctiques</a:t>
            </a:r>
            <a:r>
              <a:rPr lang="ca-ES" dirty="0">
                <a:solidFill>
                  <a:srgbClr val="333333"/>
                </a:solidFill>
                <a:latin typeface="+mj-lt"/>
              </a:rPr>
              <a:t> que siguin necessàries</a:t>
            </a:r>
          </a:p>
          <a:p>
            <a:pPr algn="just"/>
            <a:r>
              <a:rPr lang="ca-ES" dirty="0">
                <a:latin typeface="+mj-lt"/>
              </a:rPr>
              <a:t>L’</a:t>
            </a:r>
            <a:r>
              <a:rPr lang="ca-ES" b="1" u="sng" dirty="0">
                <a:latin typeface="+mj-lt"/>
              </a:rPr>
              <a:t>eficàcia</a:t>
            </a:r>
            <a:r>
              <a:rPr lang="ca-ES" b="1" dirty="0">
                <a:latin typeface="+mj-lt"/>
              </a:rPr>
              <a:t> dels procediments de selecció</a:t>
            </a:r>
            <a:r>
              <a:rPr lang="ca-ES" dirty="0">
                <a:latin typeface="+mj-lt"/>
              </a:rPr>
              <a:t> per assegurar la </a:t>
            </a:r>
            <a:r>
              <a:rPr lang="ca-ES" b="1" u="sng" dirty="0">
                <a:latin typeface="+mj-lt"/>
              </a:rPr>
              <a:t>idoneïtat dels aspirants seleccionats</a:t>
            </a:r>
          </a:p>
          <a:p>
            <a:pPr algn="just"/>
            <a:r>
              <a:rPr lang="ca-ES" dirty="0">
                <a:latin typeface="+mj-lt"/>
              </a:rPr>
              <a:t>El foment de l’</a:t>
            </a:r>
            <a:r>
              <a:rPr lang="ca-ES" b="1" dirty="0">
                <a:latin typeface="+mj-lt"/>
              </a:rPr>
              <a:t>equilibri entre dones i homes</a:t>
            </a:r>
            <a:r>
              <a:rPr lang="ca-ES" dirty="0">
                <a:latin typeface="+mj-lt"/>
              </a:rPr>
              <a:t> i de l’accés de les dones a aquells sectors d’activitat on hi ha més percentatge d’homes</a:t>
            </a:r>
            <a:endParaRPr lang="ca-ES" dirty="0">
              <a:solidFill>
                <a:srgbClr val="333333"/>
              </a:solidFill>
              <a:latin typeface="+mj-lt"/>
            </a:endParaRPr>
          </a:p>
          <a:p>
            <a:pPr algn="just"/>
            <a:r>
              <a:rPr lang="ca-ES" b="1" u="sng" dirty="0">
                <a:solidFill>
                  <a:srgbClr val="333333"/>
                </a:solidFill>
                <a:latin typeface="+mj-lt"/>
              </a:rPr>
              <a:t>Eficiència</a:t>
            </a:r>
            <a:r>
              <a:rPr lang="ca-ES" dirty="0">
                <a:solidFill>
                  <a:srgbClr val="333333"/>
                </a:solidFill>
                <a:latin typeface="+mj-lt"/>
              </a:rPr>
              <a:t>, </a:t>
            </a:r>
            <a:r>
              <a:rPr lang="ca-ES" b="1" u="sng" dirty="0">
                <a:solidFill>
                  <a:srgbClr val="333333"/>
                </a:solidFill>
                <a:latin typeface="+mj-lt"/>
              </a:rPr>
              <a:t>celeritat</a:t>
            </a:r>
            <a:r>
              <a:rPr lang="ca-ES" dirty="0">
                <a:solidFill>
                  <a:srgbClr val="333333"/>
                </a:solidFill>
                <a:latin typeface="+mj-lt"/>
              </a:rPr>
              <a:t> i </a:t>
            </a:r>
            <a:r>
              <a:rPr lang="ca-ES" b="1" u="sng" dirty="0">
                <a:solidFill>
                  <a:srgbClr val="333333"/>
                </a:solidFill>
                <a:latin typeface="+mj-lt"/>
              </a:rPr>
              <a:t>agilitat</a:t>
            </a:r>
            <a:r>
              <a:rPr lang="ca-ES" dirty="0">
                <a:solidFill>
                  <a:srgbClr val="333333"/>
                </a:solidFill>
                <a:latin typeface="+mj-lt"/>
              </a:rPr>
              <a:t> dels procediments selectius</a:t>
            </a:r>
            <a:endParaRPr lang="ca-ES" dirty="0">
              <a:latin typeface="+mj-lt"/>
            </a:endParaRPr>
          </a:p>
        </p:txBody>
      </p:sp>
    </p:spTree>
    <p:extLst>
      <p:ext uri="{BB962C8B-B14F-4D97-AF65-F5344CB8AC3E}">
        <p14:creationId xmlns:p14="http://schemas.microsoft.com/office/powerpoint/2010/main" val="74324745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254A12-AB08-4CA9-AAAE-7D2A8613F209}"/>
              </a:ext>
            </a:extLst>
          </p:cNvPr>
          <p:cNvSpPr>
            <a:spLocks noGrp="1"/>
          </p:cNvSpPr>
          <p:nvPr>
            <p:ph type="title"/>
          </p:nvPr>
        </p:nvSpPr>
        <p:spPr>
          <a:xfrm>
            <a:off x="2592925" y="624110"/>
            <a:ext cx="8911687" cy="645890"/>
          </a:xfrm>
        </p:spPr>
        <p:txBody>
          <a:bodyPr/>
          <a:lstStyle/>
          <a:p>
            <a:r>
              <a:rPr lang="es-ES" b="1" dirty="0">
                <a:solidFill>
                  <a:srgbClr val="C00000"/>
                </a:solidFill>
              </a:rPr>
              <a:t>CONCLUSIONS FINALS:</a:t>
            </a:r>
            <a:endParaRPr lang="es-ES" dirty="0">
              <a:solidFill>
                <a:srgbClr val="C00000"/>
              </a:solidFill>
            </a:endParaRPr>
          </a:p>
        </p:txBody>
      </p:sp>
      <p:sp>
        <p:nvSpPr>
          <p:cNvPr id="3" name="Marcador de contenido 2">
            <a:extLst>
              <a:ext uri="{FF2B5EF4-FFF2-40B4-BE49-F238E27FC236}">
                <a16:creationId xmlns:a16="http://schemas.microsoft.com/office/drawing/2014/main" id="{44939B4B-2D85-477F-B452-FCD274EBA19A}"/>
              </a:ext>
            </a:extLst>
          </p:cNvPr>
          <p:cNvSpPr>
            <a:spLocks noGrp="1"/>
          </p:cNvSpPr>
          <p:nvPr>
            <p:ph idx="1"/>
          </p:nvPr>
        </p:nvSpPr>
        <p:spPr>
          <a:xfrm>
            <a:off x="1070043" y="1270000"/>
            <a:ext cx="10434570" cy="4641222"/>
          </a:xfrm>
        </p:spPr>
        <p:txBody>
          <a:bodyPr>
            <a:noAutofit/>
          </a:bodyPr>
          <a:lstStyle/>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La modernització i la qualitat de la prestació dels serveis públics passa, indefectiblement, per la millora en la gestió dels recursos humans, començant per una modificació gradual de la selecció dels empleats públics que, sense perdre objectivitat, guanyi en agilitat i introdueixi nous instruments que s’han acreditat adequats a la UE i que han de permetre seleccionar a les persones dotades de major mèrit i capacitat per ser els servidors púbics dels segle XXI</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La selecció dels empleats públics constitueix una inversió a molt llarg termini, per a la qual cosa resulta necessari planificar-la, determinant les funcions encomanades a l’Administració i els perfils professionals per atendre-les. Per això l’EBEP proposa configurar processos selectius ajustant les proves a les funciones encomandes i a les tasques efectivament acomplides.</a:t>
            </a:r>
            <a:endParaRPr lang="es-ES" sz="22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9389714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8EAF027-891F-4B8F-8A5F-7B6AC5E11009}"/>
              </a:ext>
            </a:extLst>
          </p:cNvPr>
          <p:cNvSpPr txBox="1"/>
          <p:nvPr/>
        </p:nvSpPr>
        <p:spPr>
          <a:xfrm>
            <a:off x="1564396" y="196721"/>
            <a:ext cx="10443990" cy="6343403"/>
          </a:xfrm>
          <a:prstGeom prst="rect">
            <a:avLst/>
          </a:prstGeom>
          <a:noFill/>
        </p:spPr>
        <p:txBody>
          <a:bodyPr wrap="square">
            <a:spAutoFit/>
          </a:bodyPr>
          <a:lstStyle/>
          <a:p>
            <a:pPr algn="just">
              <a:lnSpc>
                <a:spcPct val="107000"/>
              </a:lnSpc>
              <a:spcAft>
                <a:spcPts val="800"/>
              </a:spcAft>
            </a:pPr>
            <a:r>
              <a:rPr lang="ca-ES" dirty="0">
                <a:effectLst/>
                <a:latin typeface="+mj-lt"/>
                <a:ea typeface="Calibri" panose="020F0502020204030204" pitchFamily="34" charset="0"/>
                <a:cs typeface="Times New Roman" panose="02020603050405020304" pitchFamily="18" charset="0"/>
              </a:rPr>
              <a:t>La necessitat de transformar la gestió dels recursos humans a les Administracions Públiques, ha de començar per un replantejament dels sistemes de selecció i provisió, per adaptar-se als nous temps i a les noves necessitats i també per donar major agilitat i flexibilitat a l’esmentada gestió.</a:t>
            </a:r>
            <a:endParaRPr lang="ca-ES" b="1"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b="1" dirty="0">
                <a:solidFill>
                  <a:srgbClr val="C00000"/>
                </a:solidFill>
                <a:latin typeface="+mj-lt"/>
                <a:ea typeface="Calibri" panose="020F0502020204030204" pitchFamily="34" charset="0"/>
                <a:cs typeface="Times New Roman" panose="02020603050405020304" pitchFamily="18" charset="0"/>
              </a:rPr>
              <a:t>NECESSITAM:</a:t>
            </a:r>
            <a:r>
              <a:rPr lang="ca-ES" dirty="0">
                <a:effectLst/>
                <a:latin typeface="+mj-lt"/>
                <a:ea typeface="Calibri" panose="020F0502020204030204" pitchFamily="34" charset="0"/>
                <a:cs typeface="Times New Roman" panose="02020603050405020304" pitchFamily="18" charset="0"/>
              </a:rPr>
              <a:t> </a:t>
            </a:r>
          </a:p>
          <a:p>
            <a:pPr marL="342900" lvl="0" indent="-342900" algn="just">
              <a:lnSpc>
                <a:spcPct val="107000"/>
              </a:lnSpc>
              <a:buFont typeface="Symbol" panose="05050102010706020507" pitchFamily="18" charset="2"/>
              <a:buChar char=""/>
            </a:pPr>
            <a:r>
              <a:rPr lang="ca-ES" dirty="0">
                <a:effectLst/>
                <a:latin typeface="+mj-lt"/>
                <a:ea typeface="Calibri" panose="020F0502020204030204" pitchFamily="34" charset="0"/>
                <a:cs typeface="Times New Roman" panose="02020603050405020304" pitchFamily="18" charset="0"/>
              </a:rPr>
              <a:t>Oposicions molt més ràpides i amb manco fases de procediment</a:t>
            </a:r>
            <a:endParaRPr lang="es-ES"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ca-ES" dirty="0">
                <a:effectLst/>
                <a:latin typeface="+mj-lt"/>
                <a:ea typeface="Calibri" panose="020F0502020204030204" pitchFamily="34" charset="0"/>
                <a:cs typeface="Times New Roman" panose="02020603050405020304" pitchFamily="18" charset="0"/>
              </a:rPr>
              <a:t>Oposicions anuals per als cossos generals </a:t>
            </a:r>
            <a:endParaRPr lang="es-ES"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ca-ES" dirty="0">
                <a:effectLst/>
                <a:latin typeface="+mj-lt"/>
                <a:ea typeface="Calibri" panose="020F0502020204030204" pitchFamily="34" charset="0"/>
                <a:cs typeface="Times New Roman" panose="02020603050405020304" pitchFamily="18" charset="0"/>
              </a:rPr>
              <a:t>Proves per competències.</a:t>
            </a:r>
            <a:endParaRPr lang="es-ES" dirty="0">
              <a:effectLst/>
              <a:latin typeface="+mj-lt"/>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ca-ES" dirty="0">
                <a:effectLst/>
                <a:latin typeface="+mj-lt"/>
                <a:ea typeface="Calibri" panose="020F0502020204030204" pitchFamily="34" charset="0"/>
                <a:cs typeface="Times New Roman" panose="02020603050405020304" pitchFamily="18" charset="0"/>
              </a:rPr>
              <a:t>A més d’avaluar aptituds i coneixements professionals específics, s’haurien d’avaluar també altres competències bàsiques com ara:</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Capacitat analítica i de resolució de problemes</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Capacitat de comunicació</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Treball de qualitat i resultats</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Capacitat d’aprenentatge i desenvolupament professional </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Determinació de prioritats i organització</a:t>
            </a:r>
            <a:endParaRPr lang="es-ES" dirty="0">
              <a:effectLst/>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cs typeface="Times New Roman" panose="02020603050405020304" pitchFamily="18" charset="0"/>
              </a:rPr>
              <a:t>Resistència i resiliència</a:t>
            </a:r>
            <a:endParaRPr lang="es-ES" dirty="0">
              <a:latin typeface="+mj-lt"/>
              <a:ea typeface="Calibri" panose="020F0502020204030204" pitchFamily="34" charset="0"/>
              <a:cs typeface="Times New Roman" panose="02020603050405020304" pitchFamily="18" charset="0"/>
            </a:endParaRPr>
          </a:p>
          <a:p>
            <a:pPr marL="742950" lvl="1" indent="-285750" algn="just">
              <a:buFont typeface="Courier New" panose="02070309020205020404" pitchFamily="49" charset="0"/>
              <a:buChar char="o"/>
            </a:pPr>
            <a:r>
              <a:rPr lang="ca-ES" dirty="0">
                <a:effectLst/>
                <a:latin typeface="+mj-lt"/>
                <a:ea typeface="Calibri" panose="020F0502020204030204" pitchFamily="34" charset="0"/>
              </a:rPr>
              <a:t>Capacitat de treball en equip</a:t>
            </a:r>
          </a:p>
          <a:p>
            <a:pPr marL="742950" lvl="1" indent="-285750" algn="just">
              <a:buFont typeface="Courier New" panose="02070309020205020404" pitchFamily="49" charset="0"/>
              <a:buChar char="o"/>
            </a:pPr>
            <a:endParaRPr lang="es-ES"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b="1" dirty="0">
                <a:solidFill>
                  <a:srgbClr val="C00000"/>
                </a:solidFill>
                <a:effectLst/>
                <a:latin typeface="+mj-lt"/>
                <a:ea typeface="Calibri" panose="020F0502020204030204" pitchFamily="34" charset="0"/>
                <a:cs typeface="Times New Roman" panose="02020603050405020304" pitchFamily="18" charset="0"/>
              </a:rPr>
              <a:t>L’EBEP es va aprovar amb aquesta intenció, però  malauradament</a:t>
            </a:r>
            <a:r>
              <a:rPr lang="ca-ES" dirty="0">
                <a:solidFill>
                  <a:srgbClr val="C00000"/>
                </a:solidFill>
                <a:effectLst/>
                <a:latin typeface="+mj-lt"/>
                <a:ea typeface="Calibri" panose="020F0502020204030204" pitchFamily="34" charset="0"/>
                <a:cs typeface="Times New Roman" panose="02020603050405020304" pitchFamily="18" charset="0"/>
              </a:rPr>
              <a:t>,</a:t>
            </a:r>
            <a:r>
              <a:rPr lang="ca-ES" dirty="0">
                <a:effectLst/>
                <a:latin typeface="+mj-lt"/>
                <a:ea typeface="Calibri" panose="020F0502020204030204" pitchFamily="34" charset="0"/>
                <a:cs typeface="Times New Roman" panose="02020603050405020304" pitchFamily="18" charset="0"/>
              </a:rPr>
              <a:t> tot i que incorpora elements importants que -en la mesura en què les CCAA i l’Estat els apliquin- poden servir per introduir canvis en aquests processos essencials, </a:t>
            </a:r>
            <a:r>
              <a:rPr lang="ca-ES" b="1" dirty="0">
                <a:solidFill>
                  <a:srgbClr val="C00000"/>
                </a:solidFill>
                <a:effectLst/>
                <a:latin typeface="+mj-lt"/>
                <a:ea typeface="Calibri" panose="020F0502020204030204" pitchFamily="34" charset="0"/>
                <a:cs typeface="Times New Roman" panose="02020603050405020304" pitchFamily="18" charset="0"/>
              </a:rPr>
              <a:t>la transformació no s’ha aconseguit.</a:t>
            </a:r>
            <a:endParaRPr lang="es-ES" b="1" dirty="0">
              <a:solidFill>
                <a:srgbClr val="C00000"/>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435829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85BD20D-3116-496D-9676-20ACB5A8E2AC}"/>
              </a:ext>
            </a:extLst>
          </p:cNvPr>
          <p:cNvSpPr txBox="1"/>
          <p:nvPr/>
        </p:nvSpPr>
        <p:spPr>
          <a:xfrm>
            <a:off x="1604512" y="521260"/>
            <a:ext cx="10334446" cy="5320624"/>
          </a:xfrm>
          <a:prstGeom prst="rect">
            <a:avLst/>
          </a:prstGeom>
          <a:noFill/>
        </p:spPr>
        <p:txBody>
          <a:bodyPr wrap="square">
            <a:spAutoFit/>
          </a:bodyPr>
          <a:lstStyle/>
          <a:p>
            <a:pPr algn="just"/>
            <a:r>
              <a:rPr lang="ca-ES" sz="2000" dirty="0">
                <a:effectLst/>
                <a:latin typeface="+mj-lt"/>
                <a:ea typeface="Calibri" panose="020F0502020204030204" pitchFamily="34" charset="0"/>
                <a:cs typeface="Times New Roman" panose="02020603050405020304" pitchFamily="18" charset="0"/>
              </a:rPr>
              <a:t>Un dels problemes en què ens hem trobat, en aquesta darrera dècada ha estat el </a:t>
            </a:r>
            <a:r>
              <a:rPr lang="ca-ES" sz="2000" u="sng" dirty="0">
                <a:effectLst/>
                <a:latin typeface="+mj-lt"/>
                <a:ea typeface="Calibri" panose="020F0502020204030204" pitchFamily="34" charset="0"/>
                <a:cs typeface="Times New Roman" panose="02020603050405020304" pitchFamily="18" charset="0"/>
              </a:rPr>
              <a:t>condicionament de les polítiques de personal per les polítiques pressupostàries</a:t>
            </a:r>
            <a:r>
              <a:rPr lang="ca-ES" sz="2000" dirty="0">
                <a:effectLst/>
                <a:latin typeface="+mj-lt"/>
                <a:ea typeface="Calibri" panose="020F0502020204030204" pitchFamily="34" charset="0"/>
                <a:cs typeface="Times New Roman" panose="02020603050405020304" pitchFamily="18" charset="0"/>
              </a:rPr>
              <a:t>.</a:t>
            </a:r>
          </a:p>
          <a:p>
            <a:pPr algn="just"/>
            <a:endParaRPr lang="ca-ES" sz="2000" dirty="0">
              <a:latin typeface="+mj-lt"/>
              <a:ea typeface="Calibri" panose="020F0502020204030204" pitchFamily="34" charset="0"/>
              <a:cs typeface="Times New Roman" panose="02020603050405020304" pitchFamily="18" charset="0"/>
            </a:endParaRPr>
          </a:p>
          <a:p>
            <a:pPr algn="just"/>
            <a:r>
              <a:rPr lang="ca-ES" sz="2000" dirty="0">
                <a:latin typeface="+mj-lt"/>
                <a:ea typeface="Calibri" panose="020F0502020204030204" pitchFamily="34" charset="0"/>
                <a:cs typeface="Times New Roman" panose="02020603050405020304" pitchFamily="18" charset="0"/>
              </a:rPr>
              <a:t>T</a:t>
            </a:r>
            <a:r>
              <a:rPr lang="ca-ES" sz="2000" dirty="0">
                <a:effectLst/>
                <a:latin typeface="+mj-lt"/>
                <a:ea typeface="Calibri" panose="020F0502020204030204" pitchFamily="34" charset="0"/>
                <a:cs typeface="Times New Roman" panose="02020603050405020304" pitchFamily="18" charset="0"/>
              </a:rPr>
              <a:t>an era així que la OCDE </a:t>
            </a:r>
            <a:r>
              <a:rPr lang="ca-ES" sz="2000" dirty="0">
                <a:latin typeface="+mj-lt"/>
                <a:ea typeface="Calibri" panose="020F0502020204030204" pitchFamily="34" charset="0"/>
                <a:cs typeface="Times New Roman" panose="02020603050405020304" pitchFamily="18" charset="0"/>
              </a:rPr>
              <a:t>va</a:t>
            </a:r>
            <a:r>
              <a:rPr lang="ca-ES" sz="2000" dirty="0">
                <a:effectLst/>
                <a:latin typeface="+mj-lt"/>
                <a:ea typeface="Calibri" panose="020F0502020204030204" pitchFamily="34" charset="0"/>
                <a:cs typeface="Times New Roman" panose="02020603050405020304" pitchFamily="18" charset="0"/>
              </a:rPr>
              <a:t> advertir dels risc de contemplar el personal de les administracions públiques como una despesa (el capítol I) enlloc de com un actiu destinat a assegurar la qualitat i la continuïtat dels serveis púbics.</a:t>
            </a:r>
          </a:p>
          <a:p>
            <a:pPr algn="just"/>
            <a:endParaRPr lang="es-ES" sz="2000" dirty="0">
              <a:effectLst/>
              <a:latin typeface="+mj-lt"/>
              <a:ea typeface="Calibri" panose="020F0502020204030204" pitchFamily="34" charset="0"/>
              <a:cs typeface="Times New Roman" panose="02020603050405020304" pitchFamily="18" charset="0"/>
            </a:endParaRPr>
          </a:p>
          <a:p>
            <a:pPr algn="just"/>
            <a:r>
              <a:rPr lang="ca-ES" sz="2000" u="sng" dirty="0">
                <a:effectLst/>
                <a:latin typeface="+mj-lt"/>
                <a:ea typeface="Calibri" panose="020F0502020204030204" pitchFamily="34" charset="0"/>
                <a:cs typeface="Times New Roman" panose="02020603050405020304" pitchFamily="18" charset="0"/>
              </a:rPr>
              <a:t>Las recomanacions que la OCDE</a:t>
            </a:r>
            <a:r>
              <a:rPr lang="ca-ES" sz="2000" dirty="0">
                <a:effectLst/>
                <a:latin typeface="+mj-lt"/>
                <a:ea typeface="Calibri" panose="020F0502020204030204" pitchFamily="34" charset="0"/>
                <a:cs typeface="Times New Roman" panose="02020603050405020304" pitchFamily="18" charset="0"/>
              </a:rPr>
              <a:t> ha dirigit als governs durant els anys de crisi, de dur a terme una planificació acurada d’efectius, una valoració de les competències necessàries dels empleats públics, avançant-se a les necessitats de dotacions de capital humà dels serveis públics (OCDE: 2011), </a:t>
            </a:r>
            <a:r>
              <a:rPr lang="ca-ES" sz="2000" u="sng" dirty="0">
                <a:effectLst/>
                <a:latin typeface="+mj-lt"/>
                <a:ea typeface="Calibri" panose="020F0502020204030204" pitchFamily="34" charset="0"/>
                <a:cs typeface="Times New Roman" panose="02020603050405020304" pitchFamily="18" charset="0"/>
              </a:rPr>
              <a:t>no han estat ateses</a:t>
            </a:r>
            <a:r>
              <a:rPr lang="ca-ES" sz="2000" dirty="0">
                <a:effectLst/>
                <a:latin typeface="+mj-lt"/>
                <a:ea typeface="Calibri" panose="020F0502020204030204" pitchFamily="34" charset="0"/>
                <a:cs typeface="Times New Roman" panose="02020603050405020304" pitchFamily="18" charset="0"/>
              </a:rPr>
              <a:t>. </a:t>
            </a:r>
            <a:endParaRPr lang="es-ES" sz="2000" dirty="0">
              <a:effectLst/>
              <a:latin typeface="+mj-lt"/>
              <a:ea typeface="Calibri" panose="020F0502020204030204" pitchFamily="34" charset="0"/>
              <a:cs typeface="Times New Roman" panose="02020603050405020304" pitchFamily="18" charset="0"/>
            </a:endParaRPr>
          </a:p>
          <a:p>
            <a:pPr algn="just"/>
            <a:endParaRPr lang="ca-ES" sz="2000" dirty="0">
              <a:effectLst/>
              <a:latin typeface="+mj-lt"/>
              <a:ea typeface="Calibri" panose="020F0502020204030204" pitchFamily="34" charset="0"/>
              <a:cs typeface="Times New Roman" panose="02020603050405020304" pitchFamily="18" charset="0"/>
            </a:endParaRPr>
          </a:p>
          <a:p>
            <a:pPr algn="just"/>
            <a:r>
              <a:rPr lang="ca-ES" sz="2000" dirty="0">
                <a:effectLst/>
                <a:latin typeface="+mj-lt"/>
                <a:ea typeface="Calibri" panose="020F0502020204030204" pitchFamily="34" charset="0"/>
                <a:cs typeface="Times New Roman" panose="02020603050405020304" pitchFamily="18" charset="0"/>
              </a:rPr>
              <a:t>Els efectes d’aplicar la taxa de reposició i la congelació de les ofertes d’ocupació pública han aconseguit un </a:t>
            </a:r>
            <a:r>
              <a:rPr lang="ca-ES" sz="2000" u="sng" dirty="0">
                <a:effectLst/>
                <a:latin typeface="+mj-lt"/>
                <a:ea typeface="Calibri" panose="020F0502020204030204" pitchFamily="34" charset="0"/>
                <a:cs typeface="Times New Roman" panose="02020603050405020304" pitchFamily="18" charset="0"/>
              </a:rPr>
              <a:t>desmesurat creixement de la temporalitat</a:t>
            </a:r>
            <a:r>
              <a:rPr lang="ca-ES" sz="2000" dirty="0">
                <a:effectLst/>
                <a:latin typeface="+mj-lt"/>
                <a:ea typeface="Calibri" panose="020F0502020204030204" pitchFamily="34" charset="0"/>
                <a:cs typeface="Times New Roman" panose="02020603050405020304" pitchFamily="18" charset="0"/>
              </a:rPr>
              <a:t> i la </a:t>
            </a:r>
            <a:r>
              <a:rPr lang="ca-ES" sz="2000" u="sng" dirty="0" err="1">
                <a:effectLst/>
                <a:latin typeface="+mj-lt"/>
                <a:ea typeface="Calibri" panose="020F0502020204030204" pitchFamily="34" charset="0"/>
                <a:cs typeface="Times New Roman" panose="02020603050405020304" pitchFamily="18" charset="0"/>
              </a:rPr>
              <a:t>precarització</a:t>
            </a:r>
            <a:r>
              <a:rPr lang="ca-ES" sz="2000" u="sng" dirty="0">
                <a:effectLst/>
                <a:latin typeface="+mj-lt"/>
                <a:ea typeface="Calibri" panose="020F0502020204030204" pitchFamily="34" charset="0"/>
                <a:cs typeface="Times New Roman" panose="02020603050405020304" pitchFamily="18" charset="0"/>
              </a:rPr>
              <a:t> en la provisió de serveis de l’estat del benestar</a:t>
            </a:r>
            <a:r>
              <a:rPr lang="ca-ES" sz="2000" dirty="0">
                <a:effectLst/>
                <a:latin typeface="+mj-lt"/>
                <a:ea typeface="Calibri" panose="020F0502020204030204" pitchFamily="34" charset="0"/>
                <a:cs typeface="Times New Roman" panose="02020603050405020304" pitchFamily="18" charset="0"/>
              </a:rPr>
              <a:t>, però també </a:t>
            </a:r>
            <a:r>
              <a:rPr lang="ca-ES" sz="2000" u="sng" dirty="0">
                <a:effectLst/>
                <a:latin typeface="+mj-lt"/>
                <a:ea typeface="Calibri" panose="020F0502020204030204" pitchFamily="34" charset="0"/>
                <a:cs typeface="Times New Roman" panose="02020603050405020304" pitchFamily="18" charset="0"/>
              </a:rPr>
              <a:t>envelliment de les plantilles</a:t>
            </a:r>
            <a:r>
              <a:rPr lang="ca-ES" sz="2000" dirty="0">
                <a:effectLst/>
                <a:latin typeface="+mj-lt"/>
                <a:ea typeface="Calibri" panose="020F0502020204030204" pitchFamily="34" charset="0"/>
                <a:cs typeface="Times New Roman" panose="02020603050405020304" pitchFamily="18" charset="0"/>
              </a:rPr>
              <a:t> i </a:t>
            </a:r>
            <a:r>
              <a:rPr lang="ca-ES" sz="2000" u="sng" dirty="0">
                <a:effectLst/>
                <a:latin typeface="+mj-lt"/>
                <a:ea typeface="Calibri" panose="020F0502020204030204" pitchFamily="34" charset="0"/>
                <a:cs typeface="Times New Roman" panose="02020603050405020304" pitchFamily="18" charset="0"/>
              </a:rPr>
              <a:t>limitació de la capacitat d’innovació</a:t>
            </a:r>
            <a:r>
              <a:rPr lang="ca-ES" sz="2000" dirty="0">
                <a:effectLst/>
                <a:latin typeface="+mj-lt"/>
                <a:ea typeface="Calibri" panose="020F0502020204030204" pitchFamily="34" charset="0"/>
                <a:cs typeface="Times New Roman" panose="02020603050405020304" pitchFamily="18" charset="0"/>
              </a:rPr>
              <a:t>.</a:t>
            </a:r>
            <a:endParaRPr lang="es-ES" sz="20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000" dirty="0">
                <a:effectLst/>
                <a:latin typeface="+mj-lt"/>
                <a:ea typeface="Calibri" panose="020F0502020204030204" pitchFamily="34" charset="0"/>
                <a:cs typeface="Times New Roman" panose="02020603050405020304" pitchFamily="18" charset="0"/>
              </a:rPr>
              <a:t> </a:t>
            </a:r>
            <a:endParaRPr lang="es-ES"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750934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730827A-4C08-442D-AC25-EAE16952EA9F}"/>
              </a:ext>
            </a:extLst>
          </p:cNvPr>
          <p:cNvSpPr txBox="1"/>
          <p:nvPr/>
        </p:nvSpPr>
        <p:spPr>
          <a:xfrm>
            <a:off x="1794294" y="715165"/>
            <a:ext cx="9834114" cy="5649239"/>
          </a:xfrm>
          <a:prstGeom prst="rect">
            <a:avLst/>
          </a:prstGeom>
          <a:noFill/>
        </p:spPr>
        <p:txBody>
          <a:bodyPr wrap="square">
            <a:spAutoFit/>
          </a:bodyPr>
          <a:lstStyle/>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El treball a les administracions públiques i les eines tecnològiques evolucionen a una velocitat sense precedents (OCDE: 2017). Se necessiten empleats públics innovadors, amb orientació estratègica, flexibles, creatius i motivats.</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És necessari repensar el sistemes de selecció i l’adaptació del format de les proves, de manera que permetin mesurar adequadament les competències</a:t>
            </a:r>
            <a:r>
              <a:rPr lang="es-ES" sz="2200" dirty="0">
                <a:latin typeface="+mj-lt"/>
                <a:ea typeface="Calibri" panose="020F0502020204030204" pitchFamily="34" charset="0"/>
                <a:cs typeface="Times New Roman" panose="02020603050405020304" pitchFamily="18" charset="0"/>
              </a:rPr>
              <a:t> </a:t>
            </a:r>
            <a:r>
              <a:rPr lang="ca-ES" sz="2200" dirty="0">
                <a:effectLst/>
                <a:latin typeface="+mj-lt"/>
                <a:ea typeface="Calibri" panose="020F0502020204030204" pitchFamily="34" charset="0"/>
                <a:cs typeface="Times New Roman" panose="02020603050405020304" pitchFamily="18" charset="0"/>
              </a:rPr>
              <a:t>dels aspirants.</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Les proves selectives s’haurien d’orientar no només a determinar allò que saben els aspirants (coneixements), sinó també a allò que saben fer (habilitats), a determinar si saben estar (actituds) i a esbrinar allò que volen fer (motivació)</a:t>
            </a:r>
            <a:endParaRPr lang="es-ES" sz="22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200" dirty="0">
                <a:effectLst/>
                <a:latin typeface="+mj-lt"/>
                <a:ea typeface="Calibri" panose="020F0502020204030204" pitchFamily="34" charset="0"/>
                <a:cs typeface="Times New Roman" panose="02020603050405020304" pitchFamily="18" charset="0"/>
              </a:rPr>
              <a:t> </a:t>
            </a:r>
            <a:endParaRPr lang="es-ES" sz="22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037822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42B7990-B656-4F88-876B-A413DE8D7FDB}"/>
              </a:ext>
            </a:extLst>
          </p:cNvPr>
          <p:cNvSpPr txBox="1"/>
          <p:nvPr/>
        </p:nvSpPr>
        <p:spPr>
          <a:xfrm>
            <a:off x="1656532" y="1379735"/>
            <a:ext cx="10252440" cy="4801314"/>
          </a:xfrm>
          <a:prstGeom prst="rect">
            <a:avLst/>
          </a:prstGeom>
          <a:noFill/>
        </p:spPr>
        <p:txBody>
          <a:bodyPr wrap="square">
            <a:spAutoFit/>
          </a:bodyPr>
          <a:lstStyle/>
          <a:p>
            <a:pPr algn="just"/>
            <a:r>
              <a:rPr lang="ca-ES" sz="2400" dirty="0">
                <a:latin typeface="+mj-lt"/>
              </a:rPr>
              <a:t>Estam en el segle XXI: la modernització de l’administració pública i la implantació de l’administració electrònica demanen la revisió dels sistemes de selecció i de provisió de llocs de feina dels empleats públics. </a:t>
            </a:r>
          </a:p>
          <a:p>
            <a:pPr algn="just"/>
            <a:endParaRPr lang="ca-ES" sz="2400" dirty="0">
              <a:latin typeface="+mj-lt"/>
            </a:endParaRPr>
          </a:p>
          <a:p>
            <a:pPr algn="just"/>
            <a:r>
              <a:rPr lang="ca-ES" sz="2400" dirty="0">
                <a:effectLst/>
                <a:latin typeface="+mj-lt"/>
                <a:ea typeface="Calibri" panose="020F0502020204030204" pitchFamily="34" charset="0"/>
                <a:cs typeface="Times New Roman" panose="02020603050405020304" pitchFamily="18" charset="0"/>
              </a:rPr>
              <a:t>Els instruments que se proposin haurien d’acreditar la validesa i fiabilitat per assegurar l’acompliment adequat de les funcions dels aspirants seleccionats i, en aquest sentit, a més de les proves de coneixements s’haurien de tenir en compte altres instruments com ara la prova de capacitat cognitiva general, que permet mesurar la capacitat per a aprendre i per adaptar-se al lloc de feina; l’entrevista conductual estructurada o les simulacions de feina.</a:t>
            </a:r>
            <a:endParaRPr lang="es-ES" sz="2400" dirty="0">
              <a:effectLst/>
              <a:latin typeface="+mj-lt"/>
              <a:ea typeface="Calibri" panose="020F0502020204030204" pitchFamily="34" charset="0"/>
              <a:cs typeface="Times New Roman" panose="02020603050405020304" pitchFamily="18" charset="0"/>
            </a:endParaRPr>
          </a:p>
          <a:p>
            <a:pPr algn="just"/>
            <a:endParaRPr lang="ca-ES" sz="1800" dirty="0"/>
          </a:p>
        </p:txBody>
      </p:sp>
    </p:spTree>
    <p:extLst>
      <p:ext uri="{BB962C8B-B14F-4D97-AF65-F5344CB8AC3E}">
        <p14:creationId xmlns:p14="http://schemas.microsoft.com/office/powerpoint/2010/main" val="416831024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65ECD97-E88A-4B3B-845E-8E1CBCE5F9EB}"/>
              </a:ext>
            </a:extLst>
          </p:cNvPr>
          <p:cNvSpPr txBox="1"/>
          <p:nvPr/>
        </p:nvSpPr>
        <p:spPr>
          <a:xfrm>
            <a:off x="1668780" y="366068"/>
            <a:ext cx="10120447" cy="6008824"/>
          </a:xfrm>
          <a:prstGeom prst="rect">
            <a:avLst/>
          </a:prstGeom>
          <a:noFill/>
        </p:spPr>
        <p:txBody>
          <a:bodyPr wrap="square">
            <a:spAutoFit/>
          </a:bodyPr>
          <a:lstStyle/>
          <a:p>
            <a:pPr algn="just">
              <a:lnSpc>
                <a:spcPct val="107000"/>
              </a:lnSpc>
              <a:spcAft>
                <a:spcPts val="800"/>
              </a:spcAft>
            </a:pPr>
            <a:r>
              <a:rPr lang="ca-ES" sz="2100" dirty="0">
                <a:effectLst/>
                <a:latin typeface="+mj-lt"/>
                <a:ea typeface="Calibri" panose="020F0502020204030204" pitchFamily="34" charset="0"/>
                <a:cs typeface="Times New Roman" panose="02020603050405020304" pitchFamily="18" charset="0"/>
              </a:rPr>
              <a:t>Potser també hauríem de </a:t>
            </a:r>
            <a:r>
              <a:rPr lang="ca-ES" sz="2100" u="sng" dirty="0">
                <a:effectLst/>
                <a:latin typeface="+mj-lt"/>
                <a:ea typeface="Calibri" panose="020F0502020204030204" pitchFamily="34" charset="0"/>
                <a:cs typeface="Times New Roman" panose="02020603050405020304" pitchFamily="18" charset="0"/>
              </a:rPr>
              <a:t>revisar l’actual model de relació de llocs de feina</a:t>
            </a:r>
            <a:r>
              <a:rPr lang="ca-ES" sz="2100" dirty="0">
                <a:effectLst/>
                <a:latin typeface="+mj-lt"/>
                <a:ea typeface="Calibri" panose="020F0502020204030204" pitchFamily="34" charset="0"/>
                <a:cs typeface="Times New Roman" panose="02020603050405020304" pitchFamily="18" charset="0"/>
              </a:rPr>
              <a:t> -RLF- per </a:t>
            </a:r>
            <a:r>
              <a:rPr lang="ca-ES" sz="2100" u="sng" dirty="0">
                <a:effectLst/>
                <a:latin typeface="+mj-lt"/>
                <a:ea typeface="Calibri" panose="020F0502020204030204" pitchFamily="34" charset="0"/>
                <a:cs typeface="Times New Roman" panose="02020603050405020304" pitchFamily="18" charset="0"/>
              </a:rPr>
              <a:t>evolucionar cap a un sistema de gestió per competències</a:t>
            </a:r>
            <a:r>
              <a:rPr lang="ca-ES" sz="2100" dirty="0">
                <a:effectLst/>
                <a:latin typeface="+mj-lt"/>
                <a:ea typeface="Calibri" panose="020F0502020204030204" pitchFamily="34" charset="0"/>
                <a:cs typeface="Times New Roman" panose="02020603050405020304" pitchFamily="18" charset="0"/>
              </a:rPr>
              <a:t>, que </a:t>
            </a:r>
            <a:r>
              <a:rPr lang="ca-ES" sz="2100" u="sng" dirty="0">
                <a:effectLst/>
                <a:latin typeface="+mj-lt"/>
                <a:ea typeface="Calibri" panose="020F0502020204030204" pitchFamily="34" charset="0"/>
                <a:cs typeface="Times New Roman" panose="02020603050405020304" pitchFamily="18" charset="0"/>
              </a:rPr>
              <a:t>s’hauria de reflectir</a:t>
            </a:r>
            <a:r>
              <a:rPr lang="ca-ES" sz="2100" dirty="0">
                <a:effectLst/>
                <a:latin typeface="+mj-lt"/>
                <a:ea typeface="Calibri" panose="020F0502020204030204" pitchFamily="34" charset="0"/>
                <a:cs typeface="Times New Roman" panose="02020603050405020304" pitchFamily="18" charset="0"/>
              </a:rPr>
              <a:t> tant </a:t>
            </a:r>
            <a:r>
              <a:rPr lang="ca-ES" sz="2100" b="1" dirty="0">
                <a:effectLst/>
                <a:latin typeface="+mj-lt"/>
                <a:ea typeface="Calibri" panose="020F0502020204030204" pitchFamily="34" charset="0"/>
                <a:cs typeface="Times New Roman" panose="02020603050405020304" pitchFamily="18" charset="0"/>
              </a:rPr>
              <a:t>en la formació</a:t>
            </a:r>
            <a:r>
              <a:rPr lang="ca-ES" sz="2100" dirty="0">
                <a:effectLst/>
                <a:latin typeface="+mj-lt"/>
                <a:ea typeface="Calibri" panose="020F0502020204030204" pitchFamily="34" charset="0"/>
                <a:cs typeface="Times New Roman" panose="02020603050405020304" pitchFamily="18" charset="0"/>
              </a:rPr>
              <a:t> del personal funcionari (efectes sobre el funcionament d’aquesta branca de la EBAP), </a:t>
            </a:r>
            <a:r>
              <a:rPr lang="ca-ES" sz="2100" dirty="0">
                <a:latin typeface="+mj-lt"/>
                <a:ea typeface="Calibri" panose="020F0502020204030204" pitchFamily="34" charset="0"/>
                <a:cs typeface="Times New Roman" panose="02020603050405020304" pitchFamily="18" charset="0"/>
              </a:rPr>
              <a:t>com </a:t>
            </a:r>
            <a:r>
              <a:rPr lang="ca-ES" sz="2100" b="1" dirty="0">
                <a:effectLst/>
                <a:latin typeface="+mj-lt"/>
                <a:ea typeface="Calibri" panose="020F0502020204030204" pitchFamily="34" charset="0"/>
                <a:cs typeface="Times New Roman" panose="02020603050405020304" pitchFamily="18" charset="0"/>
              </a:rPr>
              <a:t>en la provisió de llocs de feina</a:t>
            </a:r>
            <a:r>
              <a:rPr lang="ca-ES" sz="2100" dirty="0">
                <a:effectLst/>
                <a:latin typeface="+mj-lt"/>
                <a:ea typeface="Calibri" panose="020F0502020204030204" pitchFamily="34" charset="0"/>
                <a:cs typeface="Times New Roman" panose="02020603050405020304" pitchFamily="18" charset="0"/>
              </a:rPr>
              <a:t> i, potser, també </a:t>
            </a:r>
            <a:r>
              <a:rPr lang="ca-ES" sz="2100" b="1" dirty="0">
                <a:effectLst/>
                <a:latin typeface="+mj-lt"/>
                <a:ea typeface="Calibri" panose="020F0502020204030204" pitchFamily="34" charset="0"/>
                <a:cs typeface="Times New Roman" panose="02020603050405020304" pitchFamily="18" charset="0"/>
              </a:rPr>
              <a:t>en l’accés a la ocupació pública</a:t>
            </a:r>
            <a:r>
              <a:rPr lang="ca-ES" sz="2100" dirty="0">
                <a:effectLst/>
                <a:latin typeface="+mj-lt"/>
                <a:ea typeface="Calibri" panose="020F0502020204030204" pitchFamily="34" charset="0"/>
                <a:cs typeface="Times New Roman" panose="02020603050405020304" pitchFamily="18" charset="0"/>
              </a:rPr>
              <a:t>.</a:t>
            </a:r>
          </a:p>
          <a:p>
            <a:pPr algn="just">
              <a:lnSpc>
                <a:spcPct val="107000"/>
              </a:lnSpc>
              <a:spcAft>
                <a:spcPts val="800"/>
              </a:spcAft>
            </a:pPr>
            <a:endParaRPr lang="ca-ES" sz="21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100" dirty="0">
                <a:effectLst/>
                <a:latin typeface="+mj-lt"/>
                <a:ea typeface="Calibri" panose="020F0502020204030204" pitchFamily="34" charset="0"/>
                <a:cs typeface="Times New Roman" panose="02020603050405020304" pitchFamily="18" charset="0"/>
              </a:rPr>
              <a:t>Només amb una correcta configuració dels llocs de feina i de les competències necessàries per a l’acompliment d’aquests es pot configurar un procés selectiu o de provisió adequat o ajustat i determinar el tipus de proves que permetin valorar si els candidats disposen de les competències requerides.</a:t>
            </a:r>
            <a:endParaRPr lang="es-ES" sz="21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endParaRPr lang="ca-ES" sz="21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ca-ES" sz="2100" b="1" dirty="0">
                <a:effectLst/>
                <a:latin typeface="+mj-lt"/>
                <a:ea typeface="Calibri" panose="020F0502020204030204" pitchFamily="34" charset="0"/>
                <a:cs typeface="Times New Roman" panose="02020603050405020304" pitchFamily="18" charset="0"/>
              </a:rPr>
              <a:t>Un altre eix fonamental és el de la formació</a:t>
            </a:r>
            <a:r>
              <a:rPr lang="ca-ES" sz="2100" dirty="0">
                <a:effectLst/>
                <a:latin typeface="+mj-lt"/>
                <a:ea typeface="Calibri" panose="020F0502020204030204" pitchFamily="34" charset="0"/>
                <a:cs typeface="Times New Roman" panose="02020603050405020304" pitchFamily="18" charset="0"/>
              </a:rPr>
              <a:t>. És indispensable repensar el model de formació dels empleats públics que actualment desplega la EBAP per poder aprofitar </a:t>
            </a:r>
            <a:r>
              <a:rPr lang="ca-ES" sz="2100" b="1" dirty="0">
                <a:effectLst/>
                <a:latin typeface="+mj-lt"/>
                <a:ea typeface="Calibri" panose="020F0502020204030204" pitchFamily="34" charset="0"/>
                <a:cs typeface="Times New Roman" panose="02020603050405020304" pitchFamily="18" charset="0"/>
              </a:rPr>
              <a:t>tot</a:t>
            </a:r>
            <a:r>
              <a:rPr lang="ca-ES" sz="2100" dirty="0">
                <a:effectLst/>
                <a:latin typeface="+mj-lt"/>
                <a:ea typeface="Calibri" panose="020F0502020204030204" pitchFamily="34" charset="0"/>
                <a:cs typeface="Times New Roman" panose="02020603050405020304" pitchFamily="18" charset="0"/>
              </a:rPr>
              <a:t> el potencial del capital humà de la CAIB, però això haurà de ser, en tot cas, objecte d’una altra reflexió.</a:t>
            </a:r>
            <a:endParaRPr lang="es-ES" sz="21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281476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6C03DC3-6F2B-433B-AB0D-0AF8F3EF87A0}"/>
              </a:ext>
            </a:extLst>
          </p:cNvPr>
          <p:cNvSpPr txBox="1"/>
          <p:nvPr/>
        </p:nvSpPr>
        <p:spPr>
          <a:xfrm>
            <a:off x="1565910" y="2105561"/>
            <a:ext cx="9509760" cy="1631216"/>
          </a:xfrm>
          <a:prstGeom prst="rect">
            <a:avLst/>
          </a:prstGeom>
          <a:noFill/>
        </p:spPr>
        <p:txBody>
          <a:bodyPr wrap="square">
            <a:spAutoFit/>
          </a:bodyPr>
          <a:lstStyle/>
          <a:p>
            <a:pPr algn="ctr"/>
            <a:r>
              <a:rPr lang="es-ES" sz="5000" b="1" dirty="0">
                <a:solidFill>
                  <a:srgbClr val="C00000"/>
                </a:solidFill>
              </a:rPr>
              <a:t>MOLTES GRÀCIES PER LA VOSTRA ATENCIÓ </a:t>
            </a:r>
            <a:endParaRPr lang="es-ES" sz="5000" dirty="0">
              <a:solidFill>
                <a:srgbClr val="C00000"/>
              </a:solidFill>
            </a:endParaRPr>
          </a:p>
        </p:txBody>
      </p:sp>
    </p:spTree>
    <p:extLst>
      <p:ext uri="{BB962C8B-B14F-4D97-AF65-F5344CB8AC3E}">
        <p14:creationId xmlns:p14="http://schemas.microsoft.com/office/powerpoint/2010/main" val="1928430573"/>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1606</TotalTime>
  <Words>7570</Words>
  <Application>Microsoft Office PowerPoint</Application>
  <PresentationFormat>Panorámica</PresentationFormat>
  <Paragraphs>984</Paragraphs>
  <Slides>96</Slides>
  <Notes>62</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96</vt:i4>
      </vt:variant>
    </vt:vector>
  </HeadingPairs>
  <TitlesOfParts>
    <vt:vector size="112" baseType="lpstr">
      <vt:lpstr>Arial</vt:lpstr>
      <vt:lpstr>Arial Unicode MS</vt:lpstr>
      <vt:lpstr>Calibri</vt:lpstr>
      <vt:lpstr>Calibri Light</vt:lpstr>
      <vt:lpstr>Century Gothic</vt:lpstr>
      <vt:lpstr>Courier New</vt:lpstr>
      <vt:lpstr>Default Sans Serif</vt:lpstr>
      <vt:lpstr>Noto Sans</vt:lpstr>
      <vt:lpstr>Noto-regular</vt:lpstr>
      <vt:lpstr>Symbol</vt:lpstr>
      <vt:lpstr>Times New Roman</vt:lpstr>
      <vt:lpstr>Verdana</vt:lpstr>
      <vt:lpstr>Verdana</vt:lpstr>
      <vt:lpstr>Wingdings</vt:lpstr>
      <vt:lpstr>Wingdings 3</vt:lpstr>
      <vt:lpstr>Espiral</vt:lpstr>
      <vt:lpstr>Noves formes de selecció dels empleats públics.</vt:lpstr>
      <vt:lpstr>La selecció del personal i la gestió dels recursos humans són processos fonamentals a qualsevol organització </vt:lpstr>
      <vt:lpstr>Presentación de PowerPoint</vt:lpstr>
      <vt:lpstr>Presentación de PowerPoint</vt:lpstr>
      <vt:lpstr>EL CONCEPTE DE SELECCIÓ EN EL SENTIT MÉS AMPLI ENGLOBA AMBDÓS TIPUS DE PROCEDIMENTS: </vt:lpstr>
      <vt:lpstr>PRINCIPIS RECTORS DE LA SELECCIÓ</vt:lpstr>
      <vt:lpstr>Presentación de PowerPoint</vt:lpstr>
      <vt:lpstr>Tant l’EBEP com la LFPCAIB han introduït altres principis que han d’atendre la selecció dels empleats públics, recollint alguns de configuració jurisprudencial i d’altres amb l’objectiu d’introduir elements de modernització.  ALTRES PRINCIPIS RECOLLITS A L’EBEP:</vt:lpstr>
      <vt:lpstr>PRINCIPIS RECOLLITS A LA LFPCAIB</vt:lpstr>
      <vt:lpstr>Presentación de PowerPoint</vt:lpstr>
      <vt:lpstr>Presentación de PowerPoint</vt:lpstr>
      <vt:lpstr>Presentación de PowerPoint</vt:lpstr>
      <vt:lpstr>Presentación de PowerPoint</vt:lpstr>
      <vt:lpstr>Presentación de PowerPoint</vt:lpstr>
      <vt:lpstr>Llei 30/1984, de 2 d’agost</vt:lpstr>
      <vt:lpstr>EBEP</vt:lpstr>
      <vt:lpstr>Sobre el termini de tres anys establert a l’article 70.1 de l’EBEP:</vt:lpstr>
      <vt:lpstr>ELS SISTEMES DE SELECCIÓ DELS EMPLEATS PÚBLICS  </vt:lpstr>
      <vt:lpstr>Presentación de PowerPoint</vt:lpstr>
      <vt:lpstr>Presentación de PowerPoint</vt:lpstr>
      <vt:lpstr>Presentación de PowerPoint</vt:lpstr>
      <vt:lpstr>Reflexionem sobre les polítiques de selecció: i/o de provisió de llocs de feina</vt:lpstr>
      <vt:lpstr>HIPÒTESIS:</vt:lpstr>
      <vt:lpstr>Presentación de PowerPoint</vt:lpstr>
      <vt:lpstr>UN POC D’HISTÒRIA: </vt:lpstr>
      <vt:lpstr>NAIXEMENT DE LA CAIB 1983 INCORPORACIÓ DE PERSONAL A LA CAIB  (1983-1988):   </vt:lpstr>
      <vt:lpstr>PRIMER PROCÉS D’OFERTES PÚBLIQUES I DE CONVOCATÒRIES DE SELECCIÓ, DESPRÉS DE L’APROVACIÓ DE LA LLEI 2/1989, DE 22 DE FEBRER, REGULADORA DE LA FUNCIÓ PÚBLICA DE LA CAIB (1989-1993)  </vt:lpstr>
      <vt:lpstr>SELECCIÓ PERSONAL FUNCIONARI DE CARRERA 1990 - 1993</vt:lpstr>
      <vt:lpstr>Interrupció fins a la OPO de 1998  </vt:lpstr>
      <vt:lpstr>OPO NO EXECUTADA 1998</vt:lpstr>
      <vt:lpstr>SEGON PROCÉS D’OFERTES PÚBLIQUES I CONVOCATÒRIES DE SELECCIÓ: (1999-2009) </vt:lpstr>
      <vt:lpstr>SELECCIÓ PERSONAL FUNCIONARI DE CARRERA 1999 - 2011</vt:lpstr>
      <vt:lpstr>PLA ESTABILITAT 2005 -2011</vt:lpstr>
      <vt:lpstr>2011-2015: ETAPA DE CRISI I DE RETALLADES (Taxa de reposició fixada per l’Estat): s’aproven dues ofertes públiques que no s’executen en aquella legislatura sinó en la següent </vt:lpstr>
      <vt:lpstr>PROBLEMÀTICA PRODUÏDA PER LA INTERRUPCIÓ:</vt:lpstr>
      <vt:lpstr>TERCER PROCÈS D’OFERTES PÚBLIQUES D’OCUPACIÓ I CONVOCATÒRIES DE SELECCIÓ: (2016-2020) </vt:lpstr>
      <vt:lpstr>SELECCIÓ PERSONAL FUNCIONARI DE CARRERA OPO 2016 i 2017 que s’acumulen a les de 2014 i 1025   </vt:lpstr>
      <vt:lpstr>SELECCIÓ PERSONAL FUNCIONARI DE CARRERA 2018 </vt:lpstr>
      <vt:lpstr>SELECCIÓ PERSONAL FUNCIONARI DE CARRERA OPO 2019</vt:lpstr>
      <vt:lpstr>Gràfica general: 1990 - 2019</vt:lpstr>
      <vt:lpstr>Gràfica cos superior 1990 – 2019</vt:lpstr>
      <vt:lpstr>CONCLUSIONS QUANT A LA SELECCIÓ</vt:lpstr>
      <vt:lpstr>Presentación de PowerPoint</vt:lpstr>
      <vt:lpstr>TEMARI DEL COS SUPERIOR</vt:lpstr>
      <vt:lpstr>PRIMER EXERCICI COS SUPERIOR</vt:lpstr>
      <vt:lpstr>SEGON EXERCICI COS SUPERIOR OPO ACUMULADES</vt:lpstr>
      <vt:lpstr>SEGON EXERCICI COS SUPERIOR OPO 2018</vt:lpstr>
      <vt:lpstr>TERCER EXERCICI COS SUPERIOR AMB PETITES DIFERÈNIES ENTRE OPO ACUMULADES I 2018 </vt:lpstr>
      <vt:lpstr>TEMARI DEL COS AUXILIAR</vt:lpstr>
      <vt:lpstr>PRIMER EXERCICI COS AUXILIAR</vt:lpstr>
      <vt:lpstr>SEGON EXERCICI COS AUXILIAR</vt:lpstr>
      <vt:lpstr>QÜESTIONS A DEBATRE: </vt:lpstr>
      <vt:lpstr>LA SELECCIÓ A LES INSTITUCIONS DE  LA UE  </vt:lpstr>
      <vt:lpstr>LA EUROPEAN PERSONNEL SELECTION OFFICE</vt:lpstr>
      <vt:lpstr>Presentación de PowerPoint</vt:lpstr>
      <vt:lpstr>Presentación de PowerPoint</vt:lpstr>
      <vt:lpstr>EXEMPLES DE PROVES EPSO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QÜESTIONS A DEBATRE: </vt:lpstr>
      <vt:lpstr>Possibles respostes:</vt:lpstr>
      <vt:lpstr>LA PROVISIÓ DE LLOCS DE FEINA</vt:lpstr>
      <vt:lpstr>Presentación de PowerPoint</vt:lpstr>
      <vt:lpstr>HIPÒTESIS:</vt:lpstr>
      <vt:lpstr>Presentación de PowerPoint</vt:lpstr>
      <vt:lpstr>Presentación de PowerPoint</vt:lpstr>
      <vt:lpstr>Presentación de PowerPoint</vt:lpstr>
      <vt:lpstr>Presentación de PowerPoint</vt:lpstr>
      <vt:lpstr>CONSIDERACIONS SOBRE EL CONCURS DE MÈRITS</vt:lpstr>
      <vt:lpstr>CAIB: CONVOCATÒRIES GENERALS DE PROVISIÓ</vt:lpstr>
      <vt:lpstr>ANALISI DE LA DARRERA CONVOCATÒRIA GENERAL DE PROVISIÓ DE L’ADMINISTRACIÓ DE LA CAIB</vt:lpstr>
      <vt:lpstr>Presentación de PowerPoint</vt:lpstr>
      <vt:lpstr>Presentación de PowerPoint</vt:lpstr>
      <vt:lpstr>FUNCIONAMENT DE LA CONVOCATÒRIA DE 2016</vt:lpstr>
      <vt:lpstr>DIAPO 119</vt:lpstr>
      <vt:lpstr>EXECUCIÓ DEL CONCURS DE MÈRITS</vt:lpstr>
      <vt:lpstr>RECORDEM EL CONCURS ESPECÍFIC</vt:lpstr>
      <vt:lpstr>QUANT A L’ENTREVISTA ESTRUCTURADA</vt:lpstr>
      <vt:lpstr>LA LLIURE DESIGNACIÓ A LA LFPCAIB </vt:lpstr>
      <vt:lpstr>PRONUNCIAMENTS JUDICIALS SOBRE LA LD</vt:lpstr>
      <vt:lpstr>QÜESTIONS A DEBATRE SOBRE LA PROVISIÓ</vt:lpstr>
      <vt:lpstr>CONCLUSIONS FINALS: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noves formes de selecció dels empleats públics.</dc:title>
  <dc:creator>Lourdes Aguiló Bennàssar</dc:creator>
  <cp:lastModifiedBy>Maria Fernanda Martínez Tesouro</cp:lastModifiedBy>
  <cp:revision>132</cp:revision>
  <cp:lastPrinted>2020-10-22T05:43:27Z</cp:lastPrinted>
  <dcterms:created xsi:type="dcterms:W3CDTF">2020-09-29T10:57:34Z</dcterms:created>
  <dcterms:modified xsi:type="dcterms:W3CDTF">2020-10-22T05:43:43Z</dcterms:modified>
</cp:coreProperties>
</file>