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71" r:id="rId9"/>
    <p:sldId id="272" r:id="rId10"/>
    <p:sldId id="273" r:id="rId11"/>
    <p:sldId id="292" r:id="rId12"/>
    <p:sldId id="293" r:id="rId13"/>
    <p:sldId id="294" r:id="rId14"/>
    <p:sldId id="277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6" r:id="rId26"/>
    <p:sldId id="307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DB186-C773-4E46-967F-991FDF1D04A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F513841-8152-4E04-B231-80A85EB6EECD}">
      <dgm:prSet phldrT="[Texto]"/>
      <dgm:spPr/>
      <dgm:t>
        <a:bodyPr/>
        <a:lstStyle/>
        <a:p>
          <a:r>
            <a:rPr lang="es-ES" dirty="0" err="1" smtClean="0"/>
            <a:t>Nivell</a:t>
          </a:r>
          <a:r>
            <a:rPr lang="es-ES" dirty="0" smtClean="0"/>
            <a:t> </a:t>
          </a:r>
          <a:r>
            <a:rPr lang="es-ES" dirty="0" err="1" smtClean="0"/>
            <a:t>especialitzat</a:t>
          </a:r>
          <a:endParaRPr lang="es-ES" dirty="0"/>
        </a:p>
      </dgm:t>
    </dgm:pt>
    <dgm:pt modelId="{D658693C-C5E9-411B-B475-6040B08821D1}" type="parTrans" cxnId="{1FD27FAF-F9E1-45CD-8216-488F3F278927}">
      <dgm:prSet/>
      <dgm:spPr/>
      <dgm:t>
        <a:bodyPr/>
        <a:lstStyle/>
        <a:p>
          <a:endParaRPr lang="es-ES"/>
        </a:p>
      </dgm:t>
    </dgm:pt>
    <dgm:pt modelId="{6B818438-A535-480A-B840-B037040D0CAB}" type="sibTrans" cxnId="{1FD27FAF-F9E1-45CD-8216-488F3F278927}">
      <dgm:prSet/>
      <dgm:spPr/>
      <dgm:t>
        <a:bodyPr/>
        <a:lstStyle/>
        <a:p>
          <a:endParaRPr lang="es-ES"/>
        </a:p>
      </dgm:t>
    </dgm:pt>
    <dgm:pt modelId="{91FD0F1F-98A9-4309-B00C-A8435AF95506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smtClean="0"/>
            <a:t>ESAD</a:t>
          </a:r>
          <a:endParaRPr lang="es-ES" sz="1200" dirty="0"/>
        </a:p>
      </dgm:t>
    </dgm:pt>
    <dgm:pt modelId="{666D6F81-A98C-4020-AB28-8056FBEBAFDC}" type="parTrans" cxnId="{4D5E921D-DDAF-4341-82FD-2C6E7055F122}">
      <dgm:prSet/>
      <dgm:spPr/>
      <dgm:t>
        <a:bodyPr/>
        <a:lstStyle/>
        <a:p>
          <a:endParaRPr lang="es-ES"/>
        </a:p>
      </dgm:t>
    </dgm:pt>
    <dgm:pt modelId="{EAF841EA-21E8-46E0-834B-B9B455B9F691}" type="sibTrans" cxnId="{4D5E921D-DDAF-4341-82FD-2C6E7055F122}">
      <dgm:prSet/>
      <dgm:spPr/>
      <dgm:t>
        <a:bodyPr/>
        <a:lstStyle/>
        <a:p>
          <a:endParaRPr lang="es-ES"/>
        </a:p>
      </dgm:t>
    </dgm:pt>
    <dgm:pt modelId="{C691486F-0ACE-4AEE-879D-8429AD45C88E}">
      <dgm:prSet phldrT="[Texto]"/>
      <dgm:spPr/>
      <dgm:t>
        <a:bodyPr/>
        <a:lstStyle/>
        <a:p>
          <a:r>
            <a:rPr lang="es-ES" dirty="0" err="1" smtClean="0"/>
            <a:t>Nivell</a:t>
          </a:r>
          <a:r>
            <a:rPr lang="es-ES" dirty="0" smtClean="0"/>
            <a:t> </a:t>
          </a:r>
          <a:r>
            <a:rPr lang="es-ES" dirty="0" err="1" smtClean="0"/>
            <a:t>bàsic</a:t>
          </a:r>
          <a:endParaRPr lang="es-ES" dirty="0"/>
        </a:p>
      </dgm:t>
    </dgm:pt>
    <dgm:pt modelId="{30F263FD-53E0-4AA5-A9D6-FC73E4F5D407}" type="parTrans" cxnId="{75D5772C-BB4F-4ACB-9E49-70053F6411A1}">
      <dgm:prSet/>
      <dgm:spPr/>
      <dgm:t>
        <a:bodyPr/>
        <a:lstStyle/>
        <a:p>
          <a:endParaRPr lang="es-ES"/>
        </a:p>
      </dgm:t>
    </dgm:pt>
    <dgm:pt modelId="{0FD44C1D-1AF1-4AAC-A2EE-B34098F0F1D1}" type="sibTrans" cxnId="{75D5772C-BB4F-4ACB-9E49-70053F6411A1}">
      <dgm:prSet/>
      <dgm:spPr/>
      <dgm:t>
        <a:bodyPr/>
        <a:lstStyle/>
        <a:p>
          <a:endParaRPr lang="es-ES"/>
        </a:p>
      </dgm:t>
    </dgm:pt>
    <dgm:pt modelId="{65C0FC24-1473-4C03-9524-1FFDE887A9E1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Equips</a:t>
          </a:r>
          <a:r>
            <a:rPr lang="es-ES" sz="1200" dirty="0" smtClean="0"/>
            <a:t> </a:t>
          </a:r>
          <a:r>
            <a:rPr lang="es-ES" sz="1200" dirty="0" err="1" smtClean="0"/>
            <a:t>d’Atenció</a:t>
          </a:r>
          <a:r>
            <a:rPr lang="es-ES" sz="1200" dirty="0" smtClean="0"/>
            <a:t> </a:t>
          </a:r>
          <a:r>
            <a:rPr lang="es-ES" sz="1200" dirty="0" err="1" smtClean="0"/>
            <a:t>Primària</a:t>
          </a:r>
          <a:endParaRPr lang="es-ES" sz="1200" dirty="0"/>
        </a:p>
      </dgm:t>
    </dgm:pt>
    <dgm:pt modelId="{AFB8B6C4-6C4B-43DE-9F39-92AE3C14537F}" type="parTrans" cxnId="{A77EEF9C-A13E-4C06-AB8F-6A7049ADA6E6}">
      <dgm:prSet/>
      <dgm:spPr/>
      <dgm:t>
        <a:bodyPr/>
        <a:lstStyle/>
        <a:p>
          <a:endParaRPr lang="es-ES"/>
        </a:p>
      </dgm:t>
    </dgm:pt>
    <dgm:pt modelId="{3F5E110C-B027-493E-B583-CE245C72B1ED}" type="sibTrans" cxnId="{A77EEF9C-A13E-4C06-AB8F-6A7049ADA6E6}">
      <dgm:prSet/>
      <dgm:spPr/>
      <dgm:t>
        <a:bodyPr/>
        <a:lstStyle/>
        <a:p>
          <a:endParaRPr lang="es-ES"/>
        </a:p>
      </dgm:t>
    </dgm:pt>
    <dgm:pt modelId="{DFD4CB64-EBC3-433D-B752-EE1A802E1CCA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Unitat</a:t>
          </a:r>
          <a:r>
            <a:rPr lang="es-ES" sz="1200" dirty="0" smtClean="0"/>
            <a:t> de Cures </a:t>
          </a:r>
          <a:r>
            <a:rPr lang="es-ES" sz="1200" dirty="0" err="1" smtClean="0"/>
            <a:t>Pal·liatives</a:t>
          </a:r>
          <a:r>
            <a:rPr lang="es-ES" sz="1200" dirty="0" smtClean="0"/>
            <a:t> (Hospital Joan </a:t>
          </a:r>
          <a:r>
            <a:rPr lang="es-ES" sz="1200" dirty="0" err="1" smtClean="0"/>
            <a:t>March</a:t>
          </a:r>
          <a:r>
            <a:rPr lang="es-ES" sz="1200" dirty="0" smtClean="0"/>
            <a:t>, General, San t Joan de </a:t>
          </a:r>
          <a:r>
            <a:rPr lang="es-ES" sz="1200" dirty="0" err="1" smtClean="0"/>
            <a:t>Deu</a:t>
          </a:r>
          <a:r>
            <a:rPr lang="es-ES" sz="1200" dirty="0" smtClean="0"/>
            <a:t>)</a:t>
          </a:r>
          <a:endParaRPr lang="es-ES" sz="1200" dirty="0" smtClean="0"/>
        </a:p>
      </dgm:t>
    </dgm:pt>
    <dgm:pt modelId="{868F0BC1-6125-4F4C-B8A1-426A836DC928}" type="parTrans" cxnId="{59415AF0-A033-40B9-B862-2C7967DF7DBF}">
      <dgm:prSet/>
      <dgm:spPr/>
      <dgm:t>
        <a:bodyPr/>
        <a:lstStyle/>
        <a:p>
          <a:endParaRPr lang="es-ES"/>
        </a:p>
      </dgm:t>
    </dgm:pt>
    <dgm:pt modelId="{7579408B-ADED-4695-B326-37F35E9C0CED}" type="sibTrans" cxnId="{59415AF0-A033-40B9-B862-2C7967DF7DBF}">
      <dgm:prSet/>
      <dgm:spPr/>
      <dgm:t>
        <a:bodyPr/>
        <a:lstStyle/>
        <a:p>
          <a:endParaRPr lang="es-ES"/>
        </a:p>
      </dgm:t>
    </dgm:pt>
    <dgm:pt modelId="{64F7DBBB-E200-4464-ADCF-80441A07388D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Unitat</a:t>
          </a:r>
          <a:r>
            <a:rPr lang="es-ES" sz="1200" dirty="0" smtClean="0"/>
            <a:t> de Cures </a:t>
          </a:r>
          <a:r>
            <a:rPr lang="es-ES" sz="1200" dirty="0" err="1" smtClean="0"/>
            <a:t>Pal·liatives</a:t>
          </a:r>
          <a:r>
            <a:rPr lang="es-ES" sz="1200" dirty="0" smtClean="0"/>
            <a:t> </a:t>
          </a:r>
          <a:r>
            <a:rPr lang="es-ES" sz="1200" dirty="0" err="1" smtClean="0"/>
            <a:t>pediàtriques</a:t>
          </a:r>
          <a:endParaRPr lang="es-ES" sz="1200" dirty="0"/>
        </a:p>
      </dgm:t>
    </dgm:pt>
    <dgm:pt modelId="{092AC7EA-9CB2-419C-99E2-7E85F6606F6E}" type="parTrans" cxnId="{D5B13B45-C8FF-47E1-910C-B545B196A5D9}">
      <dgm:prSet/>
      <dgm:spPr/>
      <dgm:t>
        <a:bodyPr/>
        <a:lstStyle/>
        <a:p>
          <a:endParaRPr lang="es-ES"/>
        </a:p>
      </dgm:t>
    </dgm:pt>
    <dgm:pt modelId="{375D5F80-D053-4D71-809B-194779783B38}" type="sibTrans" cxnId="{D5B13B45-C8FF-47E1-910C-B545B196A5D9}">
      <dgm:prSet/>
      <dgm:spPr/>
      <dgm:t>
        <a:bodyPr/>
        <a:lstStyle/>
        <a:p>
          <a:endParaRPr lang="es-ES"/>
        </a:p>
      </dgm:t>
    </dgm:pt>
    <dgm:pt modelId="{42395407-5FD0-4870-B55F-539AA968A250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Equips</a:t>
          </a:r>
          <a:r>
            <a:rPr lang="es-ES" sz="1200" dirty="0" smtClean="0"/>
            <a:t> de </a:t>
          </a:r>
          <a:r>
            <a:rPr lang="es-ES" sz="1200" dirty="0" err="1" smtClean="0"/>
            <a:t>Suport</a:t>
          </a:r>
          <a:r>
            <a:rPr lang="es-ES" sz="1200" dirty="0" smtClean="0"/>
            <a:t> </a:t>
          </a:r>
          <a:r>
            <a:rPr lang="es-ES" sz="1200" dirty="0" err="1" smtClean="0"/>
            <a:t>Hospitalari</a:t>
          </a:r>
          <a:r>
            <a:rPr lang="es-ES" sz="1200" dirty="0" smtClean="0"/>
            <a:t> (Son </a:t>
          </a:r>
          <a:r>
            <a:rPr lang="es-ES" sz="1200" dirty="0" err="1" smtClean="0"/>
            <a:t>Espases</a:t>
          </a:r>
          <a:r>
            <a:rPr lang="es-ES" sz="1200" dirty="0" smtClean="0"/>
            <a:t>)</a:t>
          </a:r>
          <a:endParaRPr lang="es-ES" sz="1200" dirty="0"/>
        </a:p>
      </dgm:t>
    </dgm:pt>
    <dgm:pt modelId="{3F5F844E-ACC7-4866-8788-D1F99E2A1CE2}" type="sibTrans" cxnId="{8930E780-96CE-4ECE-BD08-17712882FC15}">
      <dgm:prSet/>
      <dgm:spPr/>
      <dgm:t>
        <a:bodyPr/>
        <a:lstStyle/>
        <a:p>
          <a:endParaRPr lang="es-ES"/>
        </a:p>
      </dgm:t>
    </dgm:pt>
    <dgm:pt modelId="{DA665659-CCF6-4E9F-A394-4A6B7DF7514B}" type="parTrans" cxnId="{8930E780-96CE-4ECE-BD08-17712882FC15}">
      <dgm:prSet/>
      <dgm:spPr/>
      <dgm:t>
        <a:bodyPr/>
        <a:lstStyle/>
        <a:p>
          <a:endParaRPr lang="es-ES"/>
        </a:p>
      </dgm:t>
    </dgm:pt>
    <dgm:pt modelId="{DA7F2F3D-0928-46E1-BDC3-76F7B9A07E30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Hospitals</a:t>
          </a:r>
          <a:r>
            <a:rPr lang="es-ES" sz="1200" dirty="0" smtClean="0"/>
            <a:t> </a:t>
          </a:r>
          <a:r>
            <a:rPr lang="es-ES" sz="1200" dirty="0" err="1" smtClean="0"/>
            <a:t>d’aguts</a:t>
          </a:r>
          <a:r>
            <a:rPr lang="es-ES" sz="1200" dirty="0" smtClean="0"/>
            <a:t> i </a:t>
          </a:r>
          <a:r>
            <a:rPr lang="es-ES" sz="1200" dirty="0" err="1" smtClean="0"/>
            <a:t>sociosanitaris</a:t>
          </a:r>
          <a:endParaRPr lang="es-ES" sz="1200" dirty="0"/>
        </a:p>
      </dgm:t>
    </dgm:pt>
    <dgm:pt modelId="{963297F2-3A8A-4951-82C8-D12EAFD335E6}" type="parTrans" cxnId="{837F78E0-0351-4B02-BB2B-0BCD318E8B2C}">
      <dgm:prSet/>
      <dgm:spPr/>
      <dgm:t>
        <a:bodyPr/>
        <a:lstStyle/>
        <a:p>
          <a:endParaRPr lang="es-ES"/>
        </a:p>
      </dgm:t>
    </dgm:pt>
    <dgm:pt modelId="{A41F1B5B-3E30-4FA9-9F4D-96C6AC2B2B14}" type="sibTrans" cxnId="{837F78E0-0351-4B02-BB2B-0BCD318E8B2C}">
      <dgm:prSet/>
      <dgm:spPr/>
      <dgm:t>
        <a:bodyPr/>
        <a:lstStyle/>
        <a:p>
          <a:endParaRPr lang="es-ES"/>
        </a:p>
      </dgm:t>
    </dgm:pt>
    <dgm:pt modelId="{F179EC8F-E387-4FEA-9884-804465A95BA8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Residències</a:t>
          </a:r>
          <a:r>
            <a:rPr lang="es-ES" sz="1200" dirty="0" smtClean="0"/>
            <a:t> </a:t>
          </a:r>
          <a:r>
            <a:rPr lang="es-ES" sz="1200" dirty="0" err="1" smtClean="0"/>
            <a:t>geriàtriques</a:t>
          </a:r>
          <a:endParaRPr lang="es-ES" sz="1200" dirty="0"/>
        </a:p>
      </dgm:t>
    </dgm:pt>
    <dgm:pt modelId="{8693BB85-349E-4600-825D-8D875B946A75}" type="parTrans" cxnId="{27125786-3D76-4EF1-925F-1668BD5106FB}">
      <dgm:prSet/>
      <dgm:spPr/>
      <dgm:t>
        <a:bodyPr/>
        <a:lstStyle/>
        <a:p>
          <a:endParaRPr lang="es-ES"/>
        </a:p>
      </dgm:t>
    </dgm:pt>
    <dgm:pt modelId="{E51CE0FB-4CB2-4136-8FA0-022C7CE65685}" type="sibTrans" cxnId="{27125786-3D76-4EF1-925F-1668BD5106FB}">
      <dgm:prSet/>
      <dgm:spPr/>
      <dgm:t>
        <a:bodyPr/>
        <a:lstStyle/>
        <a:p>
          <a:endParaRPr lang="es-ES"/>
        </a:p>
      </dgm:t>
    </dgm:pt>
    <dgm:pt modelId="{7D517B32-E47A-4426-8F81-83316C82CFF7}">
      <dgm:prSet phldrT="[Texto]" custT="1"/>
      <dgm:spPr/>
      <dgm:t>
        <a:bodyPr/>
        <a:lstStyle/>
        <a:p>
          <a:pPr>
            <a:lnSpc>
              <a:spcPct val="150000"/>
            </a:lnSpc>
          </a:pPr>
          <a:r>
            <a:rPr lang="es-ES" sz="1200" dirty="0" err="1" smtClean="0"/>
            <a:t>Serveis</a:t>
          </a:r>
          <a:r>
            <a:rPr lang="es-ES" sz="1200" dirty="0" smtClean="0"/>
            <a:t> </a:t>
          </a:r>
          <a:r>
            <a:rPr lang="es-ES" sz="1200" dirty="0" err="1" smtClean="0"/>
            <a:t>d’urgències</a:t>
          </a:r>
          <a:endParaRPr lang="es-ES" sz="1200" dirty="0"/>
        </a:p>
      </dgm:t>
    </dgm:pt>
    <dgm:pt modelId="{FF1A4488-3FCD-4502-A576-EFDC496A3E35}" type="parTrans" cxnId="{2C35C5C6-1D75-4211-9FE1-0F01A20EDF25}">
      <dgm:prSet/>
      <dgm:spPr/>
      <dgm:t>
        <a:bodyPr/>
        <a:lstStyle/>
        <a:p>
          <a:endParaRPr lang="es-ES"/>
        </a:p>
      </dgm:t>
    </dgm:pt>
    <dgm:pt modelId="{6477CECF-79C0-4C09-809B-4883EBAEE0C4}" type="sibTrans" cxnId="{2C35C5C6-1D75-4211-9FE1-0F01A20EDF25}">
      <dgm:prSet/>
      <dgm:spPr/>
      <dgm:t>
        <a:bodyPr/>
        <a:lstStyle/>
        <a:p>
          <a:endParaRPr lang="es-ES"/>
        </a:p>
      </dgm:t>
    </dgm:pt>
    <dgm:pt modelId="{A1841644-126B-40F2-BD8D-0D706FD75513}">
      <dgm:prSet phldrT="[Texto]" custT="1"/>
      <dgm:spPr/>
      <dgm:t>
        <a:bodyPr/>
        <a:lstStyle/>
        <a:p>
          <a:pPr>
            <a:lnSpc>
              <a:spcPct val="150000"/>
            </a:lnSpc>
          </a:pPr>
          <a:endParaRPr lang="es-ES" sz="1200" dirty="0"/>
        </a:p>
      </dgm:t>
    </dgm:pt>
    <dgm:pt modelId="{ED3E5775-7323-42AF-BB91-A9B920CF57CD}" type="parTrans" cxnId="{7C8C5E66-4FFF-453F-8F8F-7DA6F693922C}">
      <dgm:prSet/>
      <dgm:spPr/>
      <dgm:t>
        <a:bodyPr/>
        <a:lstStyle/>
        <a:p>
          <a:endParaRPr lang="es-ES"/>
        </a:p>
      </dgm:t>
    </dgm:pt>
    <dgm:pt modelId="{D5602A75-777F-48A6-AD90-5767E2EA138C}" type="sibTrans" cxnId="{7C8C5E66-4FFF-453F-8F8F-7DA6F693922C}">
      <dgm:prSet/>
      <dgm:spPr/>
      <dgm:t>
        <a:bodyPr/>
        <a:lstStyle/>
        <a:p>
          <a:endParaRPr lang="es-ES"/>
        </a:p>
      </dgm:t>
    </dgm:pt>
    <dgm:pt modelId="{FF46CBDE-DCA0-4D4F-97DC-6245E427F14D}" type="pres">
      <dgm:prSet presAssocID="{61CDB186-C773-4E46-967F-991FDF1D04AD}" presName="Name0" presStyleCnt="0">
        <dgm:presLayoutVars>
          <dgm:dir/>
          <dgm:animLvl val="lvl"/>
          <dgm:resizeHandles/>
        </dgm:presLayoutVars>
      </dgm:prSet>
      <dgm:spPr/>
    </dgm:pt>
    <dgm:pt modelId="{DA527800-26BD-4329-93E4-25484CC8A14F}" type="pres">
      <dgm:prSet presAssocID="{5F513841-8152-4E04-B231-80A85EB6EECD}" presName="linNode" presStyleCnt="0"/>
      <dgm:spPr/>
    </dgm:pt>
    <dgm:pt modelId="{76EB0F8E-7456-42BF-AE9B-B2B9DFC289F6}" type="pres">
      <dgm:prSet presAssocID="{5F513841-8152-4E04-B231-80A85EB6EECD}" presName="parentShp" presStyleLbl="node1" presStyleIdx="0" presStyleCnt="2">
        <dgm:presLayoutVars>
          <dgm:bulletEnabled val="1"/>
        </dgm:presLayoutVars>
      </dgm:prSet>
      <dgm:spPr/>
    </dgm:pt>
    <dgm:pt modelId="{A31492A3-96F9-43CE-9F30-F14986BE2742}" type="pres">
      <dgm:prSet presAssocID="{5F513841-8152-4E04-B231-80A85EB6EEC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3E2746-FA56-4A0A-ACCC-CA337E3E28FE}" type="pres">
      <dgm:prSet presAssocID="{6B818438-A535-480A-B840-B037040D0CAB}" presName="spacing" presStyleCnt="0"/>
      <dgm:spPr/>
    </dgm:pt>
    <dgm:pt modelId="{F3CB834F-0359-416B-824C-B4A0FFC23199}" type="pres">
      <dgm:prSet presAssocID="{C691486F-0ACE-4AEE-879D-8429AD45C88E}" presName="linNode" presStyleCnt="0"/>
      <dgm:spPr/>
    </dgm:pt>
    <dgm:pt modelId="{B71AC567-756A-4DE0-A2DE-31D767A76EDE}" type="pres">
      <dgm:prSet presAssocID="{C691486F-0ACE-4AEE-879D-8429AD45C88E}" presName="parentShp" presStyleLbl="node1" presStyleIdx="1" presStyleCnt="2">
        <dgm:presLayoutVars>
          <dgm:bulletEnabled val="1"/>
        </dgm:presLayoutVars>
      </dgm:prSet>
      <dgm:spPr/>
    </dgm:pt>
    <dgm:pt modelId="{F4E3B8F6-519E-450A-ACAF-8D05B864D97A}" type="pres">
      <dgm:prSet presAssocID="{C691486F-0ACE-4AEE-879D-8429AD45C88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7125786-3D76-4EF1-925F-1668BD5106FB}" srcId="{C691486F-0ACE-4AEE-879D-8429AD45C88E}" destId="{F179EC8F-E387-4FEA-9884-804465A95BA8}" srcOrd="4" destOrd="0" parTransId="{8693BB85-349E-4600-825D-8D875B946A75}" sibTransId="{E51CE0FB-4CB2-4136-8FA0-022C7CE65685}"/>
    <dgm:cxn modelId="{90E864AD-1E7B-47E4-957D-31581B33DB74}" type="presOf" srcId="{C691486F-0ACE-4AEE-879D-8429AD45C88E}" destId="{B71AC567-756A-4DE0-A2DE-31D767A76EDE}" srcOrd="0" destOrd="0" presId="urn:microsoft.com/office/officeart/2005/8/layout/vList6"/>
    <dgm:cxn modelId="{597D063A-6384-4C92-872B-C19E611844A3}" type="presOf" srcId="{5F513841-8152-4E04-B231-80A85EB6EECD}" destId="{76EB0F8E-7456-42BF-AE9B-B2B9DFC289F6}" srcOrd="0" destOrd="0" presId="urn:microsoft.com/office/officeart/2005/8/layout/vList6"/>
    <dgm:cxn modelId="{59415AF0-A033-40B9-B862-2C7967DF7DBF}" srcId="{5F513841-8152-4E04-B231-80A85EB6EECD}" destId="{DFD4CB64-EBC3-433D-B752-EE1A802E1CCA}" srcOrd="2" destOrd="0" parTransId="{868F0BC1-6125-4F4C-B8A1-426A836DC928}" sibTransId="{7579408B-ADED-4695-B326-37F35E9C0CED}"/>
    <dgm:cxn modelId="{DDB13A60-1139-414E-BEF8-C159FD2A3652}" type="presOf" srcId="{91FD0F1F-98A9-4309-B00C-A8435AF95506}" destId="{A31492A3-96F9-43CE-9F30-F14986BE2742}" srcOrd="0" destOrd="1" presId="urn:microsoft.com/office/officeart/2005/8/layout/vList6"/>
    <dgm:cxn modelId="{75D5772C-BB4F-4ACB-9E49-70053F6411A1}" srcId="{61CDB186-C773-4E46-967F-991FDF1D04AD}" destId="{C691486F-0ACE-4AEE-879D-8429AD45C88E}" srcOrd="1" destOrd="0" parTransId="{30F263FD-53E0-4AA5-A9D6-FC73E4F5D407}" sibTransId="{0FD44C1D-1AF1-4AAC-A2EE-B34098F0F1D1}"/>
    <dgm:cxn modelId="{A8E1EF89-B337-49FE-BE36-4403C5429E09}" type="presOf" srcId="{F179EC8F-E387-4FEA-9884-804465A95BA8}" destId="{F4E3B8F6-519E-450A-ACAF-8D05B864D97A}" srcOrd="0" destOrd="4" presId="urn:microsoft.com/office/officeart/2005/8/layout/vList6"/>
    <dgm:cxn modelId="{8C9C9866-CD75-4386-83FB-0FD8800D36FD}" type="presOf" srcId="{7D517B32-E47A-4426-8F81-83316C82CFF7}" destId="{F4E3B8F6-519E-450A-ACAF-8D05B864D97A}" srcOrd="0" destOrd="3" presId="urn:microsoft.com/office/officeart/2005/8/layout/vList6"/>
    <dgm:cxn modelId="{0FB0DAE6-2918-4587-8867-CF4C1EAE1009}" type="presOf" srcId="{DFD4CB64-EBC3-433D-B752-EE1A802E1CCA}" destId="{A31492A3-96F9-43CE-9F30-F14986BE2742}" srcOrd="0" destOrd="2" presId="urn:microsoft.com/office/officeart/2005/8/layout/vList6"/>
    <dgm:cxn modelId="{8930E780-96CE-4ECE-BD08-17712882FC15}" srcId="{5F513841-8152-4E04-B231-80A85EB6EECD}" destId="{42395407-5FD0-4870-B55F-539AA968A250}" srcOrd="0" destOrd="0" parTransId="{DA665659-CCF6-4E9F-A394-4A6B7DF7514B}" sibTransId="{3F5F844E-ACC7-4866-8788-D1F99E2A1CE2}"/>
    <dgm:cxn modelId="{7C8C5E66-4FFF-453F-8F8F-7DA6F693922C}" srcId="{C691486F-0ACE-4AEE-879D-8429AD45C88E}" destId="{A1841644-126B-40F2-BD8D-0D706FD75513}" srcOrd="0" destOrd="0" parTransId="{ED3E5775-7323-42AF-BB91-A9B920CF57CD}" sibTransId="{D5602A75-777F-48A6-AD90-5767E2EA138C}"/>
    <dgm:cxn modelId="{1FD27FAF-F9E1-45CD-8216-488F3F278927}" srcId="{61CDB186-C773-4E46-967F-991FDF1D04AD}" destId="{5F513841-8152-4E04-B231-80A85EB6EECD}" srcOrd="0" destOrd="0" parTransId="{D658693C-C5E9-411B-B475-6040B08821D1}" sibTransId="{6B818438-A535-480A-B840-B037040D0CAB}"/>
    <dgm:cxn modelId="{100DCAEC-39E4-4599-8F47-D7E44AE16B1D}" type="presOf" srcId="{42395407-5FD0-4870-B55F-539AA968A250}" destId="{A31492A3-96F9-43CE-9F30-F14986BE2742}" srcOrd="0" destOrd="0" presId="urn:microsoft.com/office/officeart/2005/8/layout/vList6"/>
    <dgm:cxn modelId="{A25374B6-34CF-4758-8DE1-CFB15EE19D55}" type="presOf" srcId="{65C0FC24-1473-4C03-9524-1FFDE887A9E1}" destId="{F4E3B8F6-519E-450A-ACAF-8D05B864D97A}" srcOrd="0" destOrd="1" presId="urn:microsoft.com/office/officeart/2005/8/layout/vList6"/>
    <dgm:cxn modelId="{CC05C49C-958E-43F3-817C-8B6CD68C17CF}" type="presOf" srcId="{DA7F2F3D-0928-46E1-BDC3-76F7B9A07E30}" destId="{F4E3B8F6-519E-450A-ACAF-8D05B864D97A}" srcOrd="0" destOrd="2" presId="urn:microsoft.com/office/officeart/2005/8/layout/vList6"/>
    <dgm:cxn modelId="{D5B13B45-C8FF-47E1-910C-B545B196A5D9}" srcId="{5F513841-8152-4E04-B231-80A85EB6EECD}" destId="{64F7DBBB-E200-4464-ADCF-80441A07388D}" srcOrd="3" destOrd="0" parTransId="{092AC7EA-9CB2-419C-99E2-7E85F6606F6E}" sibTransId="{375D5F80-D053-4D71-809B-194779783B38}"/>
    <dgm:cxn modelId="{A2687EEE-A0C8-45FD-96EF-93E59D5D6090}" type="presOf" srcId="{64F7DBBB-E200-4464-ADCF-80441A07388D}" destId="{A31492A3-96F9-43CE-9F30-F14986BE2742}" srcOrd="0" destOrd="3" presId="urn:microsoft.com/office/officeart/2005/8/layout/vList6"/>
    <dgm:cxn modelId="{837F78E0-0351-4B02-BB2B-0BCD318E8B2C}" srcId="{C691486F-0ACE-4AEE-879D-8429AD45C88E}" destId="{DA7F2F3D-0928-46E1-BDC3-76F7B9A07E30}" srcOrd="2" destOrd="0" parTransId="{963297F2-3A8A-4951-82C8-D12EAFD335E6}" sibTransId="{A41F1B5B-3E30-4FA9-9F4D-96C6AC2B2B14}"/>
    <dgm:cxn modelId="{2C35C5C6-1D75-4211-9FE1-0F01A20EDF25}" srcId="{C691486F-0ACE-4AEE-879D-8429AD45C88E}" destId="{7D517B32-E47A-4426-8F81-83316C82CFF7}" srcOrd="3" destOrd="0" parTransId="{FF1A4488-3FCD-4502-A576-EFDC496A3E35}" sibTransId="{6477CECF-79C0-4C09-809B-4883EBAEE0C4}"/>
    <dgm:cxn modelId="{4D5E921D-DDAF-4341-82FD-2C6E7055F122}" srcId="{5F513841-8152-4E04-B231-80A85EB6EECD}" destId="{91FD0F1F-98A9-4309-B00C-A8435AF95506}" srcOrd="1" destOrd="0" parTransId="{666D6F81-A98C-4020-AB28-8056FBEBAFDC}" sibTransId="{EAF841EA-21E8-46E0-834B-B9B455B9F691}"/>
    <dgm:cxn modelId="{0F553290-A803-4030-9E71-404DB89E249B}" type="presOf" srcId="{A1841644-126B-40F2-BD8D-0D706FD75513}" destId="{F4E3B8F6-519E-450A-ACAF-8D05B864D97A}" srcOrd="0" destOrd="0" presId="urn:microsoft.com/office/officeart/2005/8/layout/vList6"/>
    <dgm:cxn modelId="{A77EEF9C-A13E-4C06-AB8F-6A7049ADA6E6}" srcId="{C691486F-0ACE-4AEE-879D-8429AD45C88E}" destId="{65C0FC24-1473-4C03-9524-1FFDE887A9E1}" srcOrd="1" destOrd="0" parTransId="{AFB8B6C4-6C4B-43DE-9F39-92AE3C14537F}" sibTransId="{3F5E110C-B027-493E-B583-CE245C72B1ED}"/>
    <dgm:cxn modelId="{718C7923-BA2C-4F63-BB00-9EAF0122B23D}" type="presOf" srcId="{61CDB186-C773-4E46-967F-991FDF1D04AD}" destId="{FF46CBDE-DCA0-4D4F-97DC-6245E427F14D}" srcOrd="0" destOrd="0" presId="urn:microsoft.com/office/officeart/2005/8/layout/vList6"/>
    <dgm:cxn modelId="{74B47823-16ED-436F-9CF8-B24FB0B895C9}" type="presParOf" srcId="{FF46CBDE-DCA0-4D4F-97DC-6245E427F14D}" destId="{DA527800-26BD-4329-93E4-25484CC8A14F}" srcOrd="0" destOrd="0" presId="urn:microsoft.com/office/officeart/2005/8/layout/vList6"/>
    <dgm:cxn modelId="{8C68545E-E9C0-4B89-BE21-8D6DB0CE19C1}" type="presParOf" srcId="{DA527800-26BD-4329-93E4-25484CC8A14F}" destId="{76EB0F8E-7456-42BF-AE9B-B2B9DFC289F6}" srcOrd="0" destOrd="0" presId="urn:microsoft.com/office/officeart/2005/8/layout/vList6"/>
    <dgm:cxn modelId="{DCE67728-581F-4AB0-8D8F-C403DEA82CF3}" type="presParOf" srcId="{DA527800-26BD-4329-93E4-25484CC8A14F}" destId="{A31492A3-96F9-43CE-9F30-F14986BE2742}" srcOrd="1" destOrd="0" presId="urn:microsoft.com/office/officeart/2005/8/layout/vList6"/>
    <dgm:cxn modelId="{FA364A0C-3414-4245-8C21-D5D1FD1302C8}" type="presParOf" srcId="{FF46CBDE-DCA0-4D4F-97DC-6245E427F14D}" destId="{393E2746-FA56-4A0A-ACCC-CA337E3E28FE}" srcOrd="1" destOrd="0" presId="urn:microsoft.com/office/officeart/2005/8/layout/vList6"/>
    <dgm:cxn modelId="{3422C61F-EF50-4965-BCDB-143567FEE017}" type="presParOf" srcId="{FF46CBDE-DCA0-4D4F-97DC-6245E427F14D}" destId="{F3CB834F-0359-416B-824C-B4A0FFC23199}" srcOrd="2" destOrd="0" presId="urn:microsoft.com/office/officeart/2005/8/layout/vList6"/>
    <dgm:cxn modelId="{5868AD24-08B1-49CA-8371-EB1A759ECB24}" type="presParOf" srcId="{F3CB834F-0359-416B-824C-B4A0FFC23199}" destId="{B71AC567-756A-4DE0-A2DE-31D767A76EDE}" srcOrd="0" destOrd="0" presId="urn:microsoft.com/office/officeart/2005/8/layout/vList6"/>
    <dgm:cxn modelId="{840A18CC-D8A9-4AF1-9AED-C7831C8A14DA}" type="presParOf" srcId="{F3CB834F-0359-416B-824C-B4A0FFC23199}" destId="{F4E3B8F6-519E-450A-ACAF-8D05B864D97A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0BF16-F22B-41A5-9AAF-BCB0B1283A6C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5B47F-5AD9-4BA7-8C7D-09C31ACF4CC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3429024"/>
          </a:xfrm>
        </p:spPr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</a:rPr>
              <a:t>PRINCIPIS BÀSICS DEL MODEL DE CURES PAL·LIATIVES</a:t>
            </a:r>
            <a:br>
              <a:rPr lang="es-ES" sz="4800" b="1" dirty="0" smtClean="0">
                <a:solidFill>
                  <a:schemeClr val="bg1"/>
                </a:solidFill>
              </a:rPr>
            </a:br>
            <a:endParaRPr lang="es-ES" sz="48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893122"/>
            <a:ext cx="2285984" cy="162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smtClean="0">
                <a:latin typeface="+mn-lt"/>
                <a:ea typeface="+mn-ea"/>
                <a:cs typeface="+mn-cs"/>
              </a:rPr>
              <a:t>Una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definició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de Cures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Pal·liatives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*</a:t>
            </a:r>
            <a:r>
              <a:rPr lang="ca-ES" b="1" dirty="0" smtClean="0">
                <a:latin typeface="+mn-lt"/>
                <a:ea typeface="+mn-ea"/>
                <a:cs typeface="+mn-cs"/>
              </a:rPr>
              <a:t> 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00174"/>
            <a:ext cx="6829444" cy="442915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s-ES" sz="2400" dirty="0" smtClean="0"/>
              <a:t>	</a:t>
            </a:r>
            <a:r>
              <a:rPr lang="es-ES" sz="2400" dirty="0" err="1" smtClean="0"/>
              <a:t>L’enfocament</a:t>
            </a:r>
            <a:r>
              <a:rPr lang="es-ES" sz="2400" dirty="0" smtClean="0"/>
              <a:t> que </a:t>
            </a:r>
            <a:r>
              <a:rPr lang="es-ES" sz="2400" dirty="0" err="1" smtClean="0"/>
              <a:t>millora</a:t>
            </a:r>
            <a:r>
              <a:rPr lang="es-ES" sz="2400" dirty="0" smtClean="0"/>
              <a:t> la </a:t>
            </a:r>
            <a:r>
              <a:rPr lang="es-ES" sz="2400" dirty="0" err="1" smtClean="0"/>
              <a:t>qualitat</a:t>
            </a:r>
            <a:r>
              <a:rPr lang="es-ES" sz="2400" dirty="0" smtClean="0"/>
              <a:t> de vida de </a:t>
            </a:r>
            <a:r>
              <a:rPr lang="es-ES" sz="2400" dirty="0" err="1" smtClean="0"/>
              <a:t>pacients</a:t>
            </a:r>
            <a:r>
              <a:rPr lang="es-ES" sz="2400" dirty="0" smtClean="0"/>
              <a:t> i </a:t>
            </a:r>
            <a:r>
              <a:rPr lang="es-ES" sz="2400" dirty="0" err="1" smtClean="0"/>
              <a:t>famílies</a:t>
            </a:r>
            <a:r>
              <a:rPr lang="es-ES" sz="2400" dirty="0" smtClean="0"/>
              <a:t> que </a:t>
            </a:r>
            <a:r>
              <a:rPr lang="es-ES" sz="2400" dirty="0" err="1" smtClean="0"/>
              <a:t>s’enfronten</a:t>
            </a:r>
            <a:r>
              <a:rPr lang="es-ES" sz="2400" dirty="0" smtClean="0"/>
              <a:t> </a:t>
            </a:r>
            <a:r>
              <a:rPr lang="es-ES" sz="2400" dirty="0" err="1" smtClean="0"/>
              <a:t>als</a:t>
            </a:r>
            <a:r>
              <a:rPr lang="es-ES" sz="2400" dirty="0" smtClean="0"/>
              <a:t> </a:t>
            </a:r>
            <a:r>
              <a:rPr lang="es-ES" sz="2400" dirty="0" err="1" smtClean="0"/>
              <a:t>problemes</a:t>
            </a:r>
            <a:r>
              <a:rPr lang="es-ES" sz="2400" dirty="0" smtClean="0"/>
              <a:t> </a:t>
            </a:r>
            <a:r>
              <a:rPr lang="es-ES" sz="2400" dirty="0" err="1" smtClean="0"/>
              <a:t>associats</a:t>
            </a:r>
            <a:r>
              <a:rPr lang="es-ES" sz="2400" dirty="0" smtClean="0"/>
              <a:t> </a:t>
            </a:r>
            <a:r>
              <a:rPr lang="es-ES" sz="2400" dirty="0" err="1" smtClean="0"/>
              <a:t>amb</a:t>
            </a:r>
            <a:r>
              <a:rPr lang="es-ES" sz="2400" dirty="0" smtClean="0"/>
              <a:t> </a:t>
            </a:r>
            <a:r>
              <a:rPr lang="es-ES" sz="2400" dirty="0" err="1" smtClean="0"/>
              <a:t>malalties</a:t>
            </a:r>
            <a:r>
              <a:rPr lang="es-ES" sz="2400" dirty="0" smtClean="0"/>
              <a:t> </a:t>
            </a:r>
            <a:r>
              <a:rPr lang="es-ES" sz="2400" dirty="0" err="1" smtClean="0"/>
              <a:t>amenaçants</a:t>
            </a:r>
            <a:r>
              <a:rPr lang="es-ES" sz="2400" dirty="0" smtClean="0"/>
              <a:t> per a la vida, </a:t>
            </a:r>
            <a:r>
              <a:rPr lang="es-ES" sz="2400" dirty="0" err="1" smtClean="0"/>
              <a:t>mitjançant</a:t>
            </a:r>
            <a:r>
              <a:rPr lang="es-ES" sz="2400" dirty="0" smtClean="0"/>
              <a:t> la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prevenció</a:t>
            </a:r>
            <a:r>
              <a:rPr lang="es-ES" sz="2400" b="1" dirty="0" smtClean="0"/>
              <a:t> i </a:t>
            </a:r>
            <a:r>
              <a:rPr lang="es-ES" sz="2400" b="1" dirty="0" err="1" smtClean="0"/>
              <a:t>alleujament</a:t>
            </a:r>
            <a:r>
              <a:rPr lang="es-ES" sz="2400" b="1" dirty="0" smtClean="0"/>
              <a:t> del </a:t>
            </a:r>
            <a:r>
              <a:rPr lang="es-ES" sz="2400" b="1" dirty="0" err="1" smtClean="0"/>
              <a:t>patiment</a:t>
            </a:r>
            <a:r>
              <a:rPr lang="es-ES" sz="2400" b="1" dirty="0" smtClean="0"/>
              <a:t> </a:t>
            </a:r>
            <a:r>
              <a:rPr lang="es-ES" sz="2400" dirty="0" smtClean="0"/>
              <a:t>a través de la </a:t>
            </a:r>
            <a:r>
              <a:rPr lang="es-ES" sz="2400" dirty="0" err="1" smtClean="0"/>
              <a:t>identificació</a:t>
            </a:r>
            <a:r>
              <a:rPr lang="es-ES" sz="2400" dirty="0" smtClean="0"/>
              <a:t> temprana i impecable </a:t>
            </a:r>
            <a:r>
              <a:rPr lang="es-ES" sz="2400" dirty="0" err="1" smtClean="0"/>
              <a:t>avaluació</a:t>
            </a:r>
            <a:r>
              <a:rPr lang="es-ES" sz="2400" dirty="0" smtClean="0"/>
              <a:t> i </a:t>
            </a:r>
            <a:r>
              <a:rPr lang="es-ES" sz="2400" dirty="0" err="1" smtClean="0"/>
              <a:t>tractament</a:t>
            </a:r>
            <a:r>
              <a:rPr lang="es-ES" sz="2400" dirty="0" smtClean="0"/>
              <a:t> del dolor i </a:t>
            </a:r>
            <a:r>
              <a:rPr lang="es-ES" sz="2400" dirty="0" err="1" smtClean="0"/>
              <a:t>altres</a:t>
            </a:r>
            <a:r>
              <a:rPr lang="es-ES" sz="2400" dirty="0" smtClean="0"/>
              <a:t> </a:t>
            </a:r>
            <a:r>
              <a:rPr lang="es-ES" sz="2400" dirty="0" err="1" smtClean="0"/>
              <a:t>problemes</a:t>
            </a:r>
            <a:r>
              <a:rPr lang="es-ES" sz="2400" dirty="0" smtClean="0"/>
              <a:t>, </a:t>
            </a:r>
            <a:r>
              <a:rPr lang="es-ES" sz="2400" dirty="0" err="1" smtClean="0"/>
              <a:t>físics</a:t>
            </a:r>
            <a:r>
              <a:rPr lang="es-ES" sz="2400" dirty="0" smtClean="0"/>
              <a:t>, </a:t>
            </a:r>
            <a:r>
              <a:rPr lang="es-ES" sz="2400" dirty="0" err="1" smtClean="0"/>
              <a:t>psicològics</a:t>
            </a:r>
            <a:r>
              <a:rPr lang="es-ES" sz="2400" dirty="0" smtClean="0"/>
              <a:t> i </a:t>
            </a:r>
            <a:r>
              <a:rPr lang="es-ES" sz="2400" dirty="0" err="1" smtClean="0"/>
              <a:t>espirituals</a:t>
            </a:r>
            <a:endParaRPr lang="es-ES" sz="2400" dirty="0" smtClean="0"/>
          </a:p>
          <a:p>
            <a:pPr>
              <a:lnSpc>
                <a:spcPct val="150000"/>
              </a:lnSpc>
              <a:buNone/>
            </a:pPr>
            <a:endParaRPr lang="es-E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None/>
            </a:pPr>
            <a:endParaRPr lang="ca-ES" sz="24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714480" y="6000768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0066"/>
                </a:solidFill>
              </a:rPr>
              <a:t>*Sepulveda et al. J Pain Symptom Manage 2002; 24.91-96</a:t>
            </a:r>
            <a:endParaRPr lang="en-GB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err="1" smtClean="0">
                <a:latin typeface="+mn-lt"/>
                <a:ea typeface="+mn-ea"/>
                <a:cs typeface="+mn-cs"/>
              </a:rPr>
              <a:t>Filosofia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de les Cures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Pal·liatives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*</a:t>
            </a:r>
            <a:r>
              <a:rPr lang="ca-ES" b="1" dirty="0" smtClean="0">
                <a:latin typeface="+mn-lt"/>
                <a:ea typeface="+mn-ea"/>
                <a:cs typeface="+mn-cs"/>
              </a:rPr>
              <a:t> 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14422"/>
            <a:ext cx="7000924" cy="471490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Dignitat del pacient: font de respecte, sensibilitat i cura</a:t>
            </a:r>
          </a:p>
          <a:p>
            <a:pPr>
              <a:lnSpc>
                <a:spcPct val="90000"/>
              </a:lnSpc>
            </a:pPr>
            <a:endParaRPr lang="ca-ES" sz="20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Autonomia del pacient</a:t>
            </a:r>
          </a:p>
          <a:p>
            <a:pPr>
              <a:lnSpc>
                <a:spcPct val="90000"/>
              </a:lnSpc>
              <a:buNone/>
            </a:pPr>
            <a:endParaRPr lang="ca-ES" sz="20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Relació entre professionals i pacient/</a:t>
            </a:r>
            <a:r>
              <a:rPr lang="ca-ES" sz="2000" dirty="0" err="1" smtClean="0">
                <a:ea typeface="ＭＳ Ｐゴシック" charset="-128"/>
              </a:rPr>
              <a:t>familia</a:t>
            </a:r>
            <a:r>
              <a:rPr lang="ca-ES" sz="2000" dirty="0" smtClean="0">
                <a:ea typeface="ＭＳ Ｐゴシック" charset="-128"/>
              </a:rPr>
              <a:t>:  honesta i deliberativa. </a:t>
            </a:r>
          </a:p>
          <a:p>
            <a:pPr>
              <a:lnSpc>
                <a:spcPct val="90000"/>
              </a:lnSpc>
            </a:pPr>
            <a:endParaRPr lang="ca-ES" sz="20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Qualitat de vida i de procés de mort com objectius.</a:t>
            </a:r>
          </a:p>
          <a:p>
            <a:pPr>
              <a:lnSpc>
                <a:spcPct val="90000"/>
              </a:lnSpc>
            </a:pPr>
            <a:endParaRPr lang="ca-ES" sz="20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Reconeixement de la mort com a procés natural que proporciona la oportunitat de creixement personal i autorealització.</a:t>
            </a:r>
          </a:p>
          <a:p>
            <a:pPr>
              <a:lnSpc>
                <a:spcPct val="90000"/>
              </a:lnSpc>
            </a:pPr>
            <a:endParaRPr lang="ca-ES" sz="20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ca-ES" sz="2000" dirty="0" smtClean="0">
                <a:ea typeface="ＭＳ Ｐゴシック" charset="-128"/>
              </a:rPr>
              <a:t>Equip </a:t>
            </a:r>
            <a:r>
              <a:rPr lang="ca-ES" sz="2000" dirty="0" err="1" smtClean="0">
                <a:ea typeface="ＭＳ Ｐゴシック" charset="-128"/>
              </a:rPr>
              <a:t>interdisciplinar</a:t>
            </a:r>
            <a:r>
              <a:rPr lang="ca-ES" sz="2000" dirty="0" smtClean="0">
                <a:ea typeface="ＭＳ Ｐゴシック" charset="-128"/>
              </a:rPr>
              <a:t>  i </a:t>
            </a:r>
            <a:r>
              <a:rPr lang="ca-ES" sz="2000" dirty="0" err="1" smtClean="0">
                <a:ea typeface="ＭＳ Ｐゴシック" charset="-128"/>
              </a:rPr>
              <a:t>multiprofessional</a:t>
            </a:r>
            <a:r>
              <a:rPr lang="ca-ES" sz="2000" dirty="0" smtClean="0">
                <a:ea typeface="ＭＳ Ｐゴシック" charset="-128"/>
              </a:rPr>
              <a:t> com a eina terapèutica.</a:t>
            </a:r>
          </a:p>
          <a:p>
            <a:pPr>
              <a:lnSpc>
                <a:spcPct val="150000"/>
              </a:lnSpc>
              <a:buNone/>
            </a:pPr>
            <a:endParaRPr lang="es-E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None/>
            </a:pPr>
            <a:endParaRPr lang="ca-ES" sz="24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500166" y="6211669"/>
            <a:ext cx="7643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200" dirty="0" smtClean="0">
                <a:latin typeface="Calibri" pitchFamily="34" charset="0"/>
              </a:rPr>
              <a:t>*</a:t>
            </a:r>
            <a:r>
              <a:rPr lang="es-ES" sz="1200" dirty="0" err="1" smtClean="0">
                <a:latin typeface="Calibri" pitchFamily="34" charset="0"/>
              </a:rPr>
              <a:t>Radbruch</a:t>
            </a:r>
            <a:r>
              <a:rPr lang="es-ES" sz="1200" dirty="0" smtClean="0">
                <a:latin typeface="Calibri" pitchFamily="34" charset="0"/>
              </a:rPr>
              <a:t> L, </a:t>
            </a:r>
            <a:r>
              <a:rPr lang="es-ES" sz="1200" dirty="0" err="1" smtClean="0">
                <a:latin typeface="Calibri" pitchFamily="34" charset="0"/>
              </a:rPr>
              <a:t>Payne</a:t>
            </a:r>
            <a:r>
              <a:rPr lang="es-ES" sz="1200" dirty="0" smtClean="0">
                <a:latin typeface="Calibri" pitchFamily="34" charset="0"/>
              </a:rPr>
              <a:t> S, </a:t>
            </a:r>
            <a:r>
              <a:rPr lang="es-ES" sz="1200" dirty="0" err="1" smtClean="0">
                <a:latin typeface="Calibri" pitchFamily="34" charset="0"/>
              </a:rPr>
              <a:t>Bercovitch</a:t>
            </a:r>
            <a:r>
              <a:rPr lang="es-ES" sz="1200" dirty="0" smtClean="0">
                <a:latin typeface="Calibri" pitchFamily="34" charset="0"/>
              </a:rPr>
              <a:t> M, </a:t>
            </a:r>
            <a:r>
              <a:rPr lang="es-ES" sz="1200" dirty="0" err="1" smtClean="0">
                <a:latin typeface="Calibri" pitchFamily="34" charset="0"/>
              </a:rPr>
              <a:t>Caraceni</a:t>
            </a:r>
            <a:r>
              <a:rPr lang="es-ES" sz="1200" dirty="0" smtClean="0">
                <a:latin typeface="Calibri" pitchFamily="34" charset="0"/>
              </a:rPr>
              <a:t> A, et al. </a:t>
            </a:r>
            <a:r>
              <a:rPr lang="es-ES" sz="1200" b="1" dirty="0" smtClean="0">
                <a:latin typeface="Calibri" pitchFamily="34" charset="0"/>
              </a:rPr>
              <a:t>White </a:t>
            </a:r>
            <a:r>
              <a:rPr lang="es-ES" sz="1200" b="1" dirty="0" err="1" smtClean="0">
                <a:latin typeface="Calibri" pitchFamily="34" charset="0"/>
              </a:rPr>
              <a:t>paper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on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standards</a:t>
            </a:r>
            <a:r>
              <a:rPr lang="es-ES" sz="1200" b="1" dirty="0" smtClean="0">
                <a:latin typeface="Calibri" pitchFamily="34" charset="0"/>
              </a:rPr>
              <a:t> and </a:t>
            </a:r>
            <a:r>
              <a:rPr lang="es-ES" sz="1200" b="1" dirty="0" err="1" smtClean="0">
                <a:latin typeface="Calibri" pitchFamily="34" charset="0"/>
              </a:rPr>
              <a:t>norms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for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hospice</a:t>
            </a:r>
            <a:r>
              <a:rPr lang="es-ES" sz="1200" b="1" dirty="0" smtClean="0">
                <a:latin typeface="Calibri" pitchFamily="34" charset="0"/>
              </a:rPr>
              <a:t> and </a:t>
            </a:r>
            <a:r>
              <a:rPr lang="es-ES" sz="1200" b="1" dirty="0" err="1" smtClean="0">
                <a:latin typeface="Calibri" pitchFamily="34" charset="0"/>
              </a:rPr>
              <a:t>palliative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care</a:t>
            </a:r>
            <a:r>
              <a:rPr lang="es-ES" sz="1200" b="1" dirty="0" smtClean="0">
                <a:latin typeface="Calibri" pitchFamily="34" charset="0"/>
              </a:rPr>
              <a:t> in </a:t>
            </a:r>
            <a:r>
              <a:rPr lang="es-ES" sz="1200" b="1" dirty="0" err="1" smtClean="0">
                <a:latin typeface="Calibri" pitchFamily="34" charset="0"/>
              </a:rPr>
              <a:t>Europe</a:t>
            </a:r>
            <a:r>
              <a:rPr lang="es-ES" sz="1200" b="1" dirty="0" smtClean="0">
                <a:latin typeface="Calibri" pitchFamily="34" charset="0"/>
              </a:rPr>
              <a:t>. </a:t>
            </a:r>
            <a:r>
              <a:rPr lang="es-ES" sz="1200" b="1" dirty="0" err="1" smtClean="0">
                <a:latin typeface="Calibri" pitchFamily="34" charset="0"/>
              </a:rPr>
              <a:t>Recomendations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from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the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European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Association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for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palliative</a:t>
            </a:r>
            <a:r>
              <a:rPr lang="es-ES" sz="1200" b="1" dirty="0" smtClean="0">
                <a:latin typeface="Calibri" pitchFamily="34" charset="0"/>
              </a:rPr>
              <a:t> </a:t>
            </a:r>
            <a:r>
              <a:rPr lang="es-ES" sz="1200" b="1" dirty="0" err="1" smtClean="0">
                <a:latin typeface="Calibri" pitchFamily="34" charset="0"/>
              </a:rPr>
              <a:t>Care</a:t>
            </a:r>
            <a:r>
              <a:rPr lang="es-ES" sz="1200" dirty="0" smtClean="0">
                <a:latin typeface="Calibri" pitchFamily="34" charset="0"/>
              </a:rPr>
              <a:t>.  </a:t>
            </a:r>
            <a:r>
              <a:rPr lang="es-ES" sz="1200" dirty="0" err="1" smtClean="0">
                <a:latin typeface="Calibri" pitchFamily="34" charset="0"/>
              </a:rPr>
              <a:t>Eur</a:t>
            </a:r>
            <a:r>
              <a:rPr lang="es-ES" sz="1200" dirty="0" smtClean="0">
                <a:latin typeface="Calibri" pitchFamily="34" charset="0"/>
              </a:rPr>
              <a:t>. J. </a:t>
            </a:r>
            <a:r>
              <a:rPr lang="es-ES" sz="1200" dirty="0" err="1" smtClean="0">
                <a:latin typeface="Calibri" pitchFamily="34" charset="0"/>
              </a:rPr>
              <a:t>Pall</a:t>
            </a:r>
            <a:r>
              <a:rPr lang="es-ES" sz="1200" dirty="0" smtClean="0">
                <a:latin typeface="Calibri" pitchFamily="34" charset="0"/>
              </a:rPr>
              <a:t>. </a:t>
            </a:r>
            <a:r>
              <a:rPr lang="es-ES" sz="1200" dirty="0" err="1" smtClean="0">
                <a:latin typeface="Calibri" pitchFamily="34" charset="0"/>
              </a:rPr>
              <a:t>Care</a:t>
            </a:r>
            <a:r>
              <a:rPr lang="es-ES" sz="1200" dirty="0" smtClean="0">
                <a:latin typeface="Calibri" pitchFamily="34" charset="0"/>
              </a:rPr>
              <a:t> 2010; 17 (1): 22-33</a:t>
            </a:r>
            <a:endParaRPr lang="en-GB" sz="1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err="1" smtClean="0">
                <a:latin typeface="+mn-lt"/>
                <a:ea typeface="+mn-ea"/>
                <a:cs typeface="+mn-cs"/>
              </a:rPr>
              <a:t>Principis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de les Cures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Pal·liatives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(OMS)</a:t>
            </a:r>
            <a:r>
              <a:rPr lang="ca-ES" b="1" dirty="0" smtClean="0">
                <a:latin typeface="+mn-lt"/>
                <a:ea typeface="+mn-ea"/>
                <a:cs typeface="+mn-cs"/>
              </a:rPr>
              <a:t> 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357298"/>
            <a:ext cx="7000924" cy="471490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a-ES" sz="2400" kern="0" dirty="0" smtClean="0">
                <a:solidFill>
                  <a:sysClr val="windowText" lastClr="000000"/>
                </a:solidFill>
              </a:rPr>
              <a:t>Ajuden als pacients a viure tant activament com sigui possible fins a la mort</a:t>
            </a:r>
          </a:p>
          <a:p>
            <a:pPr>
              <a:lnSpc>
                <a:spcPct val="150000"/>
              </a:lnSpc>
            </a:pPr>
            <a:r>
              <a:rPr lang="ca-ES" sz="2400" dirty="0" smtClean="0">
                <a:solidFill>
                  <a:srgbClr val="000000"/>
                </a:solidFill>
                <a:latin typeface="Calibri" pitchFamily="34" charset="0"/>
              </a:rPr>
              <a:t>Ajuden a la família a adaptar-se durant la malaltia i en el dol</a:t>
            </a:r>
          </a:p>
          <a:p>
            <a:pPr>
              <a:lnSpc>
                <a:spcPct val="150000"/>
              </a:lnSpc>
            </a:pPr>
            <a:r>
              <a:rPr lang="ca-ES" sz="2400" dirty="0" smtClean="0">
                <a:solidFill>
                  <a:srgbClr val="000000"/>
                </a:solidFill>
                <a:latin typeface="Calibri" pitchFamily="34" charset="0"/>
              </a:rPr>
              <a:t>Donen suport emocional en el dol quan és necessari</a:t>
            </a:r>
          </a:p>
          <a:p>
            <a:pPr>
              <a:lnSpc>
                <a:spcPct val="150000"/>
              </a:lnSpc>
            </a:pPr>
            <a:r>
              <a:rPr lang="ca-ES" sz="2400" dirty="0" smtClean="0">
                <a:solidFill>
                  <a:srgbClr val="000000"/>
                </a:solidFill>
                <a:latin typeface="Calibri" pitchFamily="34" charset="0"/>
              </a:rPr>
              <a:t>Es poden aplicar conjuntament amb tractaments que poden allargar la vida com  la quimioteràpia o la radioteràpia.</a:t>
            </a:r>
            <a:endParaRPr lang="es-E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None/>
            </a:pPr>
            <a:endParaRPr lang="ca-ES" sz="24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err="1" smtClean="0">
                <a:latin typeface="+mn-lt"/>
                <a:ea typeface="+mn-ea"/>
                <a:cs typeface="+mn-cs"/>
              </a:rPr>
              <a:t>Concepte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de Cures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Pal·liatives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357298"/>
            <a:ext cx="7000924" cy="4714909"/>
          </a:xfrm>
        </p:spPr>
        <p:txBody>
          <a:bodyPr>
            <a:noAutofit/>
          </a:bodyPr>
          <a:lstStyle/>
          <a:p>
            <a:pPr marL="341313" indent="-34131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ca-ES" sz="2000" dirty="0" smtClean="0"/>
              <a:t>Atenció integral, individualitzada i continuada</a:t>
            </a:r>
          </a:p>
          <a:p>
            <a:pPr marL="341313" indent="-341313">
              <a:lnSpc>
                <a:spcPct val="150000"/>
              </a:lnSpc>
              <a:spcBef>
                <a:spcPts val="6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ca-ES" sz="2000" dirty="0" smtClean="0"/>
          </a:p>
          <a:p>
            <a:pPr marL="341313" indent="-34131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ca-ES" sz="2000" dirty="0" smtClean="0"/>
              <a:t>La unitat a tractar és el </a:t>
            </a:r>
            <a:r>
              <a:rPr lang="ca-ES" sz="2000" dirty="0" err="1" smtClean="0"/>
              <a:t>malalt-família</a:t>
            </a:r>
            <a:endParaRPr lang="ca-ES" sz="2000" dirty="0" smtClean="0"/>
          </a:p>
          <a:p>
            <a:pPr marL="341313" indent="-341313">
              <a:lnSpc>
                <a:spcPct val="150000"/>
              </a:lnSpc>
              <a:spcBef>
                <a:spcPts val="5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ca-ES" sz="2000" dirty="0" smtClean="0"/>
          </a:p>
          <a:p>
            <a:pPr marL="341313" indent="-34131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ca-ES" sz="2000" dirty="0" smtClean="0"/>
              <a:t>Concepció activa, viva i rehabilitadora de la terapèutica</a:t>
            </a:r>
            <a:r>
              <a:rPr lang="ca-ES" sz="2000" b="1" dirty="0" smtClean="0"/>
              <a:t>,</a:t>
            </a:r>
            <a:r>
              <a:rPr lang="ca-ES" sz="2000" dirty="0" smtClean="0"/>
              <a:t> amb objectius de confort</a:t>
            </a:r>
          </a:p>
          <a:p>
            <a:pPr marL="341313" indent="-341313">
              <a:lnSpc>
                <a:spcPct val="150000"/>
              </a:lnSpc>
              <a:spcBef>
                <a:spcPts val="6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ca-ES" sz="2000" b="1" dirty="0" smtClean="0"/>
          </a:p>
          <a:p>
            <a:pPr marL="341313" indent="-34131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ca-ES" sz="2000" dirty="0" smtClean="0"/>
              <a:t>Assumint el procés de morir com una part de la vida</a:t>
            </a:r>
            <a:endParaRPr lang="ca-ES" sz="2400" dirty="0" smtClean="0"/>
          </a:p>
          <a:p>
            <a:pPr>
              <a:lnSpc>
                <a:spcPct val="150000"/>
              </a:lnSpc>
              <a:buNone/>
            </a:pPr>
            <a:endParaRPr lang="ca-ES" sz="24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>
              <a:ea typeface="ＭＳ Ｐゴシック" charset="-128"/>
            </a:endParaRPr>
          </a:p>
        </p:txBody>
      </p:sp>
      <p:sp>
        <p:nvSpPr>
          <p:cNvPr id="52226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>
              <a:ea typeface="ＭＳ Ｐゴシック" charset="-128"/>
            </a:endParaRP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0" y="0"/>
          <a:ext cx="9144000" cy="7046913"/>
        </p:xfrm>
        <a:graphic>
          <a:graphicData uri="http://schemas.openxmlformats.org/presentationml/2006/ole">
            <p:oleObj spid="_x0000_s1026" name="Diapositiva" r:id="rId3" imgW="4500563" imgH="3375025" progId="PowerPoint.Slide.8">
              <p:embed/>
            </p:oleObj>
          </a:graphicData>
        </a:graphic>
      </p:graphicFrame>
      <p:sp>
        <p:nvSpPr>
          <p:cNvPr id="28676" name="Rectángulo 4"/>
          <p:cNvSpPr>
            <a:spLocks noChangeArrowheads="1"/>
          </p:cNvSpPr>
          <p:nvPr/>
        </p:nvSpPr>
        <p:spPr bwMode="auto">
          <a:xfrm>
            <a:off x="142844" y="428604"/>
            <a:ext cx="4572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Una 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FAMÍLIA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angoixada</a:t>
            </a:r>
            <a:endParaRPr lang="es-ES" sz="2800" b="1" dirty="0">
              <a:solidFill>
                <a:srgbClr val="FFFFFF"/>
              </a:solidFill>
              <a:cs typeface="Arial" pitchFamily="34" charset="0"/>
            </a:endParaRPr>
          </a:p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que no acaba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d’acceptar</a:t>
            </a:r>
            <a:endParaRPr lang="es-ES" sz="2800" b="1" dirty="0">
              <a:solidFill>
                <a:srgbClr val="FFFFFF"/>
              </a:solidFill>
              <a:cs typeface="Arial" pitchFamily="34" charset="0"/>
            </a:endParaRPr>
          </a:p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la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situació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i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pateix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per la persona estimada</a:t>
            </a:r>
            <a:endParaRPr lang="es-ES" sz="28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2229" name="Rectángulo 5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b="1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715008" y="3429000"/>
            <a:ext cx="3213092" cy="13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Un 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METGE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format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per a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lluitar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 contra</a:t>
            </a:r>
            <a:endParaRPr lang="es-ES" sz="2800" b="1" dirty="0">
              <a:solidFill>
                <a:srgbClr val="FFFFFF"/>
              </a:solidFill>
              <a:cs typeface="Arial" pitchFamily="34" charset="0"/>
            </a:endParaRPr>
          </a:p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la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mort</a:t>
            </a:r>
            <a:endParaRPr lang="es-ES" sz="28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11188" y="5300663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Un 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MALALT </a:t>
            </a:r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en fase terminal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amb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s-ES" sz="2800" b="1" dirty="0">
                <a:solidFill>
                  <a:srgbClr val="FFFFFF"/>
                </a:solidFill>
                <a:cs typeface="Arial" pitchFamily="34" charset="0"/>
              </a:rPr>
              <a:t>dolor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físic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i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patiment</a:t>
            </a:r>
            <a:r>
              <a:rPr lang="es-ES" sz="2800" b="1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rgbClr val="FFFFFF"/>
                </a:solidFill>
                <a:cs typeface="Arial" pitchFamily="34" charset="0"/>
              </a:rPr>
              <a:t>psíquic</a:t>
            </a:r>
            <a:endParaRPr lang="es-ES" sz="28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err="1" smtClean="0">
                <a:latin typeface="+mn-lt"/>
                <a:ea typeface="+mn-ea"/>
                <a:cs typeface="+mn-cs"/>
              </a:rPr>
              <a:t>Canvi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d’objectius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terapèutics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71612"/>
            <a:ext cx="7000924" cy="4714909"/>
          </a:xfrm>
        </p:spPr>
        <p:txBody>
          <a:bodyPr>
            <a:noAutofit/>
          </a:bodyPr>
          <a:lstStyle/>
          <a:p>
            <a:pPr>
              <a:buClr>
                <a:srgbClr val="0000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a-ES" sz="2400" dirty="0" smtClean="0"/>
              <a:t>De la malaltia a la persona </a:t>
            </a:r>
          </a:p>
          <a:p>
            <a:pPr>
              <a:buClr>
                <a:srgbClr val="000099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ca-ES" sz="2400" dirty="0" smtClean="0"/>
          </a:p>
          <a:p>
            <a:pPr>
              <a:buClr>
                <a:srgbClr val="0000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a-ES" sz="2400" dirty="0" smtClean="0"/>
              <a:t>De </a:t>
            </a:r>
            <a:r>
              <a:rPr lang="ca-ES" sz="2400" i="1" dirty="0" smtClean="0"/>
              <a:t>curar</a:t>
            </a:r>
            <a:r>
              <a:rPr lang="ca-ES" sz="2400" dirty="0" smtClean="0"/>
              <a:t> a  </a:t>
            </a:r>
            <a:r>
              <a:rPr lang="ca-ES" sz="2400" i="1" dirty="0" smtClean="0"/>
              <a:t>cuidar</a:t>
            </a:r>
          </a:p>
          <a:p>
            <a:pPr>
              <a:buClr>
                <a:srgbClr val="000099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ca-ES" sz="2400" dirty="0" smtClean="0"/>
          </a:p>
          <a:p>
            <a:pPr>
              <a:buClr>
                <a:srgbClr val="0000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a-ES" sz="2400" dirty="0" smtClean="0"/>
              <a:t>D’un episodi biològic a un procés biogràfic</a:t>
            </a:r>
          </a:p>
          <a:p>
            <a:pPr>
              <a:buClr>
                <a:srgbClr val="0000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ca-ES" sz="2400" dirty="0" smtClean="0"/>
          </a:p>
          <a:p>
            <a:pPr>
              <a:buClr>
                <a:srgbClr val="0000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a-ES" sz="2400" dirty="0" smtClean="0"/>
              <a:t>De lluitar a acceptar i acompanyar</a:t>
            </a:r>
            <a:endParaRPr lang="ca-ES" sz="24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142852"/>
            <a:ext cx="6829444" cy="79690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600" b="1" dirty="0" err="1" smtClean="0">
                <a:latin typeface="+mn-lt"/>
                <a:ea typeface="+mn-ea"/>
                <a:cs typeface="+mn-cs"/>
              </a:rPr>
              <a:t>Diferències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entre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els</a:t>
            </a:r>
            <a:r>
              <a:rPr lang="es-ES" sz="3600" b="1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3600" b="1" dirty="0" err="1" smtClean="0">
                <a:latin typeface="+mn-lt"/>
                <a:ea typeface="+mn-ea"/>
                <a:cs typeface="+mn-cs"/>
              </a:rPr>
              <a:t>models</a:t>
            </a:r>
            <a:endParaRPr lang="ca-ES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285721" y="1071545"/>
          <a:ext cx="8501121" cy="5079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31"/>
                <a:gridCol w="3400445"/>
                <a:gridCol w="3400445"/>
              </a:tblGrid>
              <a:tr h="507530"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MODEL D’ATENCIÓ AL MALALT AGUT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smtClean="0"/>
                        <a:t>MODEL</a:t>
                      </a:r>
                      <a:r>
                        <a:rPr lang="es-ES" sz="1600" baseline="0" smtClean="0"/>
                        <a:t> D’ATENCIÓ AL MALALT PAL·LIATIU</a:t>
                      </a:r>
                      <a:endParaRPr lang="es-ES" sz="1600" dirty="0"/>
                    </a:p>
                  </a:txBody>
                  <a:tcPr/>
                </a:tc>
              </a:tr>
              <a:tr h="1160068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OBJECTIUS</a:t>
                      </a:r>
                      <a:endParaRPr lang="es-E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CURAR:</a:t>
                      </a:r>
                    </a:p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La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curació</a:t>
                      </a:r>
                      <a:r>
                        <a:rPr lang="es-ES_tradnl" sz="1600" baseline="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i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/o el</a:t>
                      </a:r>
                    </a:p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control de la</a:t>
                      </a:r>
                    </a:p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malatia</a:t>
                      </a:r>
                      <a:endParaRPr lang="es-ES_tradnl" sz="1600" dirty="0" smtClean="0">
                        <a:solidFill>
                          <a:schemeClr val="tx1"/>
                        </a:solidFill>
                        <a:latin typeface="+mn-lt"/>
                        <a:ea typeface="ＭＳ Ｐゴシック" charset="-128"/>
                      </a:endParaRPr>
                    </a:p>
                    <a:p>
                      <a:pPr algn="ctr"/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CUIDAR:</a:t>
                      </a:r>
                    </a:p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Confort, control del</a:t>
                      </a:r>
                    </a:p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Patiment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i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millora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de la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qualitat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de vida</a:t>
                      </a:r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160068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CENTRE D’ATENCIÓ</a:t>
                      </a:r>
                      <a:endParaRPr lang="es-E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La  malaltia</a:t>
                      </a:r>
                      <a:r>
                        <a:rPr lang="es-ES_tradnl" sz="1600" baseline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i</a:t>
                      </a:r>
                      <a:r>
                        <a:rPr lang="es-ES_tradnl" sz="160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el pacient</a:t>
                      </a:r>
                      <a:r>
                        <a:rPr lang="es-ES_tradnl" sz="1600" baseline="0" smtClean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</a:rPr>
                        <a:t> amb priorització dels aspectes organics</a:t>
                      </a:r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El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pacient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i la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seva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família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en totes les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seves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dimensions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(física, psíquica, social i espiritual)</a:t>
                      </a:r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2030119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TIPUS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D’ATENCIÓ</a:t>
                      </a:r>
                      <a:endParaRPr lang="es-ES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Compromís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d’atenció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al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procés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específic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Atenció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molt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especialitzada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i fragmentada entre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els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diferents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16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equips</a:t>
                      </a:r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buFont typeface="Arial" pitchFamily="34" charset="0"/>
                        <a:buNone/>
                      </a:pP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Compromís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d’atenció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continuada per el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mateix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equip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multidisciplinar, que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preten</a:t>
                      </a:r>
                      <a:r>
                        <a:rPr lang="es-ES_tradnl" sz="1600" baseline="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cubrir les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necessitats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del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pacient</a:t>
                      </a:r>
                      <a:r>
                        <a:rPr lang="es-ES_tradnl" sz="1600" baseline="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i la </a:t>
                      </a:r>
                      <a:r>
                        <a:rPr lang="es-ES_tradnl" sz="1600" baseline="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seva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família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durant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tot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el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procés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, </a:t>
                      </a:r>
                      <a:r>
                        <a:rPr lang="es-ES_tradnl" sz="1600" dirty="0" err="1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fins</a:t>
                      </a: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a typeface="ＭＳ Ｐゴシック" charset="-128"/>
                        </a:rPr>
                        <a:t> al final</a:t>
                      </a:r>
                      <a:endParaRPr lang="es-E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ChangeArrowheads="1"/>
          </p:cNvSpPr>
          <p:nvPr/>
        </p:nvSpPr>
        <p:spPr bwMode="auto">
          <a:xfrm>
            <a:off x="1981200" y="428604"/>
            <a:ext cx="62341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a-ES" sz="6000" b="1" dirty="0" smtClean="0">
                <a:solidFill>
                  <a:schemeClr val="tx2"/>
                </a:solidFill>
                <a:latin typeface="+mj-lt"/>
              </a:rPr>
              <a:t>Model Sanitari</a:t>
            </a:r>
            <a:endParaRPr lang="ca-ES" sz="6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1714480" y="1981200"/>
            <a:ext cx="7658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b="1" dirty="0" smtClean="0"/>
              <a:t>Diagnòstic                          Procés crònic                             Situació terminal</a:t>
            </a:r>
            <a:endParaRPr lang="es-ES_tradnl" b="1" dirty="0"/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2000232" y="6143644"/>
            <a:ext cx="59293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sz="1600" i="1" dirty="0">
                <a:solidFill>
                  <a:srgbClr val="13110F"/>
                </a:solidFill>
              </a:rPr>
              <a:t>J. </a:t>
            </a:r>
            <a:r>
              <a:rPr lang="ca-ES" sz="1600" i="1" dirty="0" err="1">
                <a:solidFill>
                  <a:srgbClr val="13110F"/>
                </a:solidFill>
              </a:rPr>
              <a:t>Stjernsward</a:t>
            </a:r>
            <a:r>
              <a:rPr lang="ca-ES" sz="1600" i="1" dirty="0">
                <a:solidFill>
                  <a:srgbClr val="13110F"/>
                </a:solidFill>
              </a:rPr>
              <a:t>, 1990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1752600" y="2667000"/>
            <a:ext cx="4648200" cy="1841500"/>
          </a:xfrm>
          <a:prstGeom prst="rect">
            <a:avLst/>
          </a:prstGeom>
          <a:solidFill>
            <a:schemeClr val="accent1">
              <a:lumMod val="75000"/>
              <a:alpha val="56000"/>
            </a:schemeClr>
          </a:solidFill>
          <a:ln w="508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ca-ES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  <a:p>
            <a:pPr algn="ctr">
              <a:defRPr/>
            </a:pPr>
            <a:endParaRPr lang="es-ES_tradnl" sz="28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</a:endParaRPr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>
            <a:off x="6400800" y="27432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9398" name="Rectangle 7"/>
          <p:cNvSpPr>
            <a:spLocks noChangeArrowheads="1"/>
          </p:cNvSpPr>
          <p:nvPr/>
        </p:nvSpPr>
        <p:spPr bwMode="auto">
          <a:xfrm>
            <a:off x="1714480" y="4714884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sz="2800" b="1" dirty="0" smtClean="0"/>
              <a:t>Teràpia curativa</a:t>
            </a:r>
            <a:endParaRPr lang="ca-ES" sz="2800" b="1" dirty="0"/>
          </a:p>
        </p:txBody>
      </p:sp>
      <p:sp>
        <p:nvSpPr>
          <p:cNvPr id="59399" name="Rectangle 8"/>
          <p:cNvSpPr>
            <a:spLocks noChangeArrowheads="1"/>
          </p:cNvSpPr>
          <p:nvPr/>
        </p:nvSpPr>
        <p:spPr bwMode="auto">
          <a:xfrm>
            <a:off x="5072066" y="4714884"/>
            <a:ext cx="3373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a-ES" sz="2800" b="1" dirty="0" smtClean="0"/>
              <a:t>Teràpia pal·liativa</a:t>
            </a:r>
            <a:endParaRPr lang="ca-ES" sz="2800" b="1" dirty="0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2133600" y="3657600"/>
            <a:ext cx="12314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a-ES" sz="2800" b="1" dirty="0">
                <a:solidFill>
                  <a:schemeClr val="bg1"/>
                </a:solidFill>
                <a:latin typeface="+mj-lt"/>
                <a:ea typeface="+mn-ea"/>
              </a:rPr>
              <a:t>CURAR</a:t>
            </a:r>
            <a:endParaRPr lang="es-ES_tradnl" sz="28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59401" name="Line 10"/>
          <p:cNvSpPr>
            <a:spLocks noChangeShapeType="1"/>
          </p:cNvSpPr>
          <p:nvPr/>
        </p:nvSpPr>
        <p:spPr bwMode="auto">
          <a:xfrm>
            <a:off x="1828800" y="2743200"/>
            <a:ext cx="4648200" cy="1752600"/>
          </a:xfrm>
          <a:prstGeom prst="line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4191000" y="2819400"/>
            <a:ext cx="1343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a-ES" sz="2800" b="1" dirty="0" smtClean="0">
                <a:solidFill>
                  <a:schemeClr val="bg1"/>
                </a:solidFill>
                <a:latin typeface="+mj-lt"/>
                <a:ea typeface="+mn-ea"/>
              </a:rPr>
              <a:t>CUIDAR</a:t>
            </a:r>
            <a:endParaRPr lang="es-ES_tradnl" sz="28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46093" name="AutoShape 13"/>
          <p:cNvSpPr>
            <a:spLocks noChangeArrowheads="1"/>
          </p:cNvSpPr>
          <p:nvPr/>
        </p:nvSpPr>
        <p:spPr bwMode="auto">
          <a:xfrm>
            <a:off x="6400800" y="2667000"/>
            <a:ext cx="2362200" cy="1828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3600" b="1" dirty="0" smtClean="0">
                <a:solidFill>
                  <a:schemeClr val="bg1"/>
                </a:solidFill>
                <a:latin typeface="+mj-lt"/>
                <a:ea typeface="+mn-ea"/>
              </a:rPr>
              <a:t>DOL</a:t>
            </a:r>
            <a:endParaRPr lang="es-ES_tradnl" sz="40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6096000" y="3276600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_tradn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200" b="1" dirty="0" smtClean="0">
                <a:ea typeface="ＭＳ Ｐゴシック" charset="-128"/>
              </a:rPr>
              <a:t>El MODEL  de CP se basa en:</a:t>
            </a:r>
            <a:endParaRPr lang="ca-ES" sz="3200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7000924" cy="50006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" sz="2800" dirty="0" err="1" smtClean="0">
                <a:ea typeface="ＭＳ Ｐゴシック" charset="-128"/>
              </a:rPr>
              <a:t>Avaluació</a:t>
            </a:r>
            <a:r>
              <a:rPr lang="es-ES" sz="2800" dirty="0" smtClean="0">
                <a:ea typeface="ＭＳ Ｐゴシック" charset="-128"/>
              </a:rPr>
              <a:t> Integral de NECESSITATS</a:t>
            </a:r>
          </a:p>
          <a:p>
            <a:pPr>
              <a:lnSpc>
                <a:spcPct val="150000"/>
              </a:lnSpc>
            </a:pPr>
            <a:r>
              <a:rPr lang="es-ES" sz="2800" dirty="0" err="1" smtClean="0">
                <a:ea typeface="ＭＳ Ｐゴシック" charset="-128"/>
              </a:rPr>
              <a:t>Atenció</a:t>
            </a:r>
            <a:r>
              <a:rPr lang="es-ES" sz="2800" dirty="0" smtClean="0">
                <a:ea typeface="ＭＳ Ｐゴシック" charset="-128"/>
              </a:rPr>
              <a:t> Integral a un PROCÉS</a:t>
            </a:r>
          </a:p>
          <a:p>
            <a:pPr>
              <a:lnSpc>
                <a:spcPct val="150000"/>
              </a:lnSpc>
            </a:pPr>
            <a:r>
              <a:rPr lang="es-ES" sz="2800" dirty="0" smtClean="0">
                <a:ea typeface="ＭＳ Ｐゴシック" charset="-128"/>
              </a:rPr>
              <a:t>Que es </a:t>
            </a:r>
            <a:r>
              <a:rPr lang="es-ES" sz="2800" dirty="0" err="1" smtClean="0">
                <a:ea typeface="ＭＳ Ｐゴシック" charset="-128"/>
              </a:rPr>
              <a:t>caracteritza</a:t>
            </a:r>
            <a:r>
              <a:rPr lang="es-ES" sz="2800" dirty="0" smtClean="0">
                <a:ea typeface="ＭＳ Ｐゴシック" charset="-128"/>
              </a:rPr>
              <a:t> per </a:t>
            </a:r>
            <a:r>
              <a:rPr lang="es-ES" sz="2800" dirty="0" err="1" smtClean="0">
                <a:ea typeface="ＭＳ Ｐゴシック" charset="-128"/>
              </a:rPr>
              <a:t>dues</a:t>
            </a:r>
            <a:r>
              <a:rPr lang="es-ES" sz="2800" dirty="0" smtClean="0">
                <a:ea typeface="ＭＳ Ｐゴシック" charset="-128"/>
              </a:rPr>
              <a:t> </a:t>
            </a:r>
            <a:r>
              <a:rPr lang="es-ES" sz="2800" dirty="0" err="1" smtClean="0">
                <a:ea typeface="ＭＳ Ｐゴシック" charset="-128"/>
              </a:rPr>
              <a:t>dinàmiques</a:t>
            </a:r>
            <a:r>
              <a:rPr lang="es-ES" sz="2800" dirty="0" smtClean="0">
                <a:ea typeface="ＭＳ Ｐゴシック" charset="-128"/>
              </a:rPr>
              <a:t>:</a:t>
            </a:r>
          </a:p>
          <a:p>
            <a:pPr lvl="1">
              <a:lnSpc>
                <a:spcPct val="150000"/>
              </a:lnSpc>
            </a:pPr>
            <a:r>
              <a:rPr lang="es-ES" sz="2400" dirty="0" smtClean="0">
                <a:ea typeface="ＭＳ Ｐゴシック" charset="-128"/>
              </a:rPr>
              <a:t>Un </a:t>
            </a:r>
            <a:r>
              <a:rPr lang="es-ES" sz="2400" dirty="0" err="1" smtClean="0">
                <a:ea typeface="ＭＳ Ｐゴシック" charset="-128"/>
              </a:rPr>
              <a:t>deteriorament</a:t>
            </a:r>
            <a:r>
              <a:rPr lang="es-ES" sz="2400" dirty="0" smtClean="0">
                <a:ea typeface="ＭＳ Ｐゴシック" charset="-128"/>
              </a:rPr>
              <a:t> </a:t>
            </a:r>
            <a:r>
              <a:rPr lang="es-ES" sz="2400" dirty="0" err="1" smtClean="0">
                <a:ea typeface="ＭＳ Ｐゴシック" charset="-128"/>
              </a:rPr>
              <a:t>biològic</a:t>
            </a:r>
            <a:r>
              <a:rPr lang="es-ES" sz="2400" dirty="0" smtClean="0">
                <a:ea typeface="ＭＳ Ｐゴシック" charset="-128"/>
              </a:rPr>
              <a:t> </a:t>
            </a:r>
            <a:r>
              <a:rPr lang="es-ES" sz="2400" dirty="0" err="1" smtClean="0">
                <a:ea typeface="ＭＳ Ｐゴシック" charset="-128"/>
              </a:rPr>
              <a:t>progressiu</a:t>
            </a:r>
            <a:endParaRPr lang="es-ES" sz="2400" dirty="0" smtClean="0">
              <a:ea typeface="ＭＳ Ｐゴシック" charset="-128"/>
            </a:endParaRPr>
          </a:p>
          <a:p>
            <a:pPr lvl="1">
              <a:lnSpc>
                <a:spcPct val="150000"/>
              </a:lnSpc>
            </a:pPr>
            <a:r>
              <a:rPr lang="es-ES" sz="2400" dirty="0" smtClean="0">
                <a:ea typeface="ＭＳ Ｐゴシック" charset="-128"/>
              </a:rPr>
              <a:t>Un </a:t>
            </a:r>
            <a:r>
              <a:rPr lang="es-ES" sz="2400" dirty="0" err="1" smtClean="0">
                <a:ea typeface="ＭＳ Ｐゴシック" charset="-128"/>
              </a:rPr>
              <a:t>tancament</a:t>
            </a:r>
            <a:r>
              <a:rPr lang="es-ES" sz="2400" dirty="0" smtClean="0">
                <a:ea typeface="ＭＳ Ｐゴシック" charset="-128"/>
              </a:rPr>
              <a:t> </a:t>
            </a:r>
            <a:r>
              <a:rPr lang="es-ES" sz="2400" dirty="0" err="1" smtClean="0">
                <a:ea typeface="ＭＳ Ｐゴシック" charset="-128"/>
              </a:rPr>
              <a:t>biogràfic</a:t>
            </a:r>
            <a:r>
              <a:rPr lang="es-ES" sz="2400" dirty="0" smtClean="0">
                <a:ea typeface="ＭＳ Ｐゴシック" charset="-128"/>
              </a:rPr>
              <a:t> i existencial </a:t>
            </a:r>
            <a:r>
              <a:rPr lang="es-ES" sz="2400" dirty="0" err="1" smtClean="0">
                <a:ea typeface="ＭＳ Ｐゴシック" charset="-128"/>
              </a:rPr>
              <a:t>amb</a:t>
            </a:r>
            <a:r>
              <a:rPr lang="es-ES" sz="2400" dirty="0" smtClean="0">
                <a:ea typeface="ＭＳ Ｐゴシック" charset="-128"/>
              </a:rPr>
              <a:t> </a:t>
            </a:r>
            <a:r>
              <a:rPr lang="es-ES" sz="2400" dirty="0" err="1" smtClean="0">
                <a:ea typeface="ＭＳ Ｐゴシック" charset="-128"/>
              </a:rPr>
              <a:t>l’oportunitat</a:t>
            </a:r>
            <a:r>
              <a:rPr lang="es-ES" sz="2400" dirty="0" smtClean="0">
                <a:ea typeface="ＭＳ Ｐゴシック" charset="-128"/>
              </a:rPr>
              <a:t> de </a:t>
            </a:r>
            <a:r>
              <a:rPr lang="es-ES" sz="2400" dirty="0" err="1" smtClean="0">
                <a:ea typeface="ＭＳ Ｐゴシック" charset="-128"/>
              </a:rPr>
              <a:t>sanació</a:t>
            </a:r>
            <a:r>
              <a:rPr lang="es-ES" sz="2400" dirty="0" smtClean="0">
                <a:ea typeface="ＭＳ Ｐゴシック" charset="-128"/>
              </a:rPr>
              <a:t>- </a:t>
            </a:r>
            <a:r>
              <a:rPr lang="es-ES" sz="2400" dirty="0" err="1" smtClean="0">
                <a:ea typeface="ＭＳ Ｐゴシック" charset="-128"/>
              </a:rPr>
              <a:t>recuperació</a:t>
            </a:r>
            <a:r>
              <a:rPr lang="es-ES" sz="2400" dirty="0" smtClean="0">
                <a:ea typeface="ＭＳ Ｐゴシック" charset="-128"/>
              </a:rPr>
              <a:t> de la </a:t>
            </a:r>
            <a:r>
              <a:rPr lang="es-ES" sz="2400" dirty="0" err="1" smtClean="0">
                <a:ea typeface="ＭＳ Ｐゴシック" charset="-128"/>
              </a:rPr>
              <a:t>integritat</a:t>
            </a:r>
            <a:r>
              <a:rPr lang="es-ES" sz="2400" dirty="0" smtClean="0">
                <a:ea typeface="ＭＳ Ｐゴシック" charset="-128"/>
              </a:rPr>
              <a:t> </a:t>
            </a:r>
            <a:r>
              <a:rPr lang="es-ES" sz="2400" dirty="0" err="1" smtClean="0">
                <a:ea typeface="ＭＳ Ｐゴシック" charset="-128"/>
              </a:rPr>
              <a:t>com</a:t>
            </a:r>
            <a:r>
              <a:rPr lang="es-ES" sz="2400" dirty="0" smtClean="0">
                <a:ea typeface="ＭＳ Ｐゴシック" charset="-128"/>
              </a:rPr>
              <a:t> a persona.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200" b="1" dirty="0" err="1" smtClean="0">
                <a:ea typeface="ＭＳ Ｐゴシック" charset="-128"/>
              </a:rPr>
              <a:t>Objectius</a:t>
            </a:r>
            <a:endParaRPr lang="ca-ES" sz="3200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7000924" cy="5000661"/>
          </a:xfrm>
        </p:spPr>
        <p:txBody>
          <a:bodyPr numCol="2"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Evolució</a:t>
            </a:r>
            <a:r>
              <a:rPr lang="en-US" sz="2400" dirty="0" smtClean="0">
                <a:ea typeface="ＭＳ Ｐゴシック" charset="-128"/>
              </a:rPr>
              <a:t> de la </a:t>
            </a:r>
            <a:r>
              <a:rPr lang="en-US" sz="2400" dirty="0" err="1" smtClean="0">
                <a:ea typeface="ＭＳ Ｐゴシック" charset="-128"/>
              </a:rPr>
              <a:t>malaltia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Símptomes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físics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Símptomes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psíquics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Capacitat</a:t>
            </a:r>
            <a:r>
              <a:rPr lang="en-US" sz="2400" dirty="0" smtClean="0">
                <a:ea typeface="ＭＳ Ｐゴシック" charset="-128"/>
              </a:rPr>
              <a:t> de </a:t>
            </a:r>
            <a:r>
              <a:rPr lang="en-US" sz="2400" dirty="0" err="1" smtClean="0">
                <a:ea typeface="ＭＳ Ｐゴシック" charset="-128"/>
              </a:rPr>
              <a:t>presa</a:t>
            </a:r>
            <a:r>
              <a:rPr lang="en-US" sz="2400" dirty="0" smtClean="0">
                <a:ea typeface="ＭＳ Ｐゴシック" charset="-128"/>
              </a:rPr>
              <a:t> de </a:t>
            </a:r>
            <a:r>
              <a:rPr lang="en-US" sz="2400" dirty="0" err="1" smtClean="0">
                <a:ea typeface="ＭＳ Ｐゴシック" charset="-128"/>
              </a:rPr>
              <a:t>decissions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Capacitat</a:t>
            </a:r>
            <a:r>
              <a:rPr lang="en-US" sz="2400" dirty="0" smtClean="0">
                <a:ea typeface="ＭＳ Ｐゴシック" charset="-128"/>
              </a:rPr>
              <a:t> de </a:t>
            </a:r>
            <a:r>
              <a:rPr lang="en-US" sz="2400" dirty="0" err="1" smtClean="0">
                <a:ea typeface="ＭＳ Ｐゴシック" charset="-128"/>
              </a:rPr>
              <a:t>compartir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informació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Valoració</a:t>
            </a:r>
            <a:r>
              <a:rPr lang="en-US" sz="2400" dirty="0" smtClean="0">
                <a:ea typeface="ＭＳ Ｐゴシック" charset="-128"/>
              </a:rPr>
              <a:t> social</a:t>
            </a: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Valoració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espiritual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Aspectes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pràctics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Pla</a:t>
            </a:r>
            <a:r>
              <a:rPr lang="en-US" sz="2400" dirty="0" smtClean="0">
                <a:ea typeface="ＭＳ Ｐゴシック" charset="-128"/>
              </a:rPr>
              <a:t> de cures </a:t>
            </a:r>
            <a:r>
              <a:rPr lang="en-US" sz="2400" dirty="0" err="1" smtClean="0">
                <a:ea typeface="ＭＳ Ｐゴシック" charset="-128"/>
              </a:rPr>
              <a:t>individualitzat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r>
              <a:rPr lang="en-US" sz="2400" dirty="0" err="1" smtClean="0">
                <a:ea typeface="ＭＳ Ｐゴシック" charset="-128"/>
              </a:rPr>
              <a:t>Voluntats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</a:rPr>
              <a:t>Anticipades</a:t>
            </a:r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90000"/>
              </a:lnSpc>
              <a:buClr>
                <a:schemeClr val="tx2"/>
              </a:buClr>
              <a:buSzPct val="50000"/>
              <a:buFont typeface="Monotype Sorts" pitchFamily="2" charset="2"/>
              <a:buChar char="n"/>
            </a:pPr>
            <a:endParaRPr lang="en-US" sz="2800" dirty="0" smtClean="0">
              <a:solidFill>
                <a:srgbClr val="190EAE"/>
              </a:solidFill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/>
          <a:lstStyle/>
          <a:p>
            <a:r>
              <a:rPr lang="es-ES" b="1" dirty="0" err="1" smtClean="0"/>
              <a:t>Objectius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ca-ES" sz="2600" dirty="0" smtClean="0">
                <a:ea typeface="ＭＳ Ｐゴシック" charset="-128"/>
              </a:rPr>
              <a:t>Millorar els coneixements sobre: </a:t>
            </a:r>
          </a:p>
          <a:p>
            <a:pPr algn="just">
              <a:buNone/>
            </a:pPr>
            <a:endParaRPr lang="ca-ES" sz="2600" dirty="0" smtClean="0">
              <a:ea typeface="ＭＳ Ｐゴシック" charset="-128"/>
            </a:endParaRP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Les  característiques de la malaltia avançada i terminal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600" dirty="0" smtClean="0">
                <a:ea typeface="ＭＳ Ｐゴシック" charset="-128"/>
              </a:rPr>
              <a:t>L</a:t>
            </a:r>
            <a:r>
              <a:rPr lang="ca-ES" sz="2600" dirty="0" smtClean="0">
                <a:ea typeface="ＭＳ Ｐゴシック" charset="-128"/>
              </a:rPr>
              <a:t>es necessitats </a:t>
            </a:r>
            <a:r>
              <a:rPr lang="ca-ES" sz="2600" dirty="0" err="1" smtClean="0">
                <a:ea typeface="ＭＳ Ｐゴシック" charset="-128"/>
              </a:rPr>
              <a:t>bio-psico-socio-espirituals</a:t>
            </a:r>
            <a:r>
              <a:rPr lang="ca-ES" sz="2600" dirty="0" smtClean="0">
                <a:ea typeface="ＭＳ Ｐゴシック" charset="-128"/>
              </a:rPr>
              <a:t> de la persona en el procés de morir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El model de Cures Pal·liatives (CP) com a resposta per </a:t>
            </a:r>
            <a:r>
              <a:rPr lang="ca-ES" sz="2600" dirty="0" err="1" smtClean="0">
                <a:ea typeface="ＭＳ Ｐゴシック" charset="-128"/>
              </a:rPr>
              <a:t>cubrir</a:t>
            </a:r>
            <a:r>
              <a:rPr lang="ca-ES" sz="2600" dirty="0" smtClean="0">
                <a:ea typeface="ＭＳ Ｐゴシック" charset="-128"/>
              </a:rPr>
              <a:t> aquestes necessitats 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§"/>
            </a:pPr>
            <a:r>
              <a:rPr lang="ca-ES" sz="2600" dirty="0" smtClean="0">
                <a:ea typeface="ＭＳ Ｐゴシック" charset="-128"/>
              </a:rPr>
              <a:t>Els recursos de CP que tenim a la nostra comunitat</a:t>
            </a:r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200" b="1" dirty="0" smtClean="0">
                <a:ea typeface="ＭＳ Ｐゴシック" charset="-128"/>
              </a:rPr>
              <a:t>El MODEL  de CP se basa en:</a:t>
            </a:r>
            <a:endParaRPr lang="ca-ES" sz="3200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7000924" cy="50006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L’expectativa</a:t>
            </a:r>
            <a:r>
              <a:rPr lang="en-US" sz="2800" dirty="0" smtClean="0">
                <a:ea typeface="ＭＳ Ｐゴシック" charset="-128"/>
              </a:rPr>
              <a:t> del </a:t>
            </a:r>
            <a:r>
              <a:rPr lang="en-US" sz="2800" dirty="0" err="1" smtClean="0">
                <a:ea typeface="ＭＳ Ｐゴシック" charset="-128"/>
              </a:rPr>
              <a:t>pacient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és</a:t>
            </a:r>
            <a:r>
              <a:rPr lang="en-US" sz="2800" dirty="0" smtClean="0">
                <a:ea typeface="ＭＳ Ｐゴシック" charset="-128"/>
              </a:rPr>
              <a:t> el control del </a:t>
            </a:r>
            <a:r>
              <a:rPr lang="en-US" sz="2800" dirty="0" err="1" smtClean="0">
                <a:ea typeface="ＭＳ Ｐゴシック" charset="-128"/>
              </a:rPr>
              <a:t>patiment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ea typeface="ＭＳ Ｐゴシック" charset="-128"/>
              </a:rPr>
              <a:t>És </a:t>
            </a:r>
            <a:r>
              <a:rPr lang="en-US" sz="2800" dirty="0" err="1" smtClean="0">
                <a:ea typeface="ＭＳ Ｐゴシック" charset="-128"/>
              </a:rPr>
              <a:t>una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eina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clau</a:t>
            </a:r>
            <a:r>
              <a:rPr lang="en-US" sz="2800" dirty="0" smtClean="0">
                <a:ea typeface="ＭＳ Ｐゴシック" charset="-128"/>
              </a:rPr>
              <a:t> del </a:t>
            </a:r>
            <a:r>
              <a:rPr lang="en-US" sz="2800" dirty="0" err="1" smtClean="0">
                <a:ea typeface="ＭＳ Ｐゴシック" charset="-128"/>
              </a:rPr>
              <a:t>diagnòstic</a:t>
            </a:r>
            <a:r>
              <a:rPr lang="en-US" sz="2800" dirty="0" smtClean="0">
                <a:ea typeface="ＭＳ Ｐゴシック" charset="-128"/>
              </a:rPr>
              <a:t> integral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Coordina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l’equip</a:t>
            </a:r>
            <a:r>
              <a:rPr lang="en-US" sz="2800" dirty="0" smtClean="0">
                <a:ea typeface="ＭＳ Ｐゴシック" charset="-128"/>
              </a:rPr>
              <a:t> professional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ea typeface="ＭＳ Ｐゴシック" charset="-128"/>
              </a:rPr>
              <a:t>Pot </a:t>
            </a:r>
            <a:r>
              <a:rPr lang="en-US" sz="2800" dirty="0" err="1" smtClean="0">
                <a:ea typeface="ＭＳ Ｐゴシック" charset="-128"/>
              </a:rPr>
              <a:t>tenir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efectes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terapèutics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Promou</a:t>
            </a:r>
            <a:r>
              <a:rPr lang="en-US" sz="2800" dirty="0" smtClean="0">
                <a:ea typeface="ＭＳ Ｐゴシック" charset="-128"/>
              </a:rPr>
              <a:t> la </a:t>
            </a:r>
            <a:r>
              <a:rPr lang="en-US" sz="2800" dirty="0" err="1" smtClean="0">
                <a:ea typeface="ＭＳ Ｐゴシック" charset="-128"/>
              </a:rPr>
              <a:t>relació</a:t>
            </a:r>
            <a:r>
              <a:rPr lang="en-US" sz="2800" dirty="0" smtClean="0">
                <a:ea typeface="ＭＳ Ｐゴシック" charset="-128"/>
              </a:rPr>
              <a:t> entre professional-</a:t>
            </a:r>
            <a:r>
              <a:rPr lang="en-US" sz="2800" dirty="0" err="1" smtClean="0">
                <a:ea typeface="ＭＳ Ｐゴシック" charset="-128"/>
              </a:rPr>
              <a:t>pacient</a:t>
            </a:r>
            <a:endParaRPr lang="en-US" sz="28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3200" b="1" dirty="0" smtClean="0">
                <a:ea typeface="ＭＳ Ｐゴシック" charset="-128"/>
              </a:rPr>
              <a:t>El MODEL  de CP se basa en:</a:t>
            </a:r>
            <a:endParaRPr lang="ca-ES" sz="3200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285860"/>
            <a:ext cx="7000924" cy="50006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Escoltar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Prendre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consciència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Analitzar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Oferir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informació</a:t>
            </a:r>
            <a:r>
              <a:rPr lang="en-US" sz="2800" dirty="0" smtClean="0">
                <a:ea typeface="ＭＳ Ｐゴシック" charset="-128"/>
              </a:rPr>
              <a:t>, </a:t>
            </a:r>
            <a:r>
              <a:rPr lang="en-US" sz="2800" dirty="0" err="1" smtClean="0">
                <a:ea typeface="ＭＳ Ｐゴシック" charset="-128"/>
              </a:rPr>
              <a:t>suggerèncias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pràctiques</a:t>
            </a:r>
            <a:endParaRPr lang="en-US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ea typeface="ＭＳ Ｐゴシック" charset="-128"/>
              </a:rPr>
              <a:t>Introduir</a:t>
            </a:r>
            <a:r>
              <a:rPr lang="en-US" sz="2800" dirty="0" smtClean="0">
                <a:ea typeface="ＭＳ Ｐゴシック" charset="-128"/>
              </a:rPr>
              <a:t>  elements de </a:t>
            </a:r>
            <a:r>
              <a:rPr lang="en-US" sz="2800" dirty="0" err="1" smtClean="0">
                <a:ea typeface="ＭＳ Ｐゴシック" charset="-128"/>
              </a:rPr>
              <a:t>suport</a:t>
            </a:r>
            <a:endParaRPr lang="en-US" sz="28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b="1" dirty="0" smtClean="0">
                <a:ea typeface="ＭＳ Ｐゴシック" charset="-128"/>
              </a:rPr>
              <a:t>9 </a:t>
            </a:r>
            <a:r>
              <a:rPr lang="es-ES" b="1" dirty="0" err="1" smtClean="0">
                <a:ea typeface="ＭＳ Ｐゴシック" charset="-128"/>
              </a:rPr>
              <a:t>dimensions</a:t>
            </a:r>
            <a:r>
              <a:rPr lang="es-ES" b="1" dirty="0" smtClean="0">
                <a:ea typeface="ＭＳ Ｐゴシック" charset="-128"/>
              </a:rPr>
              <a:t> a avaluar</a:t>
            </a:r>
            <a:endParaRPr lang="ca-ES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4500595"/>
          </a:xfrm>
        </p:spPr>
        <p:txBody>
          <a:bodyPr numCol="2">
            <a:noAutofit/>
          </a:bodyPr>
          <a:lstStyle/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Malaltia</a:t>
            </a:r>
            <a:r>
              <a:rPr lang="en-US" sz="2800" dirty="0" smtClean="0">
                <a:ea typeface="ＭＳ Ｐゴシック" charset="-128"/>
              </a:rPr>
              <a:t> / </a:t>
            </a:r>
            <a:r>
              <a:rPr lang="en-US" sz="2800" dirty="0" err="1" smtClean="0">
                <a:ea typeface="ＭＳ Ｐゴシック" charset="-128"/>
              </a:rPr>
              <a:t>Tractament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Física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Psicòlogica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Presa</a:t>
            </a:r>
            <a:r>
              <a:rPr lang="en-US" sz="2800" dirty="0" smtClean="0">
                <a:ea typeface="ＭＳ Ｐゴシック" charset="-128"/>
              </a:rPr>
              <a:t> de </a:t>
            </a:r>
            <a:r>
              <a:rPr lang="en-US" sz="2800" dirty="0" err="1" smtClean="0">
                <a:ea typeface="ＭＳ Ｐゴシック" charset="-128"/>
              </a:rPr>
              <a:t>decissions</a:t>
            </a:r>
            <a:r>
              <a:rPr lang="en-US" sz="2800" dirty="0" smtClean="0">
                <a:ea typeface="ＭＳ Ｐゴシック" charset="-128"/>
              </a:rPr>
              <a:t> </a:t>
            </a: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Comunicació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None/>
            </a:pP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smtClean="0">
                <a:ea typeface="ＭＳ Ｐゴシック" charset="-128"/>
              </a:rPr>
              <a:t>Social</a:t>
            </a: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Espiritual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Aspectes</a:t>
            </a:r>
            <a:r>
              <a:rPr lang="en-US" sz="2800" dirty="0" smtClean="0">
                <a:ea typeface="ＭＳ Ｐゴシック" charset="-128"/>
              </a:rPr>
              <a:t> </a:t>
            </a:r>
            <a:r>
              <a:rPr lang="en-US" sz="2800" dirty="0" err="1" smtClean="0">
                <a:ea typeface="ＭＳ Ｐゴシック" charset="-128"/>
              </a:rPr>
              <a:t>pràctics</a:t>
            </a:r>
            <a:endParaRPr lang="en-US" sz="2800" dirty="0" smtClean="0">
              <a:ea typeface="ＭＳ Ｐゴシック" charset="-128"/>
            </a:endParaRPr>
          </a:p>
          <a:p>
            <a:pPr marL="533400" indent="-5334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 err="1" smtClean="0">
                <a:ea typeface="ＭＳ Ｐゴシック" charset="-128"/>
              </a:rPr>
              <a:t>Plà</a:t>
            </a:r>
            <a:r>
              <a:rPr lang="en-US" sz="2800" dirty="0" smtClean="0">
                <a:ea typeface="ＭＳ Ｐゴシック" charset="-128"/>
              </a:rPr>
              <a:t> de cures  </a:t>
            </a:r>
          </a:p>
          <a:p>
            <a:pPr marL="533400" indent="-533400">
              <a:buNone/>
            </a:pPr>
            <a:endParaRPr lang="en-US" sz="2800" dirty="0" smtClean="0">
              <a:solidFill>
                <a:srgbClr val="190EAE"/>
              </a:solidFill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b="1" dirty="0" err="1" smtClean="0">
                <a:ea typeface="ＭＳ Ｐゴシック" charset="-128"/>
              </a:rPr>
              <a:t>Vivència</a:t>
            </a:r>
            <a:r>
              <a:rPr lang="es-ES" b="1" dirty="0" smtClean="0">
                <a:ea typeface="ＭＳ Ｐゴシック" charset="-128"/>
              </a:rPr>
              <a:t> de </a:t>
            </a:r>
            <a:r>
              <a:rPr lang="es-ES" b="1" dirty="0" err="1" smtClean="0">
                <a:ea typeface="ＭＳ Ｐゴシック" charset="-128"/>
              </a:rPr>
              <a:t>malaltia</a:t>
            </a:r>
            <a:endParaRPr lang="ca-ES" b="1" dirty="0"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4500595"/>
          </a:xfrm>
        </p:spPr>
        <p:txBody>
          <a:bodyPr numCol="1"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err="1" smtClean="0">
                <a:ea typeface="ＭＳ Ｐゴシック" charset="-128"/>
              </a:rPr>
              <a:t>Pors</a:t>
            </a:r>
            <a:endParaRPr lang="es-ES_tradnl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smtClean="0">
                <a:ea typeface="ＭＳ Ｐゴシック" charset="-128"/>
              </a:rPr>
              <a:t>El </a:t>
            </a:r>
            <a:r>
              <a:rPr lang="es-ES_tradnl" sz="2800" dirty="0" err="1" smtClean="0">
                <a:ea typeface="ＭＳ Ｐゴシック" charset="-128"/>
              </a:rPr>
              <a:t>significat</a:t>
            </a:r>
            <a:r>
              <a:rPr lang="es-ES_tradnl" sz="2800" dirty="0" smtClean="0">
                <a:ea typeface="ＭＳ Ｐゴシック" charset="-128"/>
              </a:rPr>
              <a:t> de la </a:t>
            </a:r>
            <a:r>
              <a:rPr lang="es-ES_tradnl" sz="2800" dirty="0" err="1" smtClean="0">
                <a:ea typeface="ＭＳ Ｐゴシック" charset="-128"/>
              </a:rPr>
              <a:t>malaltia</a:t>
            </a:r>
            <a:endParaRPr lang="es-ES_tradnl" sz="28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smtClean="0">
                <a:ea typeface="ＭＳ Ｐゴシック" charset="-128"/>
              </a:rPr>
              <a:t>Impacte 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s-ES_tradnl" sz="2800" dirty="0" err="1" smtClean="0">
                <a:ea typeface="ＭＳ Ｐゴシック" charset="-128"/>
              </a:rPr>
              <a:t>Expectatives</a:t>
            </a:r>
            <a:r>
              <a:rPr lang="es-ES_tradnl" sz="2800" dirty="0" smtClean="0">
                <a:ea typeface="ＭＳ Ｐゴシック" charset="-128"/>
              </a:rPr>
              <a:t> (quina </a:t>
            </a:r>
            <a:r>
              <a:rPr lang="es-ES_tradnl" sz="2800" dirty="0" err="1" smtClean="0">
                <a:ea typeface="ＭＳ Ｐゴシック" charset="-128"/>
              </a:rPr>
              <a:t>evolució</a:t>
            </a:r>
            <a:r>
              <a:rPr lang="es-ES_tradnl" sz="2800" dirty="0" smtClean="0">
                <a:ea typeface="ＭＳ Ｐゴシック" charset="-128"/>
              </a:rPr>
              <a:t> espera)</a:t>
            </a:r>
          </a:p>
          <a:p>
            <a:pPr marL="533400" indent="-533400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§"/>
            </a:pPr>
            <a:endParaRPr lang="en-US" sz="28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4480" y="357166"/>
            <a:ext cx="6829444" cy="642942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a-ES" b="1" dirty="0" smtClean="0">
                <a:ea typeface="+mn-ea"/>
                <a:cs typeface="+mn-cs"/>
              </a:rPr>
              <a:t>Nivells assistencials</a:t>
            </a:r>
            <a:endParaRPr lang="ca-ES" b="1" dirty="0">
              <a:ea typeface="+mn-ea"/>
              <a:cs typeface="+mn-cs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4" name="13 Diagrama"/>
          <p:cNvGraphicFramePr/>
          <p:nvPr/>
        </p:nvGraphicFramePr>
        <p:xfrm>
          <a:off x="2357422" y="1357298"/>
          <a:ext cx="609600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28670"/>
            <a:ext cx="7286163" cy="495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642918"/>
            <a:ext cx="6735732" cy="534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>
            <a:normAutofit fontScale="90000"/>
          </a:bodyPr>
          <a:lstStyle/>
          <a:p>
            <a:r>
              <a:rPr lang="es-ES" b="1" dirty="0" err="1" smtClean="0"/>
              <a:t>Característiques</a:t>
            </a:r>
            <a:r>
              <a:rPr lang="es-ES" b="1" dirty="0" smtClean="0"/>
              <a:t> de la </a:t>
            </a:r>
            <a:r>
              <a:rPr lang="es-ES" b="1" dirty="0" err="1" smtClean="0"/>
              <a:t>malaltia</a:t>
            </a:r>
            <a:r>
              <a:rPr lang="es-ES" b="1" dirty="0" smtClean="0"/>
              <a:t> terminal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71612"/>
            <a:ext cx="6829444" cy="4554551"/>
          </a:xfrm>
        </p:spPr>
        <p:txBody>
          <a:bodyPr>
            <a:normAutofit lnSpcReduction="10000"/>
          </a:bodyPr>
          <a:lstStyle/>
          <a:p>
            <a:pPr marL="741363" lvl="1" indent="-28416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Dependència </a:t>
            </a:r>
          </a:p>
          <a:p>
            <a:pPr marL="741363" lvl="1" indent="-28416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err="1" smtClean="0"/>
              <a:t>Pluripatologia</a:t>
            </a:r>
            <a:r>
              <a:rPr lang="ca-ES" sz="2400" dirty="0" smtClean="0"/>
              <a:t> </a:t>
            </a:r>
          </a:p>
          <a:p>
            <a:pPr marL="741363" lvl="1" indent="-28416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Deteriorament físic i pèrdues progressives d’autonomia, rols i capacitats.</a:t>
            </a:r>
          </a:p>
          <a:p>
            <a:pPr marL="741363" lvl="1" indent="-28416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Problemes familiars i socials  </a:t>
            </a:r>
          </a:p>
          <a:p>
            <a:pPr marL="741363" lvl="1" indent="-284163">
              <a:lnSpc>
                <a:spcPct val="150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Incertesa i impacte emocional en el pacient i la seva família per la proximitat (explicitada o no) de la mort.</a:t>
            </a:r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>
            <a:normAutofit fontScale="90000"/>
          </a:bodyPr>
          <a:lstStyle/>
          <a:p>
            <a:r>
              <a:rPr lang="es-ES" b="1" dirty="0" err="1" smtClean="0"/>
              <a:t>Necessitats</a:t>
            </a:r>
            <a:r>
              <a:rPr lang="es-ES" b="1" dirty="0" smtClean="0"/>
              <a:t> de les persones en </a:t>
            </a:r>
            <a:r>
              <a:rPr lang="es-ES" b="1" dirty="0" err="1" smtClean="0"/>
              <a:t>situació</a:t>
            </a:r>
            <a:r>
              <a:rPr lang="es-ES" b="1" dirty="0" smtClean="0"/>
              <a:t> de </a:t>
            </a:r>
            <a:r>
              <a:rPr lang="es-ES" b="1" dirty="0" err="1" smtClean="0"/>
              <a:t>malaltia</a:t>
            </a:r>
            <a:r>
              <a:rPr lang="es-ES" b="1" dirty="0" smtClean="0"/>
              <a:t> terminal*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714489"/>
            <a:ext cx="6829444" cy="4214842"/>
          </a:xfrm>
        </p:spPr>
        <p:txBody>
          <a:bodyPr>
            <a:normAutofit/>
          </a:bodyPr>
          <a:lstStyle/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r>
              <a:rPr lang="es-ES" sz="2400" dirty="0" err="1" smtClean="0"/>
              <a:t>Tenir</a:t>
            </a:r>
            <a:r>
              <a:rPr lang="es-ES" sz="2400" dirty="0" smtClean="0"/>
              <a:t> un bon control del dolor i </a:t>
            </a:r>
            <a:r>
              <a:rPr lang="es-ES" sz="2400" dirty="0" err="1" smtClean="0"/>
              <a:t>altres</a:t>
            </a:r>
            <a:r>
              <a:rPr lang="es-ES" sz="2400" dirty="0" smtClean="0"/>
              <a:t> </a:t>
            </a:r>
            <a:r>
              <a:rPr lang="es-ES" sz="2400" dirty="0" err="1" smtClean="0"/>
              <a:t>símptomes</a:t>
            </a: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r>
              <a:rPr lang="es-ES" sz="2400" dirty="0" smtClean="0"/>
              <a:t>Evitar una </a:t>
            </a:r>
            <a:r>
              <a:rPr lang="es-ES" sz="2400" dirty="0" err="1" smtClean="0"/>
              <a:t>prolongació</a:t>
            </a:r>
            <a:r>
              <a:rPr lang="es-ES" sz="2400" dirty="0" smtClean="0"/>
              <a:t> inapropiada del </a:t>
            </a:r>
            <a:r>
              <a:rPr lang="es-ES" sz="2400" dirty="0" err="1" smtClean="0"/>
              <a:t>procés</a:t>
            </a:r>
            <a:r>
              <a:rPr lang="es-ES" sz="2400" dirty="0" smtClean="0"/>
              <a:t> de morir</a:t>
            </a:r>
          </a:p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r>
              <a:rPr lang="es-ES" sz="2400" dirty="0" err="1" smtClean="0"/>
              <a:t>Mantenir</a:t>
            </a:r>
            <a:r>
              <a:rPr lang="es-ES" sz="2400" dirty="0" smtClean="0"/>
              <a:t> la </a:t>
            </a:r>
            <a:r>
              <a:rPr lang="es-ES" sz="2400" dirty="0" err="1" smtClean="0"/>
              <a:t>màxima</a:t>
            </a:r>
            <a:r>
              <a:rPr lang="es-ES" sz="2400" dirty="0" smtClean="0"/>
              <a:t> </a:t>
            </a:r>
            <a:r>
              <a:rPr lang="es-ES" sz="2400" dirty="0" err="1" smtClean="0"/>
              <a:t>autonomia</a:t>
            </a: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r>
              <a:rPr lang="es-ES" sz="2400" dirty="0" smtClean="0"/>
              <a:t>Poder </a:t>
            </a:r>
            <a:r>
              <a:rPr lang="es-ES" sz="2400" dirty="0" err="1" smtClean="0"/>
              <a:t>alleujar</a:t>
            </a:r>
            <a:r>
              <a:rPr lang="es-ES" sz="2400" dirty="0" smtClean="0"/>
              <a:t> la </a:t>
            </a:r>
            <a:r>
              <a:rPr lang="es-ES" sz="2400" dirty="0" err="1" smtClean="0"/>
              <a:t>seva</a:t>
            </a:r>
            <a:r>
              <a:rPr lang="es-ES" sz="2400" dirty="0" smtClean="0"/>
              <a:t> </a:t>
            </a:r>
            <a:r>
              <a:rPr lang="es-ES" sz="2400" dirty="0" err="1" smtClean="0"/>
              <a:t>càrrega</a:t>
            </a:r>
            <a:r>
              <a:rPr lang="es-ES" sz="2400" dirty="0" smtClean="0"/>
              <a:t> emocional</a:t>
            </a:r>
          </a:p>
          <a:p>
            <a:pPr marL="481013" indent="-481013">
              <a:lnSpc>
                <a:spcPct val="85000"/>
              </a:lnSpc>
              <a:spcBef>
                <a:spcPts val="7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endParaRPr lang="es-ES" sz="2400" dirty="0" smtClean="0"/>
          </a:p>
          <a:p>
            <a:pPr marL="481013" indent="-4810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Wingdings" pitchFamily="2" charset="2"/>
              <a:buChar char="§"/>
              <a:tabLst>
                <a:tab pos="1050925" algn="l"/>
                <a:tab pos="1965325" algn="l"/>
                <a:tab pos="2879725" algn="l"/>
                <a:tab pos="3794125" algn="l"/>
                <a:tab pos="4708525" algn="l"/>
                <a:tab pos="5622925" algn="l"/>
                <a:tab pos="6537325" algn="l"/>
                <a:tab pos="7451725" algn="l"/>
                <a:tab pos="8366125" algn="l"/>
                <a:tab pos="9280525" algn="l"/>
                <a:tab pos="10194925" algn="l"/>
              </a:tabLst>
            </a:pPr>
            <a:r>
              <a:rPr lang="es-ES" sz="2400" dirty="0" err="1" smtClean="0"/>
              <a:t>Reforçar</a:t>
            </a:r>
            <a:r>
              <a:rPr lang="es-ES" sz="2400" dirty="0" smtClean="0"/>
              <a:t> </a:t>
            </a:r>
            <a:r>
              <a:rPr lang="es-ES" sz="2400" dirty="0" err="1" smtClean="0"/>
              <a:t>els</a:t>
            </a:r>
            <a:r>
              <a:rPr lang="es-ES" sz="2400" dirty="0" smtClean="0"/>
              <a:t> </a:t>
            </a:r>
            <a:r>
              <a:rPr lang="es-ES" sz="2400" dirty="0" err="1" smtClean="0"/>
              <a:t>vincles</a:t>
            </a:r>
            <a:r>
              <a:rPr lang="es-ES" sz="2400" dirty="0" smtClean="0"/>
              <a:t> </a:t>
            </a:r>
            <a:r>
              <a:rPr lang="es-ES" sz="2400" dirty="0" err="1" smtClean="0"/>
              <a:t>afectius</a:t>
            </a:r>
            <a:r>
              <a:rPr lang="es-ES" sz="2400" dirty="0" smtClean="0"/>
              <a:t> </a:t>
            </a:r>
            <a:r>
              <a:rPr lang="es-ES" sz="2400" dirty="0" err="1" smtClean="0"/>
              <a:t>amb</a:t>
            </a:r>
            <a:r>
              <a:rPr lang="es-ES" sz="2400" dirty="0" smtClean="0"/>
              <a:t> les persones </a:t>
            </a:r>
            <a:r>
              <a:rPr lang="es-ES" sz="2400" dirty="0" err="1" smtClean="0"/>
              <a:t>estimades</a:t>
            </a:r>
            <a:endParaRPr lang="es-ES" sz="2400" dirty="0" smtClean="0"/>
          </a:p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14480" y="6286520"/>
            <a:ext cx="7215238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b="1" i="1" dirty="0"/>
              <a:t>Singer PA et </a:t>
            </a:r>
            <a:r>
              <a:rPr lang="es-ES" sz="1400" b="1" i="1" dirty="0" err="1"/>
              <a:t>al</a:t>
            </a:r>
            <a:r>
              <a:rPr lang="es-ES" sz="1400" i="1" dirty="0" err="1"/>
              <a:t>.Quality</a:t>
            </a:r>
            <a:r>
              <a:rPr lang="es-ES" sz="1400" i="1" dirty="0"/>
              <a:t> </a:t>
            </a:r>
            <a:r>
              <a:rPr lang="es-ES" sz="1400" i="1" dirty="0" err="1"/>
              <a:t>end</a:t>
            </a:r>
            <a:r>
              <a:rPr lang="es-ES" sz="1400" i="1" dirty="0"/>
              <a:t> of </a:t>
            </a:r>
            <a:r>
              <a:rPr lang="es-ES" sz="1400" i="1" dirty="0" err="1"/>
              <a:t>life</a:t>
            </a:r>
            <a:r>
              <a:rPr lang="es-ES" sz="1400" i="1" dirty="0"/>
              <a:t> </a:t>
            </a:r>
            <a:r>
              <a:rPr lang="es-ES" sz="1400" i="1" dirty="0" err="1"/>
              <a:t>care</a:t>
            </a:r>
            <a:r>
              <a:rPr lang="es-ES" sz="1400" i="1" dirty="0"/>
              <a:t>: </a:t>
            </a:r>
            <a:r>
              <a:rPr lang="es-ES" sz="1400" i="1" dirty="0" err="1"/>
              <a:t>patients</a:t>
            </a:r>
            <a:r>
              <a:rPr lang="es-ES" sz="1400" i="1" dirty="0"/>
              <a:t>´ </a:t>
            </a:r>
            <a:r>
              <a:rPr lang="es-ES" sz="1400" i="1" dirty="0" err="1"/>
              <a:t>perspectives</a:t>
            </a:r>
            <a:r>
              <a:rPr lang="es-ES" sz="1400" dirty="0"/>
              <a:t>. </a:t>
            </a:r>
            <a:r>
              <a:rPr lang="es-ES" sz="1400" i="1" dirty="0" smtClean="0"/>
              <a:t>JAMA</a:t>
            </a:r>
            <a:r>
              <a:rPr lang="es-ES" sz="1400" i="1" dirty="0"/>
              <a:t>, 1999; 281:163-16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>
            <a:normAutofit fontScale="90000"/>
          </a:bodyPr>
          <a:lstStyle/>
          <a:p>
            <a:r>
              <a:rPr lang="es-ES" b="1" dirty="0" err="1" smtClean="0"/>
              <a:t>Necessitats</a:t>
            </a:r>
            <a:r>
              <a:rPr lang="es-ES" b="1" dirty="0" smtClean="0"/>
              <a:t> de les persones en </a:t>
            </a:r>
            <a:r>
              <a:rPr lang="es-ES" b="1" dirty="0" err="1" smtClean="0"/>
              <a:t>situació</a:t>
            </a:r>
            <a:r>
              <a:rPr lang="es-ES" b="1" dirty="0" smtClean="0"/>
              <a:t> de </a:t>
            </a:r>
            <a:r>
              <a:rPr lang="es-ES" b="1" dirty="0" err="1" smtClean="0"/>
              <a:t>malaltia</a:t>
            </a:r>
            <a:r>
              <a:rPr lang="es-ES" b="1" dirty="0" smtClean="0"/>
              <a:t> terminal*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71612"/>
            <a:ext cx="6829444" cy="435771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Alliberar-se de les símptomes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La seguretat d’un entorn acollidor que té cura de les seves necessitats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L’atenció i el suport d’un equip expert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La garantia de la continuïtat en l’atenció </a:t>
            </a:r>
          </a:p>
          <a:p>
            <a:pPr>
              <a:lnSpc>
                <a:spcPct val="200000"/>
              </a:lnSpc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14480" y="6286520"/>
            <a:ext cx="7215238" cy="28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ca-ES" sz="1400" i="1" dirty="0" err="1" smtClean="0">
                <a:ea typeface="ＭＳ Ｐゴシック" charset="-128"/>
              </a:rPr>
              <a:t>Craven</a:t>
            </a:r>
            <a:r>
              <a:rPr lang="ca-ES" sz="1400" i="1" dirty="0" smtClean="0">
                <a:ea typeface="ＭＳ Ｐゴシック" charset="-128"/>
              </a:rPr>
              <a:t> i </a:t>
            </a:r>
            <a:r>
              <a:rPr lang="ca-ES" sz="1400" i="1" dirty="0" err="1" smtClean="0">
                <a:ea typeface="ＭＳ Ｐゴシック" charset="-128"/>
              </a:rPr>
              <a:t>Wald</a:t>
            </a:r>
            <a:r>
              <a:rPr lang="ca-ES" sz="1400" i="1" dirty="0" smtClean="0">
                <a:ea typeface="ＭＳ Ｐゴシック" charset="-128"/>
              </a:rPr>
              <a:t> (</a:t>
            </a:r>
            <a:r>
              <a:rPr lang="ca-ES" sz="1400" i="1" dirty="0" err="1" smtClean="0">
                <a:ea typeface="ＭＳ Ｐゴシック" charset="-128"/>
              </a:rPr>
              <a:t>Oxford</a:t>
            </a:r>
            <a:r>
              <a:rPr lang="ca-ES" sz="1400" i="1" dirty="0" smtClean="0">
                <a:ea typeface="ＭＳ Ｐゴシック" charset="-128"/>
              </a:rPr>
              <a:t> </a:t>
            </a:r>
            <a:r>
              <a:rPr lang="ca-ES" sz="1400" i="1" dirty="0" err="1" smtClean="0">
                <a:ea typeface="ＭＳ Ｐゴシック" charset="-128"/>
              </a:rPr>
              <a:t>textbook</a:t>
            </a:r>
            <a:r>
              <a:rPr lang="ca-ES" sz="1400" i="1" dirty="0" smtClean="0">
                <a:ea typeface="ＭＳ Ｐゴシック" charset="-128"/>
              </a:rPr>
              <a:t> of </a:t>
            </a:r>
            <a:r>
              <a:rPr lang="ca-ES" sz="1400" i="1" dirty="0" err="1" smtClean="0">
                <a:ea typeface="ＭＳ Ｐゴシック" charset="-128"/>
              </a:rPr>
              <a:t>Palliative</a:t>
            </a:r>
            <a:r>
              <a:rPr lang="ca-ES" sz="1400" i="1" dirty="0" smtClean="0">
                <a:ea typeface="ＭＳ Ｐゴシック" charset="-128"/>
              </a:rPr>
              <a:t> </a:t>
            </a:r>
            <a:r>
              <a:rPr lang="ca-ES" sz="1400" i="1" dirty="0" err="1" smtClean="0">
                <a:ea typeface="ＭＳ Ｐゴシック" charset="-128"/>
              </a:rPr>
              <a:t>Medicine</a:t>
            </a:r>
            <a:r>
              <a:rPr lang="ca-ES" sz="1400" i="1" dirty="0" smtClean="0">
                <a:ea typeface="ＭＳ Ｐゴシック" charset="-128"/>
              </a:rPr>
              <a:t>).</a:t>
            </a:r>
            <a:endParaRPr lang="ca-ES" sz="1400" i="1" dirty="0" smtClean="0">
              <a:latin typeface="Book Antiqua" pitchFamily="18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796908"/>
          </a:xfrm>
        </p:spPr>
        <p:txBody>
          <a:bodyPr>
            <a:normAutofit fontScale="90000"/>
          </a:bodyPr>
          <a:lstStyle/>
          <a:p>
            <a:r>
              <a:rPr lang="es-ES" b="1" dirty="0" err="1" smtClean="0"/>
              <a:t>Components</a:t>
            </a:r>
            <a:r>
              <a:rPr lang="es-ES" b="1" dirty="0" smtClean="0"/>
              <a:t> </a:t>
            </a:r>
            <a:r>
              <a:rPr lang="es-ES" b="1" dirty="0" err="1" smtClean="0"/>
              <a:t>d’una</a:t>
            </a:r>
            <a:r>
              <a:rPr lang="es-ES" b="1" dirty="0" smtClean="0"/>
              <a:t> bona </a:t>
            </a:r>
            <a:r>
              <a:rPr lang="es-ES" b="1" dirty="0" err="1" smtClean="0"/>
              <a:t>mort</a:t>
            </a:r>
            <a:r>
              <a:rPr lang="es-ES" b="1" dirty="0" smtClean="0"/>
              <a:t>*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071546"/>
            <a:ext cx="6829444" cy="485778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Control del dolor i altres símptomes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Claredat en la presa de decisions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Preparació per a la mort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Sentit d’haver completat les tasques 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Contribuir amb els que queden</a:t>
            </a:r>
          </a:p>
          <a:p>
            <a:pPr>
              <a:lnSpc>
                <a:spcPct val="200000"/>
              </a:lnSpc>
            </a:pPr>
            <a:r>
              <a:rPr lang="ca-ES" sz="2400" dirty="0" smtClean="0">
                <a:ea typeface="ＭＳ Ｐゴシック" charset="-128"/>
              </a:rPr>
              <a:t>Afirmació de la totalitat de la persona</a:t>
            </a:r>
          </a:p>
          <a:p>
            <a:pPr>
              <a:lnSpc>
                <a:spcPct val="200000"/>
              </a:lnSpc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14480" y="6286520"/>
            <a:ext cx="7215238" cy="28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0000"/>
              </a:lnSpc>
            </a:pPr>
            <a:r>
              <a:rPr lang="ca-ES" sz="1400" i="1" dirty="0" err="1" smtClean="0">
                <a:latin typeface="Arial" charset="0"/>
              </a:rPr>
              <a:t>Steinhausser</a:t>
            </a:r>
            <a:r>
              <a:rPr lang="ca-ES" sz="1400" i="1" dirty="0" smtClean="0">
                <a:latin typeface="Arial" charset="0"/>
              </a:rPr>
              <a:t>. Ann Intern. </a:t>
            </a:r>
            <a:r>
              <a:rPr lang="ca-ES" sz="1400" i="1" dirty="0" err="1" smtClean="0">
                <a:latin typeface="Arial" charset="0"/>
              </a:rPr>
              <a:t>Med</a:t>
            </a:r>
            <a:r>
              <a:rPr lang="ca-ES" sz="1400" i="1" dirty="0" smtClean="0">
                <a:latin typeface="Arial" charset="0"/>
              </a:rPr>
              <a:t>; 2000: 132: 825-828</a:t>
            </a:r>
            <a:endParaRPr lang="ca-ES" sz="1400" i="1" dirty="0" smtClean="0">
              <a:latin typeface="Book Antiqua" pitchFamily="18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143800" cy="796908"/>
          </a:xfrm>
        </p:spPr>
        <p:txBody>
          <a:bodyPr>
            <a:normAutofit/>
          </a:bodyPr>
          <a:lstStyle/>
          <a:p>
            <a:r>
              <a:rPr lang="es-ES" sz="3600" b="1" dirty="0" err="1" smtClean="0"/>
              <a:t>Com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satisfer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aquestes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necessitats</a:t>
            </a:r>
            <a:r>
              <a:rPr lang="es-ES" sz="3600" b="1" dirty="0" smtClean="0"/>
              <a:t>?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00174"/>
            <a:ext cx="6829444" cy="4429157"/>
          </a:xfrm>
        </p:spPr>
        <p:txBody>
          <a:bodyPr>
            <a:noAutofit/>
          </a:bodyPr>
          <a:lstStyle/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Bon control de símptomes</a:t>
            </a:r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ca-ES" sz="2400" dirty="0" smtClean="0"/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Proveir de forma càlida i honesta la informació que li permeti prendre decisions</a:t>
            </a:r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ca-ES" sz="2400" dirty="0" smtClean="0"/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Facilitar un entorn segur, íntim i acollidor</a:t>
            </a:r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ca-ES" sz="2400" dirty="0" smtClean="0"/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Atendre i tenir cura dels aspectes emocionals</a:t>
            </a:r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ca-ES" sz="2400" dirty="0" smtClean="0"/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Facilitar les relacions familiars</a:t>
            </a:r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ca-ES" sz="2400" dirty="0" smtClean="0"/>
          </a:p>
          <a:p>
            <a:pPr marL="341313" indent="-341313">
              <a:lnSpc>
                <a:spcPct val="85000"/>
              </a:lnSpc>
              <a:spcBef>
                <a:spcPts val="600"/>
              </a:spcBef>
              <a:buClr>
                <a:srgbClr val="000099"/>
              </a:buClr>
              <a:buFont typeface="Trebuchet MS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ca-ES" sz="2400" dirty="0" smtClean="0"/>
              <a:t>Explorar i acompanyar en les necessitats espirituals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a-ES" b="1" dirty="0" smtClean="0">
                <a:latin typeface="+mn-lt"/>
              </a:rPr>
              <a:t>Alguns aspectes preliminars</a:t>
            </a:r>
            <a:endParaRPr lang="es-ES" sz="2400" b="1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57356" y="1500174"/>
            <a:ext cx="6829444" cy="478634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a-ES" sz="2400" dirty="0" smtClean="0">
                <a:ea typeface="ＭＳ Ｐゴシック" charset="-128"/>
              </a:rPr>
              <a:t>Morir no és científic, com tampoc ho és viure, és un procés biològic, biogràfic i social.</a:t>
            </a:r>
          </a:p>
          <a:p>
            <a:pPr>
              <a:lnSpc>
                <a:spcPct val="150000"/>
              </a:lnSpc>
            </a:pPr>
            <a:r>
              <a:rPr lang="ca-ES" sz="2400" dirty="0" smtClean="0">
                <a:ea typeface="ＭＳ Ｐゴシック" charset="-128"/>
              </a:rPr>
              <a:t>El model sanitari centrat en la malaltia i la biologia no respon a les necessitats de la persona durant aquesta fase</a:t>
            </a:r>
          </a:p>
          <a:p>
            <a:pPr>
              <a:lnSpc>
                <a:spcPct val="150000"/>
              </a:lnSpc>
            </a:pPr>
            <a:r>
              <a:rPr lang="ca-ES" sz="2400" dirty="0" smtClean="0">
                <a:ea typeface="ＭＳ Ｐゴシック" charset="-128"/>
              </a:rPr>
              <a:t>El procés que precedeix a la mort és: humà, existencial, vivencial i afecta a la persona en totes les seves dimensions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829444" cy="7969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a-ES" b="1" dirty="0" smtClean="0">
                <a:latin typeface="+mn-lt"/>
              </a:rPr>
              <a:t>Una mica d’història</a:t>
            </a:r>
            <a:endParaRPr lang="es-ES" sz="2400" b="1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14876" y="1357298"/>
            <a:ext cx="4214842" cy="4643471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Usted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importa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porque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es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usted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,</a:t>
            </a:r>
            <a:br>
              <a:rPr lang="ca-ES" sz="2000" i="1" dirty="0" smtClean="0">
                <a:ea typeface="ＭＳ Ｐゴシック" charset="-128"/>
                <a:cs typeface="Arial" pitchFamily="34" charset="0"/>
              </a:rPr>
            </a:b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usted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importa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hasta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el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último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</a:t>
            </a:r>
            <a:br>
              <a:rPr lang="ca-ES" sz="2000" i="1" dirty="0" smtClean="0">
                <a:ea typeface="ＭＳ Ｐゴシック" charset="-128"/>
                <a:cs typeface="Arial" pitchFamily="34" charset="0"/>
              </a:rPr>
            </a:b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momento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de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su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vida,</a:t>
            </a:r>
            <a:br>
              <a:rPr lang="ca-ES" sz="2000" i="1" dirty="0" smtClean="0">
                <a:ea typeface="ＭＳ Ｐゴシック" charset="-128"/>
                <a:cs typeface="Arial" pitchFamily="34" charset="0"/>
              </a:rPr>
            </a:b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y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nosotros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haremos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lo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posible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,</a:t>
            </a:r>
            <a:br>
              <a:rPr lang="ca-ES" sz="2000" i="1" dirty="0" smtClean="0">
                <a:ea typeface="ＭＳ Ｐゴシック" charset="-128"/>
                <a:cs typeface="Arial" pitchFamily="34" charset="0"/>
              </a:rPr>
            </a:b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no solo para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ayudarle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a morir </a:t>
            </a:r>
            <a:br>
              <a:rPr lang="ca-ES" sz="2000" i="1" dirty="0" smtClean="0">
                <a:ea typeface="ＭＳ Ｐゴシック" charset="-128"/>
                <a:cs typeface="Arial" pitchFamily="34" charset="0"/>
              </a:rPr>
            </a:b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en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paz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, </a:t>
            </a:r>
          </a:p>
          <a:p>
            <a:pPr algn="r">
              <a:lnSpc>
                <a:spcPct val="150000"/>
              </a:lnSpc>
              <a:buNone/>
            </a:pP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sino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para que viva </a:t>
            </a:r>
          </a:p>
          <a:p>
            <a:pPr algn="r">
              <a:lnSpc>
                <a:spcPct val="150000"/>
              </a:lnSpc>
              <a:buNone/>
            </a:pP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hasta</a:t>
            </a:r>
            <a:r>
              <a:rPr lang="ca-ES" sz="2000" i="1" dirty="0" smtClean="0">
                <a:ea typeface="ＭＳ Ｐゴシック" charset="-128"/>
                <a:cs typeface="Arial" pitchFamily="34" charset="0"/>
              </a:rPr>
              <a:t> que </a:t>
            </a:r>
            <a:r>
              <a:rPr lang="ca-ES" sz="2000" i="1" dirty="0" err="1" smtClean="0">
                <a:ea typeface="ＭＳ Ｐゴシック" charset="-128"/>
                <a:cs typeface="Arial" pitchFamily="34" charset="0"/>
              </a:rPr>
              <a:t>muera</a:t>
            </a:r>
            <a:r>
              <a:rPr lang="ca-ES" sz="2000" dirty="0" smtClean="0">
                <a:ea typeface="ＭＳ Ｐゴシック" charset="-128"/>
                <a:cs typeface="Arial" pitchFamily="34" charset="0"/>
              </a:rPr>
              <a:t>.</a:t>
            </a:r>
            <a:br>
              <a:rPr lang="ca-ES" sz="2000" dirty="0" smtClean="0">
                <a:ea typeface="ＭＳ Ｐゴシック" charset="-128"/>
                <a:cs typeface="Arial" pitchFamily="34" charset="0"/>
              </a:rPr>
            </a:br>
            <a:r>
              <a:rPr lang="ca-ES" sz="2000" dirty="0" smtClean="0">
                <a:ea typeface="ＭＳ Ｐゴシック" charset="-128"/>
                <a:cs typeface="Arial" pitchFamily="34" charset="0"/>
              </a:rPr>
              <a:t/>
            </a:r>
            <a:br>
              <a:rPr lang="ca-ES" sz="2000" dirty="0" smtClean="0">
                <a:ea typeface="ＭＳ Ｐゴシック" charset="-128"/>
                <a:cs typeface="Arial" pitchFamily="34" charset="0"/>
              </a:rPr>
            </a:br>
            <a:r>
              <a:rPr lang="ca-ES" sz="2000" dirty="0" smtClean="0">
                <a:ea typeface="ＭＳ Ｐゴシック" charset="-128"/>
                <a:cs typeface="Arial" pitchFamily="34" charset="0"/>
              </a:rPr>
              <a:t>	</a:t>
            </a:r>
            <a:r>
              <a:rPr lang="ca-ES" sz="2000" dirty="0" err="1" smtClean="0">
                <a:ea typeface="ＭＳ Ｐゴシック" charset="-128"/>
                <a:cs typeface="Arial" pitchFamily="34" charset="0"/>
              </a:rPr>
              <a:t>Cicely</a:t>
            </a:r>
            <a:r>
              <a:rPr lang="ca-ES" sz="2000" dirty="0" smtClean="0">
                <a:ea typeface="ＭＳ Ｐゴシック" charset="-128"/>
                <a:cs typeface="Arial" pitchFamily="34" charset="0"/>
              </a:rPr>
              <a:t> </a:t>
            </a:r>
            <a:r>
              <a:rPr lang="ca-ES" sz="2000" dirty="0" err="1" smtClean="0">
                <a:ea typeface="ＭＳ Ｐゴシック" charset="-128"/>
                <a:cs typeface="Arial" pitchFamily="34" charset="0"/>
              </a:rPr>
              <a:t>Saunders</a:t>
            </a:r>
            <a:endParaRPr lang="es-ES" sz="2000" dirty="0" smtClean="0">
              <a:ea typeface="ＭＳ Ｐゴシック" charset="-128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4287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28" cy="101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3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428736"/>
            <a:ext cx="3396589" cy="504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404</TotalTime>
  <Words>1046</Words>
  <PresentationFormat>Presentación en pantalla (4:3)</PresentationFormat>
  <Paragraphs>186</Paragraphs>
  <Slides>26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8" baseType="lpstr">
      <vt:lpstr>Tema de Office</vt:lpstr>
      <vt:lpstr>Diapositiva</vt:lpstr>
      <vt:lpstr>PRINCIPIS BÀSICS DEL MODEL DE CURES PAL·LIATIVES </vt:lpstr>
      <vt:lpstr>Objectius</vt:lpstr>
      <vt:lpstr>Característiques de la malaltia terminal</vt:lpstr>
      <vt:lpstr>Necessitats de les persones en situació de malaltia terminal*</vt:lpstr>
      <vt:lpstr>Necessitats de les persones en situació de malaltia terminal*</vt:lpstr>
      <vt:lpstr>Components d’una bona mort*</vt:lpstr>
      <vt:lpstr>Com satisfer aquestes necessitats?</vt:lpstr>
      <vt:lpstr>Alguns aspectes preliminars</vt:lpstr>
      <vt:lpstr>Una mica d’història</vt:lpstr>
      <vt:lpstr>Una definició de Cures Pal·liatives* </vt:lpstr>
      <vt:lpstr>Filosofia de les Cures Pal·liatives* </vt:lpstr>
      <vt:lpstr>Principis de les Cures Pal·liatives (OMS) </vt:lpstr>
      <vt:lpstr>Concepte de Cures Pal·liatives</vt:lpstr>
      <vt:lpstr>Diapositiva 14</vt:lpstr>
      <vt:lpstr>Canvi d’objectius terapèutics</vt:lpstr>
      <vt:lpstr>Diferències entre els models</vt:lpstr>
      <vt:lpstr>Diapositiva 17</vt:lpstr>
      <vt:lpstr>El MODEL  de CP se basa en:</vt:lpstr>
      <vt:lpstr>Objectius</vt:lpstr>
      <vt:lpstr>El MODEL  de CP se basa en:</vt:lpstr>
      <vt:lpstr>El MODEL  de CP se basa en:</vt:lpstr>
      <vt:lpstr>9 dimensions a avaluar</vt:lpstr>
      <vt:lpstr>Vivència de malaltia</vt:lpstr>
      <vt:lpstr>Nivells assistencials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u07508</cp:lastModifiedBy>
  <cp:revision>45</cp:revision>
  <dcterms:modified xsi:type="dcterms:W3CDTF">2014-02-04T11:26:53Z</dcterms:modified>
</cp:coreProperties>
</file>