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2"/>
  </p:notesMasterIdLst>
  <p:sldIdLst>
    <p:sldId id="307" r:id="rId3"/>
    <p:sldId id="309" r:id="rId4"/>
    <p:sldId id="267" r:id="rId5"/>
    <p:sldId id="268" r:id="rId6"/>
    <p:sldId id="310" r:id="rId7"/>
    <p:sldId id="311" r:id="rId8"/>
    <p:sldId id="312" r:id="rId9"/>
    <p:sldId id="313" r:id="rId10"/>
    <p:sldId id="314" r:id="rId11"/>
    <p:sldId id="315" r:id="rId12"/>
    <p:sldId id="275" r:id="rId13"/>
    <p:sldId id="316" r:id="rId14"/>
    <p:sldId id="317" r:id="rId15"/>
    <p:sldId id="318" r:id="rId16"/>
    <p:sldId id="319" r:id="rId17"/>
    <p:sldId id="280" r:id="rId18"/>
    <p:sldId id="281" r:id="rId19"/>
    <p:sldId id="282" r:id="rId20"/>
    <p:sldId id="320" r:id="rId21"/>
    <p:sldId id="321" r:id="rId22"/>
    <p:sldId id="322" r:id="rId23"/>
    <p:sldId id="323" r:id="rId24"/>
    <p:sldId id="324" r:id="rId25"/>
    <p:sldId id="288" r:id="rId26"/>
    <p:sldId id="325" r:id="rId27"/>
    <p:sldId id="290" r:id="rId28"/>
    <p:sldId id="326" r:id="rId29"/>
    <p:sldId id="327" r:id="rId30"/>
    <p:sldId id="328" r:id="rId31"/>
    <p:sldId id="329" r:id="rId32"/>
    <p:sldId id="330" r:id="rId33"/>
    <p:sldId id="297" r:id="rId34"/>
    <p:sldId id="331" r:id="rId35"/>
    <p:sldId id="332" r:id="rId36"/>
    <p:sldId id="333" r:id="rId37"/>
    <p:sldId id="334" r:id="rId38"/>
    <p:sldId id="335" r:id="rId39"/>
    <p:sldId id="336" r:id="rId40"/>
    <p:sldId id="337" r:id="rId4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0AC465-C763-4CB3-9401-52618C3A387A}" type="datetimeFigureOut">
              <a:rPr lang="es-ES" smtClean="0"/>
              <a:pPr/>
              <a:t>30/04/2014</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A2E115-7E53-4F65-A718-4804DF0B710C}"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48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4580" name="3 Marcador de número de diapositiva"/>
          <p:cNvSpPr>
            <a:spLocks noGrp="1"/>
          </p:cNvSpPr>
          <p:nvPr>
            <p:ph type="sldNum" sz="quarter" idx="5"/>
          </p:nvPr>
        </p:nvSpPr>
        <p:spPr bwMode="auto">
          <a:extLst>
            <a:ext uri="{909E8E84-426E-40DD-AFC4-6F175D3DCCD1}"/>
            <a:ext uri="{91240B29-F687-4F45-9708-019B960494DF}"/>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896F846-4CA1-4C3D-B7F9-7E0F2FB81B1B}" type="slidenum">
              <a:rPr lang="es-ES" smtClean="0"/>
              <a:pPr fontAlgn="base">
                <a:spcBef>
                  <a:spcPct val="0"/>
                </a:spcBef>
                <a:spcAft>
                  <a:spcPct val="0"/>
                </a:spcAft>
                <a:defRPr/>
              </a:pPr>
              <a:t>4</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Si ja prenia </a:t>
            </a:r>
            <a:r>
              <a:rPr lang="es-ES" b="1" smtClean="0"/>
              <a:t>Morfina</a:t>
            </a:r>
            <a:r>
              <a:rPr lang="es-ES" smtClean="0"/>
              <a:t> oral ½ de dosis a VSC, dosis: màxima no té límit superior. </a:t>
            </a:r>
          </a:p>
          <a:p>
            <a:pPr eaLnBrk="1" hangingPunct="1">
              <a:spcBef>
                <a:spcPct val="0"/>
              </a:spcBef>
            </a:pPr>
            <a:endParaRPr lang="es-ES" smtClean="0"/>
          </a:p>
          <a:p>
            <a:pPr eaLnBrk="1" hangingPunct="1">
              <a:spcBef>
                <a:spcPct val="0"/>
              </a:spcBef>
            </a:pPr>
            <a:r>
              <a:rPr lang="es-ES" smtClean="0"/>
              <a:t>Mites de la morfina:</a:t>
            </a:r>
          </a:p>
          <a:p>
            <a:pPr eaLnBrk="1" hangingPunct="1">
              <a:spcBef>
                <a:spcPct val="0"/>
              </a:spcBef>
            </a:pPr>
            <a:r>
              <a:rPr lang="es-ES" smtClean="0"/>
              <a:t>1.Perillosa perquè causa depresió respiratòria</a:t>
            </a:r>
          </a:p>
          <a:p>
            <a:pPr eaLnBrk="1" hangingPunct="1">
              <a:spcBef>
                <a:spcPct val="0"/>
              </a:spcBef>
            </a:pPr>
            <a:r>
              <a:rPr lang="es-ES" smtClean="0"/>
              <a:t>2.Via oral és inefectiva</a:t>
            </a:r>
          </a:p>
          <a:p>
            <a:pPr eaLnBrk="1" hangingPunct="1">
              <a:spcBef>
                <a:spcPct val="0"/>
              </a:spcBef>
            </a:pPr>
            <a:r>
              <a:rPr lang="es-ES" smtClean="0"/>
              <a:t>3.Provoca euforia</a:t>
            </a:r>
          </a:p>
          <a:p>
            <a:pPr eaLnBrk="1" hangingPunct="1">
              <a:spcBef>
                <a:spcPct val="0"/>
              </a:spcBef>
            </a:pPr>
            <a:r>
              <a:rPr lang="es-ES" smtClean="0"/>
              <a:t>4.La tolerancia és desenvolupa ràpidament</a:t>
            </a:r>
          </a:p>
          <a:p>
            <a:pPr eaLnBrk="1" hangingPunct="1">
              <a:spcBef>
                <a:spcPct val="0"/>
              </a:spcBef>
            </a:pPr>
            <a:r>
              <a:rPr lang="es-ES" smtClean="0"/>
              <a:t>5.Si està en tractament amb morfina vol dir que s´està morint</a:t>
            </a:r>
          </a:p>
          <a:p>
            <a:pPr eaLnBrk="1" hangingPunct="1">
              <a:spcBef>
                <a:spcPct val="0"/>
              </a:spcBef>
            </a:pPr>
            <a:r>
              <a:rPr lang="es-ES" smtClean="0"/>
              <a:t>6.Si te morfina a casa, li robaran</a:t>
            </a:r>
          </a:p>
          <a:p>
            <a:pPr eaLnBrk="1" hangingPunct="1">
              <a:spcBef>
                <a:spcPct val="0"/>
              </a:spcBef>
            </a:pPr>
            <a:r>
              <a:rPr lang="es-ES" smtClean="0"/>
              <a:t>7.El pacient utilitzarà la morfina per suicidar-se</a:t>
            </a:r>
          </a:p>
          <a:p>
            <a:pPr eaLnBrk="1" hangingPunct="1">
              <a:spcBef>
                <a:spcPct val="0"/>
              </a:spcBef>
            </a:pPr>
            <a:endParaRPr lang="es-ES" smtClean="0"/>
          </a:p>
          <a:p>
            <a:pPr eaLnBrk="1" hangingPunct="1">
              <a:spcBef>
                <a:spcPct val="0"/>
              </a:spcBef>
            </a:pPr>
            <a:r>
              <a:rPr lang="es-ES" b="1" smtClean="0"/>
              <a:t>Midazolam: </a:t>
            </a:r>
            <a:r>
              <a:rPr lang="es-ES" smtClean="0"/>
              <a:t>BZD de vida mitja molt curta (inici d´acció 2-3 min amb durada màxima 5h)</a:t>
            </a:r>
          </a:p>
          <a:p>
            <a:pPr eaLnBrk="1" hangingPunct="1">
              <a:spcBef>
                <a:spcPct val="0"/>
              </a:spcBef>
            </a:pPr>
            <a:r>
              <a:rPr lang="es-ES" b="1" smtClean="0"/>
              <a:t>Haloperidol: </a:t>
            </a:r>
            <a:r>
              <a:rPr lang="es-ES" smtClean="0"/>
              <a:t>neurolèptic. Indicació: antipsicotic en sdr confusional, agitació, antiemètic d´acció central (vòmits 2º a opioides)</a:t>
            </a:r>
            <a:endParaRPr lang="es-ES" b="1" smtClean="0"/>
          </a:p>
          <a:p>
            <a:pPr eaLnBrk="1" hangingPunct="1">
              <a:spcBef>
                <a:spcPct val="0"/>
              </a:spcBef>
            </a:pPr>
            <a:r>
              <a:rPr lang="es-ES" b="1" smtClean="0"/>
              <a:t>Hioscina: </a:t>
            </a:r>
            <a:r>
              <a:rPr lang="es-ES" smtClean="0"/>
              <a:t>anticolinèrgic. S´utilitza també la escopolamina com a tractament dels estertors.</a:t>
            </a:r>
          </a:p>
          <a:p>
            <a:pPr eaLnBrk="1" hangingPunct="1">
              <a:spcBef>
                <a:spcPct val="0"/>
              </a:spcBef>
            </a:pPr>
            <a:r>
              <a:rPr lang="es-ES" b="1" smtClean="0"/>
              <a:t/>
            </a:r>
            <a:br>
              <a:rPr lang="es-ES" b="1" smtClean="0"/>
            </a:br>
            <a:endParaRPr lang="es-ES" b="1" smtClean="0"/>
          </a:p>
        </p:txBody>
      </p:sp>
      <p:sp>
        <p:nvSpPr>
          <p:cNvPr id="31748" name="3 Marcador de número de diapositiva"/>
          <p:cNvSpPr>
            <a:spLocks noGrp="1"/>
          </p:cNvSpPr>
          <p:nvPr>
            <p:ph type="sldNum" sz="quarter" idx="5"/>
          </p:nvPr>
        </p:nvSpPr>
        <p:spPr bwMode="auto">
          <a:extLst>
            <a:ext uri="{909E8E84-426E-40DD-AFC4-6F175D3DCCD1}"/>
            <a:ext uri="{91240B29-F687-4F45-9708-019B960494DF}"/>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2488B2F-7669-4C32-9E79-609C7854F50F}" type="slidenum">
              <a:rPr lang="es-ES" smtClean="0"/>
              <a:pPr fontAlgn="base">
                <a:spcBef>
                  <a:spcPct val="0"/>
                </a:spcBef>
                <a:spcAft>
                  <a:spcPct val="0"/>
                </a:spcAft>
                <a:defRPr/>
              </a:pPr>
              <a:t>11</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78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HN" smtClean="0"/>
              <a:t>Un dels punts crucials en el debat ètic sobre la sedació és la identificació que en ocasions es realitza entre sedació i una “eutanàsia lenta”, la qual cosa ha generat una gran controvèrsia.</a:t>
            </a:r>
          </a:p>
          <a:p>
            <a:pPr eaLnBrk="1" hangingPunct="1">
              <a:spcBef>
                <a:spcPct val="0"/>
              </a:spcBef>
            </a:pPr>
            <a:endParaRPr lang="es-HN" smtClean="0"/>
          </a:p>
          <a:p>
            <a:pPr eaLnBrk="1" hangingPunct="1">
              <a:spcBef>
                <a:spcPct val="0"/>
              </a:spcBef>
            </a:pPr>
            <a:r>
              <a:rPr lang="es-HN" smtClean="0"/>
              <a:t>La distinció entre sedació i eutanàsia recau essencialment en els següents</a:t>
            </a:r>
          </a:p>
          <a:p>
            <a:pPr eaLnBrk="1" hangingPunct="1">
              <a:spcBef>
                <a:spcPct val="0"/>
              </a:spcBef>
            </a:pPr>
            <a:r>
              <a:rPr lang="es-HN" smtClean="0"/>
              <a:t>aspectes:</a:t>
            </a:r>
          </a:p>
          <a:p>
            <a:pPr eaLnBrk="1" hangingPunct="1">
              <a:spcBef>
                <a:spcPct val="0"/>
              </a:spcBef>
            </a:pPr>
            <a:endParaRPr lang="es-HN" smtClean="0"/>
          </a:p>
          <a:p>
            <a:pPr eaLnBrk="1" hangingPunct="1">
              <a:spcBef>
                <a:spcPct val="0"/>
              </a:spcBef>
            </a:pPr>
            <a:r>
              <a:rPr lang="es-HN" b="1" smtClean="0"/>
              <a:t>Intenció:</a:t>
            </a:r>
          </a:p>
          <a:p>
            <a:pPr eaLnBrk="1" hangingPunct="1">
              <a:spcBef>
                <a:spcPct val="0"/>
              </a:spcBef>
            </a:pPr>
            <a:r>
              <a:rPr lang="es-HN" smtClean="0"/>
              <a:t>– En la sedació el metge prescriu fàrmacs sedants amb la intenció d'alleujar el sofriment del pacient enfront de determinats símptomes. En l'eutanàsia l'objectiu és provocar la mort del pacient per alliberar-li dels seus sofriments </a:t>
            </a:r>
            <a:r>
              <a:rPr lang="es-HN" b="1" smtClean="0"/>
              <a:t>(</a:t>
            </a:r>
            <a:r>
              <a:rPr lang="es-ES" b="1" smtClean="0"/>
              <a:t>pacient, familia, profesional….entorn?)</a:t>
            </a:r>
          </a:p>
          <a:p>
            <a:pPr eaLnBrk="1" hangingPunct="1">
              <a:spcBef>
                <a:spcPct val="0"/>
              </a:spcBef>
            </a:pPr>
            <a:r>
              <a:rPr lang="es-HN" smtClean="0"/>
              <a:t>– La sedació altera la consciència del pacient buscant un estat de disminució de la percepció enfront del sofriment o amenaça que suposa el símptoma.</a:t>
            </a:r>
          </a:p>
          <a:p>
            <a:pPr eaLnBrk="1" hangingPunct="1">
              <a:spcBef>
                <a:spcPct val="0"/>
              </a:spcBef>
            </a:pPr>
            <a:r>
              <a:rPr lang="es-HN" smtClean="0"/>
              <a:t>– Quan la sedació és profunda, es perd la vida conscient. L'eutanàsia elimina la vida física.</a:t>
            </a:r>
          </a:p>
          <a:p>
            <a:pPr eaLnBrk="1" hangingPunct="1">
              <a:spcBef>
                <a:spcPct val="0"/>
              </a:spcBef>
            </a:pPr>
            <a:endParaRPr lang="es-HN" smtClean="0"/>
          </a:p>
          <a:p>
            <a:pPr eaLnBrk="1" hangingPunct="1">
              <a:spcBef>
                <a:spcPct val="0"/>
              </a:spcBef>
            </a:pPr>
            <a:r>
              <a:rPr lang="es-HN" b="1" smtClean="0"/>
              <a:t>Procés:</a:t>
            </a:r>
          </a:p>
          <a:p>
            <a:pPr eaLnBrk="1" hangingPunct="1">
              <a:spcBef>
                <a:spcPct val="0"/>
              </a:spcBef>
            </a:pPr>
            <a:r>
              <a:rPr lang="es-HN" smtClean="0"/>
              <a:t>– En la sedació ha d'existir una indicació clara i contrastada. Els fàrmacs utilitzats i les dosis, </a:t>
            </a:r>
            <a:r>
              <a:rPr lang="es-HN" b="1" smtClean="0"/>
              <a:t>s'ajusten a la resposta del pacient </a:t>
            </a:r>
            <a:r>
              <a:rPr lang="es-HN" smtClean="0"/>
              <a:t>enfront del sofriment que genera el símptoma.</a:t>
            </a:r>
          </a:p>
          <a:p>
            <a:pPr eaLnBrk="1" hangingPunct="1">
              <a:spcBef>
                <a:spcPct val="0"/>
              </a:spcBef>
            </a:pPr>
            <a:r>
              <a:rPr lang="es-HN" smtClean="0"/>
              <a:t>Això implica </a:t>
            </a:r>
            <a:r>
              <a:rPr lang="es-HN" b="1" smtClean="0"/>
              <a:t>l'avaluació contínua d'aquest procés </a:t>
            </a:r>
            <a:r>
              <a:rPr lang="es-HN" smtClean="0"/>
              <a:t>(tant des del punt de vista de la indicació com del tractament) i el registre en la història clínica.</a:t>
            </a:r>
          </a:p>
          <a:p>
            <a:pPr eaLnBrk="1" hangingPunct="1">
              <a:spcBef>
                <a:spcPct val="0"/>
              </a:spcBef>
            </a:pPr>
            <a:r>
              <a:rPr lang="es-HN" smtClean="0"/>
              <a:t>– En l'eutanàsia es precisa de fàrmacs a dosis o combinacions letals, que </a:t>
            </a:r>
            <a:r>
              <a:rPr lang="es-HN" b="1" smtClean="0"/>
              <a:t>garanteixin una mort ràpida</a:t>
            </a:r>
            <a:r>
              <a:rPr lang="es-HN" smtClean="0"/>
              <a:t>.</a:t>
            </a:r>
          </a:p>
          <a:p>
            <a:pPr eaLnBrk="1" hangingPunct="1">
              <a:spcBef>
                <a:spcPct val="0"/>
              </a:spcBef>
            </a:pPr>
            <a:endParaRPr lang="es-HN" smtClean="0"/>
          </a:p>
          <a:p>
            <a:pPr eaLnBrk="1" hangingPunct="1">
              <a:spcBef>
                <a:spcPct val="0"/>
              </a:spcBef>
            </a:pPr>
            <a:r>
              <a:rPr lang="es-HN" b="1" smtClean="0"/>
              <a:t>Resultat:</a:t>
            </a:r>
          </a:p>
          <a:p>
            <a:pPr eaLnBrk="1" hangingPunct="1">
              <a:spcBef>
                <a:spcPct val="0"/>
              </a:spcBef>
            </a:pPr>
            <a:r>
              <a:rPr lang="es-HN" smtClean="0"/>
              <a:t>– En la sedació, el paràmetre de resposta és </a:t>
            </a:r>
            <a:r>
              <a:rPr lang="es-HN" b="1" smtClean="0"/>
              <a:t>l'alleujament del sofriment</a:t>
            </a:r>
            <a:r>
              <a:rPr lang="es-HN" smtClean="0"/>
              <a:t>, que ha de contrastar-se mitjançant la seva avaluació. En l'eutanàsia el paràmetre de resposta és la </a:t>
            </a:r>
            <a:r>
              <a:rPr lang="es-HN" b="1" smtClean="0"/>
              <a:t>mort</a:t>
            </a:r>
            <a:r>
              <a:rPr lang="es-HN" smtClean="0"/>
              <a:t>.</a:t>
            </a:r>
          </a:p>
          <a:p>
            <a:pPr eaLnBrk="1" hangingPunct="1">
              <a:spcBef>
                <a:spcPct val="0"/>
              </a:spcBef>
            </a:pPr>
            <a:r>
              <a:rPr lang="es-HN" smtClean="0"/>
              <a:t>– S'ha objectat que la supervivència és molt breu des de la indicació d'una sedació terminal. Els treballs disponibles mostren que no existeixen diferències significatives en la supervivència dels pacients que van precisar ser calmats enfront dels quals no van requerir sedació. (hi ha </a:t>
            </a:r>
            <a:r>
              <a:rPr lang="es-HN" b="1" smtClean="0"/>
              <a:t>poca evidencia </a:t>
            </a:r>
            <a:r>
              <a:rPr lang="es-HN" smtClean="0"/>
              <a:t>al respecte, probablement per els dilemes étics que suposa aquests tipus d’estudis al nostre entorn)</a:t>
            </a:r>
          </a:p>
          <a:p>
            <a:pPr eaLnBrk="1" hangingPunct="1">
              <a:spcBef>
                <a:spcPct val="0"/>
              </a:spcBef>
            </a:pPr>
            <a:endParaRPr lang="es-ES" smtClean="0"/>
          </a:p>
        </p:txBody>
      </p:sp>
      <p:sp>
        <p:nvSpPr>
          <p:cNvPr id="2" name="1 Marcador de encabezado"/>
          <p:cNvSpPr>
            <a:spLocks noGrp="1"/>
          </p:cNvSpPr>
          <p:nvPr>
            <p:ph type="hdr" sz="quarter"/>
          </p:nvPr>
        </p:nvSpPr>
        <p:spPr/>
        <p:txBody>
          <a:bodyPr/>
          <a:lstStyle/>
          <a:p>
            <a:pPr>
              <a:defRPr/>
            </a:pPr>
            <a:r>
              <a:rPr lang="es-ES"/>
              <a:t>8) Sedació</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Algorritme</a:t>
            </a:r>
          </a:p>
        </p:txBody>
      </p:sp>
      <p:sp>
        <p:nvSpPr>
          <p:cNvPr id="2" name="1 Marcador de encabezado"/>
          <p:cNvSpPr>
            <a:spLocks noGrp="1"/>
          </p:cNvSpPr>
          <p:nvPr>
            <p:ph type="hdr" sz="quarter"/>
          </p:nvPr>
        </p:nvSpPr>
        <p:spPr/>
        <p:txBody>
          <a:bodyPr/>
          <a:lstStyle/>
          <a:p>
            <a:pPr>
              <a:defRPr/>
            </a:pPr>
            <a:r>
              <a:rPr lang="es-ES"/>
              <a:t>8) Sedació</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30/04/2014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30/04/2014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30/04/2014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pPr algn="l" rtl="0"/>
            <a:fld id="{7A847CFC-816F-41D0-AAC0-9BF4FEBC753E}" type="datetimeFigureOut">
              <a:rPr lang="es-ES" sz="1200" kern="1200">
                <a:solidFill>
                  <a:prstClr val="black">
                    <a:tint val="75000"/>
                  </a:prstClr>
                </a:solidFill>
                <a:latin typeface="Calibri"/>
                <a:ea typeface="+mn-ea"/>
                <a:cs typeface="+mn-cs"/>
              </a:rPr>
              <a:pPr algn="l" rtl="0"/>
              <a:t>30/04/2014</a:t>
            </a:fld>
            <a:endParaRPr lang="es-ES" sz="1200" kern="1200">
              <a:solidFill>
                <a:prstClr val="black">
                  <a:tint val="75000"/>
                </a:prstClr>
              </a:solidFill>
              <a:latin typeface="Calibri"/>
              <a:ea typeface="+mn-ea"/>
              <a:cs typeface="+mn-cs"/>
            </a:endParaRPr>
          </a:p>
        </p:txBody>
      </p:sp>
      <p:sp>
        <p:nvSpPr>
          <p:cNvPr id="5" name="4 Marcador de pie de página"/>
          <p:cNvSpPr>
            <a:spLocks noGrp="1"/>
          </p:cNvSpPr>
          <p:nvPr>
            <p:ph type="ftr" sz="quarter" idx="11"/>
          </p:nvPr>
        </p:nvSpPr>
        <p:spPr/>
        <p:txBody>
          <a:bodyPr/>
          <a:lstStyle/>
          <a:p>
            <a:pPr algn="ctr" rtl="0"/>
            <a:endParaRPr lang="es-ES" sz="1200" kern="1200">
              <a:solidFill>
                <a:prstClr val="black">
                  <a:tint val="75000"/>
                </a:prstClr>
              </a:solidFill>
              <a:latin typeface="Calibri"/>
              <a:ea typeface="+mn-ea"/>
              <a:cs typeface="+mn-cs"/>
            </a:endParaRPr>
          </a:p>
        </p:txBody>
      </p:sp>
      <p:sp>
        <p:nvSpPr>
          <p:cNvPr id="6" name="5 Marcador de número de diapositiva"/>
          <p:cNvSpPr>
            <a:spLocks noGrp="1"/>
          </p:cNvSpPr>
          <p:nvPr>
            <p:ph type="sldNum" sz="quarter" idx="12"/>
          </p:nvPr>
        </p:nvSpPr>
        <p:spPr/>
        <p:txBody>
          <a:bodyPr/>
          <a:lstStyle/>
          <a:p>
            <a:pPr algn="r" rtl="0"/>
            <a:fld id="{132FADFE-3B8F-471C-ABF0-DBC7717ECBBC}" type="slidenum">
              <a:rPr lang="es-ES" sz="1200" kern="1200">
                <a:solidFill>
                  <a:prstClr val="black">
                    <a:tint val="75000"/>
                  </a:prstClr>
                </a:solidFill>
                <a:latin typeface="Calibri"/>
                <a:ea typeface="+mn-ea"/>
                <a:cs typeface="+mn-cs"/>
              </a:rPr>
              <a:pPr algn="r" rtl="0"/>
              <a:t>‹Nº›</a:t>
            </a:fld>
            <a:endParaRPr lang="es-ES" sz="1200" kern="1200">
              <a:solidFill>
                <a:prstClr val="black">
                  <a:tint val="75000"/>
                </a:prstClr>
              </a:solidFill>
              <a:latin typeface="Calibri"/>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lgn="l" rtl="0"/>
            <a:fld id="{7A847CFC-816F-41D0-AAC0-9BF4FEBC753E}" type="datetimeFigureOut">
              <a:rPr lang="es-ES" sz="1200" kern="1200">
                <a:solidFill>
                  <a:prstClr val="black">
                    <a:tint val="75000"/>
                  </a:prstClr>
                </a:solidFill>
                <a:latin typeface="Calibri"/>
                <a:ea typeface="+mn-ea"/>
                <a:cs typeface="+mn-cs"/>
              </a:rPr>
              <a:pPr algn="l" rtl="0"/>
              <a:t>30/04/2014</a:t>
            </a:fld>
            <a:endParaRPr lang="es-ES" sz="1200" kern="1200">
              <a:solidFill>
                <a:prstClr val="black">
                  <a:tint val="75000"/>
                </a:prstClr>
              </a:solidFill>
              <a:latin typeface="Calibri"/>
              <a:ea typeface="+mn-ea"/>
              <a:cs typeface="+mn-cs"/>
            </a:endParaRPr>
          </a:p>
        </p:txBody>
      </p:sp>
      <p:sp>
        <p:nvSpPr>
          <p:cNvPr id="5" name="4 Marcador de pie de página"/>
          <p:cNvSpPr>
            <a:spLocks noGrp="1"/>
          </p:cNvSpPr>
          <p:nvPr>
            <p:ph type="ftr" sz="quarter" idx="11"/>
          </p:nvPr>
        </p:nvSpPr>
        <p:spPr/>
        <p:txBody>
          <a:bodyPr/>
          <a:lstStyle/>
          <a:p>
            <a:pPr algn="ctr" rtl="0"/>
            <a:endParaRPr lang="es-ES" sz="1200" kern="1200">
              <a:solidFill>
                <a:prstClr val="black">
                  <a:tint val="75000"/>
                </a:prstClr>
              </a:solidFill>
              <a:latin typeface="Calibri"/>
              <a:ea typeface="+mn-ea"/>
              <a:cs typeface="+mn-cs"/>
            </a:endParaRPr>
          </a:p>
        </p:txBody>
      </p:sp>
      <p:sp>
        <p:nvSpPr>
          <p:cNvPr id="6" name="5 Marcador de número de diapositiva"/>
          <p:cNvSpPr>
            <a:spLocks noGrp="1"/>
          </p:cNvSpPr>
          <p:nvPr>
            <p:ph type="sldNum" sz="quarter" idx="12"/>
          </p:nvPr>
        </p:nvSpPr>
        <p:spPr/>
        <p:txBody>
          <a:bodyPr/>
          <a:lstStyle/>
          <a:p>
            <a:pPr algn="r" rtl="0"/>
            <a:fld id="{132FADFE-3B8F-471C-ABF0-DBC7717ECBBC}" type="slidenum">
              <a:rPr lang="es-ES" sz="1200" kern="1200">
                <a:solidFill>
                  <a:prstClr val="black">
                    <a:tint val="75000"/>
                  </a:prstClr>
                </a:solidFill>
                <a:latin typeface="Calibri"/>
                <a:ea typeface="+mn-ea"/>
                <a:cs typeface="+mn-cs"/>
              </a:rPr>
              <a:pPr algn="r" rtl="0"/>
              <a:t>‹Nº›</a:t>
            </a:fld>
            <a:endParaRPr lang="es-ES" sz="1200" kern="1200">
              <a:solidFill>
                <a:prstClr val="black">
                  <a:tint val="75000"/>
                </a:prstClr>
              </a:solidFill>
              <a:latin typeface="Calibri"/>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lgn="l" rtl="0"/>
            <a:fld id="{7A847CFC-816F-41D0-AAC0-9BF4FEBC753E}" type="datetimeFigureOut">
              <a:rPr lang="es-ES" sz="1200" kern="1200">
                <a:solidFill>
                  <a:prstClr val="black">
                    <a:tint val="75000"/>
                  </a:prstClr>
                </a:solidFill>
                <a:latin typeface="Calibri"/>
                <a:ea typeface="+mn-ea"/>
                <a:cs typeface="+mn-cs"/>
              </a:rPr>
              <a:pPr algn="l" rtl="0"/>
              <a:t>30/04/2014</a:t>
            </a:fld>
            <a:endParaRPr lang="es-ES" sz="1200" kern="1200">
              <a:solidFill>
                <a:prstClr val="black">
                  <a:tint val="75000"/>
                </a:prstClr>
              </a:solidFill>
              <a:latin typeface="Calibri"/>
              <a:ea typeface="+mn-ea"/>
              <a:cs typeface="+mn-cs"/>
            </a:endParaRPr>
          </a:p>
        </p:txBody>
      </p:sp>
      <p:sp>
        <p:nvSpPr>
          <p:cNvPr id="5" name="4 Marcador de pie de página"/>
          <p:cNvSpPr>
            <a:spLocks noGrp="1"/>
          </p:cNvSpPr>
          <p:nvPr>
            <p:ph type="ftr" sz="quarter" idx="11"/>
          </p:nvPr>
        </p:nvSpPr>
        <p:spPr/>
        <p:txBody>
          <a:bodyPr/>
          <a:lstStyle/>
          <a:p>
            <a:pPr algn="ctr" rtl="0"/>
            <a:endParaRPr lang="es-ES" sz="1200" kern="1200">
              <a:solidFill>
                <a:prstClr val="black">
                  <a:tint val="75000"/>
                </a:prstClr>
              </a:solidFill>
              <a:latin typeface="Calibri"/>
              <a:ea typeface="+mn-ea"/>
              <a:cs typeface="+mn-cs"/>
            </a:endParaRPr>
          </a:p>
        </p:txBody>
      </p:sp>
      <p:sp>
        <p:nvSpPr>
          <p:cNvPr id="6" name="5 Marcador de número de diapositiva"/>
          <p:cNvSpPr>
            <a:spLocks noGrp="1"/>
          </p:cNvSpPr>
          <p:nvPr>
            <p:ph type="sldNum" sz="quarter" idx="12"/>
          </p:nvPr>
        </p:nvSpPr>
        <p:spPr/>
        <p:txBody>
          <a:bodyPr/>
          <a:lstStyle/>
          <a:p>
            <a:pPr algn="r" rtl="0"/>
            <a:fld id="{132FADFE-3B8F-471C-ABF0-DBC7717ECBBC}" type="slidenum">
              <a:rPr lang="es-ES" sz="1200" kern="1200">
                <a:solidFill>
                  <a:prstClr val="black">
                    <a:tint val="75000"/>
                  </a:prstClr>
                </a:solidFill>
                <a:latin typeface="Calibri"/>
                <a:ea typeface="+mn-ea"/>
                <a:cs typeface="+mn-cs"/>
              </a:rPr>
              <a:pPr algn="r" rtl="0"/>
              <a:t>‹Nº›</a:t>
            </a:fld>
            <a:endParaRPr lang="es-ES" sz="1200" kern="1200">
              <a:solidFill>
                <a:prstClr val="black">
                  <a:tint val="75000"/>
                </a:prstClr>
              </a:solidFill>
              <a:latin typeface="Calibri"/>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pPr algn="l" rtl="0"/>
            <a:fld id="{7A847CFC-816F-41D0-AAC0-9BF4FEBC753E}" type="datetimeFigureOut">
              <a:rPr lang="es-ES" sz="1200" kern="1200">
                <a:solidFill>
                  <a:prstClr val="black">
                    <a:tint val="75000"/>
                  </a:prstClr>
                </a:solidFill>
                <a:latin typeface="Calibri"/>
                <a:ea typeface="+mn-ea"/>
                <a:cs typeface="+mn-cs"/>
              </a:rPr>
              <a:pPr algn="l" rtl="0"/>
              <a:t>30/04/2014</a:t>
            </a:fld>
            <a:endParaRPr lang="es-ES" sz="1200" kern="1200">
              <a:solidFill>
                <a:prstClr val="black">
                  <a:tint val="75000"/>
                </a:prstClr>
              </a:solidFill>
              <a:latin typeface="Calibri"/>
              <a:ea typeface="+mn-ea"/>
              <a:cs typeface="+mn-cs"/>
            </a:endParaRPr>
          </a:p>
        </p:txBody>
      </p:sp>
      <p:sp>
        <p:nvSpPr>
          <p:cNvPr id="6" name="5 Marcador de pie de página"/>
          <p:cNvSpPr>
            <a:spLocks noGrp="1"/>
          </p:cNvSpPr>
          <p:nvPr>
            <p:ph type="ftr" sz="quarter" idx="11"/>
          </p:nvPr>
        </p:nvSpPr>
        <p:spPr/>
        <p:txBody>
          <a:bodyPr/>
          <a:lstStyle/>
          <a:p>
            <a:pPr algn="ctr" rtl="0"/>
            <a:endParaRPr lang="es-ES" sz="1200" kern="1200">
              <a:solidFill>
                <a:prstClr val="black">
                  <a:tint val="75000"/>
                </a:prstClr>
              </a:solidFill>
              <a:latin typeface="Calibri"/>
              <a:ea typeface="+mn-ea"/>
              <a:cs typeface="+mn-cs"/>
            </a:endParaRPr>
          </a:p>
        </p:txBody>
      </p:sp>
      <p:sp>
        <p:nvSpPr>
          <p:cNvPr id="7" name="6 Marcador de número de diapositiva"/>
          <p:cNvSpPr>
            <a:spLocks noGrp="1"/>
          </p:cNvSpPr>
          <p:nvPr>
            <p:ph type="sldNum" sz="quarter" idx="12"/>
          </p:nvPr>
        </p:nvSpPr>
        <p:spPr/>
        <p:txBody>
          <a:bodyPr/>
          <a:lstStyle/>
          <a:p>
            <a:pPr algn="r" rtl="0"/>
            <a:fld id="{132FADFE-3B8F-471C-ABF0-DBC7717ECBBC}" type="slidenum">
              <a:rPr lang="es-ES" sz="1200" kern="1200">
                <a:solidFill>
                  <a:prstClr val="black">
                    <a:tint val="75000"/>
                  </a:prstClr>
                </a:solidFill>
                <a:latin typeface="Calibri"/>
                <a:ea typeface="+mn-ea"/>
                <a:cs typeface="+mn-cs"/>
              </a:rPr>
              <a:pPr algn="r" rtl="0"/>
              <a:t>‹Nº›</a:t>
            </a:fld>
            <a:endParaRPr lang="es-ES" sz="1200" kern="1200">
              <a:solidFill>
                <a:prstClr val="black">
                  <a:tint val="75000"/>
                </a:prstClr>
              </a:solidFill>
              <a:latin typeface="Calibri"/>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pPr algn="l" rtl="0"/>
            <a:fld id="{7A847CFC-816F-41D0-AAC0-9BF4FEBC753E}" type="datetimeFigureOut">
              <a:rPr lang="es-ES" sz="1200" kern="1200">
                <a:solidFill>
                  <a:prstClr val="black">
                    <a:tint val="75000"/>
                  </a:prstClr>
                </a:solidFill>
                <a:latin typeface="Calibri"/>
                <a:ea typeface="+mn-ea"/>
                <a:cs typeface="+mn-cs"/>
              </a:rPr>
              <a:pPr algn="l" rtl="0"/>
              <a:t>30/04/2014</a:t>
            </a:fld>
            <a:endParaRPr lang="es-ES" sz="1200" kern="1200">
              <a:solidFill>
                <a:prstClr val="black">
                  <a:tint val="75000"/>
                </a:prstClr>
              </a:solidFill>
              <a:latin typeface="Calibri"/>
              <a:ea typeface="+mn-ea"/>
              <a:cs typeface="+mn-cs"/>
            </a:endParaRPr>
          </a:p>
        </p:txBody>
      </p:sp>
      <p:sp>
        <p:nvSpPr>
          <p:cNvPr id="8" name="7 Marcador de pie de página"/>
          <p:cNvSpPr>
            <a:spLocks noGrp="1"/>
          </p:cNvSpPr>
          <p:nvPr>
            <p:ph type="ftr" sz="quarter" idx="11"/>
          </p:nvPr>
        </p:nvSpPr>
        <p:spPr/>
        <p:txBody>
          <a:bodyPr/>
          <a:lstStyle/>
          <a:p>
            <a:pPr algn="ctr" rtl="0"/>
            <a:endParaRPr lang="es-ES" sz="1200" kern="1200">
              <a:solidFill>
                <a:prstClr val="black">
                  <a:tint val="75000"/>
                </a:prstClr>
              </a:solidFill>
              <a:latin typeface="Calibri"/>
              <a:ea typeface="+mn-ea"/>
              <a:cs typeface="+mn-cs"/>
            </a:endParaRPr>
          </a:p>
        </p:txBody>
      </p:sp>
      <p:sp>
        <p:nvSpPr>
          <p:cNvPr id="9" name="8 Marcador de número de diapositiva"/>
          <p:cNvSpPr>
            <a:spLocks noGrp="1"/>
          </p:cNvSpPr>
          <p:nvPr>
            <p:ph type="sldNum" sz="quarter" idx="12"/>
          </p:nvPr>
        </p:nvSpPr>
        <p:spPr/>
        <p:txBody>
          <a:bodyPr/>
          <a:lstStyle/>
          <a:p>
            <a:pPr algn="r" rtl="0"/>
            <a:fld id="{132FADFE-3B8F-471C-ABF0-DBC7717ECBBC}" type="slidenum">
              <a:rPr lang="es-ES" sz="1200" kern="1200">
                <a:solidFill>
                  <a:prstClr val="black">
                    <a:tint val="75000"/>
                  </a:prstClr>
                </a:solidFill>
                <a:latin typeface="Calibri"/>
                <a:ea typeface="+mn-ea"/>
                <a:cs typeface="+mn-cs"/>
              </a:rPr>
              <a:pPr algn="r" rtl="0"/>
              <a:t>‹Nº›</a:t>
            </a:fld>
            <a:endParaRPr lang="es-ES" sz="1200" kern="1200">
              <a:solidFill>
                <a:prstClr val="black">
                  <a:tint val="75000"/>
                </a:prstClr>
              </a:solidFill>
              <a:latin typeface="Calibri"/>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pPr algn="l" rtl="0"/>
            <a:fld id="{7A847CFC-816F-41D0-AAC0-9BF4FEBC753E}" type="datetimeFigureOut">
              <a:rPr lang="es-ES" sz="1200" kern="1200">
                <a:solidFill>
                  <a:prstClr val="black">
                    <a:tint val="75000"/>
                  </a:prstClr>
                </a:solidFill>
                <a:latin typeface="Calibri"/>
                <a:ea typeface="+mn-ea"/>
                <a:cs typeface="+mn-cs"/>
              </a:rPr>
              <a:pPr algn="l" rtl="0"/>
              <a:t>30/04/2014</a:t>
            </a:fld>
            <a:endParaRPr lang="es-ES" sz="1200" kern="1200">
              <a:solidFill>
                <a:prstClr val="black">
                  <a:tint val="75000"/>
                </a:prstClr>
              </a:solidFill>
              <a:latin typeface="Calibri"/>
              <a:ea typeface="+mn-ea"/>
              <a:cs typeface="+mn-cs"/>
            </a:endParaRPr>
          </a:p>
        </p:txBody>
      </p:sp>
      <p:sp>
        <p:nvSpPr>
          <p:cNvPr id="4" name="3 Marcador de pie de página"/>
          <p:cNvSpPr>
            <a:spLocks noGrp="1"/>
          </p:cNvSpPr>
          <p:nvPr>
            <p:ph type="ftr" sz="quarter" idx="11"/>
          </p:nvPr>
        </p:nvSpPr>
        <p:spPr/>
        <p:txBody>
          <a:bodyPr/>
          <a:lstStyle/>
          <a:p>
            <a:pPr algn="ctr" rtl="0"/>
            <a:endParaRPr lang="es-ES" sz="1200" kern="1200">
              <a:solidFill>
                <a:prstClr val="black">
                  <a:tint val="75000"/>
                </a:prstClr>
              </a:solidFill>
              <a:latin typeface="Calibri"/>
              <a:ea typeface="+mn-ea"/>
              <a:cs typeface="+mn-cs"/>
            </a:endParaRPr>
          </a:p>
        </p:txBody>
      </p:sp>
      <p:sp>
        <p:nvSpPr>
          <p:cNvPr id="5" name="4 Marcador de número de diapositiva"/>
          <p:cNvSpPr>
            <a:spLocks noGrp="1"/>
          </p:cNvSpPr>
          <p:nvPr>
            <p:ph type="sldNum" sz="quarter" idx="12"/>
          </p:nvPr>
        </p:nvSpPr>
        <p:spPr/>
        <p:txBody>
          <a:bodyPr/>
          <a:lstStyle/>
          <a:p>
            <a:pPr algn="r" rtl="0"/>
            <a:fld id="{132FADFE-3B8F-471C-ABF0-DBC7717ECBBC}" type="slidenum">
              <a:rPr lang="es-ES" sz="1200" kern="1200">
                <a:solidFill>
                  <a:prstClr val="black">
                    <a:tint val="75000"/>
                  </a:prstClr>
                </a:solidFill>
                <a:latin typeface="Calibri"/>
                <a:ea typeface="+mn-ea"/>
                <a:cs typeface="+mn-cs"/>
              </a:rPr>
              <a:pPr algn="r" rtl="0"/>
              <a:t>‹Nº›</a:t>
            </a:fld>
            <a:endParaRPr lang="es-ES" sz="1200" kern="1200">
              <a:solidFill>
                <a:prstClr val="black">
                  <a:tint val="75000"/>
                </a:prstClr>
              </a:solidFill>
              <a:latin typeface="Calibri"/>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lgn="l" rtl="0"/>
            <a:fld id="{7A847CFC-816F-41D0-AAC0-9BF4FEBC753E}" type="datetimeFigureOut">
              <a:rPr lang="es-ES" sz="1200" kern="1200">
                <a:solidFill>
                  <a:prstClr val="black">
                    <a:tint val="75000"/>
                  </a:prstClr>
                </a:solidFill>
                <a:latin typeface="Calibri"/>
                <a:ea typeface="+mn-ea"/>
                <a:cs typeface="+mn-cs"/>
              </a:rPr>
              <a:pPr algn="l" rtl="0"/>
              <a:t>30/04/2014</a:t>
            </a:fld>
            <a:endParaRPr lang="es-ES" sz="1200" kern="1200">
              <a:solidFill>
                <a:prstClr val="black">
                  <a:tint val="75000"/>
                </a:prstClr>
              </a:solidFill>
              <a:latin typeface="Calibri"/>
              <a:ea typeface="+mn-ea"/>
              <a:cs typeface="+mn-cs"/>
            </a:endParaRPr>
          </a:p>
        </p:txBody>
      </p:sp>
      <p:sp>
        <p:nvSpPr>
          <p:cNvPr id="3" name="2 Marcador de pie de página"/>
          <p:cNvSpPr>
            <a:spLocks noGrp="1"/>
          </p:cNvSpPr>
          <p:nvPr>
            <p:ph type="ftr" sz="quarter" idx="11"/>
          </p:nvPr>
        </p:nvSpPr>
        <p:spPr/>
        <p:txBody>
          <a:bodyPr/>
          <a:lstStyle/>
          <a:p>
            <a:pPr algn="ctr" rtl="0"/>
            <a:endParaRPr lang="es-ES" sz="1200" kern="1200">
              <a:solidFill>
                <a:prstClr val="black">
                  <a:tint val="75000"/>
                </a:prstClr>
              </a:solidFill>
              <a:latin typeface="Calibri"/>
              <a:ea typeface="+mn-ea"/>
              <a:cs typeface="+mn-cs"/>
            </a:endParaRPr>
          </a:p>
        </p:txBody>
      </p:sp>
      <p:sp>
        <p:nvSpPr>
          <p:cNvPr id="4" name="3 Marcador de número de diapositiva"/>
          <p:cNvSpPr>
            <a:spLocks noGrp="1"/>
          </p:cNvSpPr>
          <p:nvPr>
            <p:ph type="sldNum" sz="quarter" idx="12"/>
          </p:nvPr>
        </p:nvSpPr>
        <p:spPr/>
        <p:txBody>
          <a:bodyPr/>
          <a:lstStyle/>
          <a:p>
            <a:pPr algn="r" rtl="0"/>
            <a:fld id="{132FADFE-3B8F-471C-ABF0-DBC7717ECBBC}" type="slidenum">
              <a:rPr lang="es-ES" sz="1200" kern="1200">
                <a:solidFill>
                  <a:prstClr val="black">
                    <a:tint val="75000"/>
                  </a:prstClr>
                </a:solidFill>
                <a:latin typeface="Calibri"/>
                <a:ea typeface="+mn-ea"/>
                <a:cs typeface="+mn-cs"/>
              </a:rPr>
              <a:pPr algn="r" rtl="0"/>
              <a:t>‹Nº›</a:t>
            </a:fld>
            <a:endParaRPr lang="es-ES" sz="1200" kern="1200">
              <a:solidFill>
                <a:prstClr val="black">
                  <a:tint val="75000"/>
                </a:prstClr>
              </a:solidFill>
              <a:latin typeface="Calibri"/>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lgn="l" rtl="0"/>
            <a:fld id="{7A847CFC-816F-41D0-AAC0-9BF4FEBC753E}" type="datetimeFigureOut">
              <a:rPr lang="es-ES" sz="1200" kern="1200">
                <a:solidFill>
                  <a:prstClr val="black">
                    <a:tint val="75000"/>
                  </a:prstClr>
                </a:solidFill>
                <a:latin typeface="Calibri"/>
                <a:ea typeface="+mn-ea"/>
                <a:cs typeface="+mn-cs"/>
              </a:rPr>
              <a:pPr algn="l" rtl="0"/>
              <a:t>30/04/2014</a:t>
            </a:fld>
            <a:endParaRPr lang="es-ES" sz="1200" kern="1200">
              <a:solidFill>
                <a:prstClr val="black">
                  <a:tint val="75000"/>
                </a:prstClr>
              </a:solidFill>
              <a:latin typeface="Calibri"/>
              <a:ea typeface="+mn-ea"/>
              <a:cs typeface="+mn-cs"/>
            </a:endParaRPr>
          </a:p>
        </p:txBody>
      </p:sp>
      <p:sp>
        <p:nvSpPr>
          <p:cNvPr id="6" name="5 Marcador de pie de página"/>
          <p:cNvSpPr>
            <a:spLocks noGrp="1"/>
          </p:cNvSpPr>
          <p:nvPr>
            <p:ph type="ftr" sz="quarter" idx="11"/>
          </p:nvPr>
        </p:nvSpPr>
        <p:spPr/>
        <p:txBody>
          <a:bodyPr/>
          <a:lstStyle/>
          <a:p>
            <a:pPr algn="ctr" rtl="0"/>
            <a:endParaRPr lang="es-ES" sz="1200" kern="1200">
              <a:solidFill>
                <a:prstClr val="black">
                  <a:tint val="75000"/>
                </a:prstClr>
              </a:solidFill>
              <a:latin typeface="Calibri"/>
              <a:ea typeface="+mn-ea"/>
              <a:cs typeface="+mn-cs"/>
            </a:endParaRPr>
          </a:p>
        </p:txBody>
      </p:sp>
      <p:sp>
        <p:nvSpPr>
          <p:cNvPr id="7" name="6 Marcador de número de diapositiva"/>
          <p:cNvSpPr>
            <a:spLocks noGrp="1"/>
          </p:cNvSpPr>
          <p:nvPr>
            <p:ph type="sldNum" sz="quarter" idx="12"/>
          </p:nvPr>
        </p:nvSpPr>
        <p:spPr/>
        <p:txBody>
          <a:bodyPr/>
          <a:lstStyle/>
          <a:p>
            <a:pPr algn="r" rtl="0"/>
            <a:fld id="{132FADFE-3B8F-471C-ABF0-DBC7717ECBBC}" type="slidenum">
              <a:rPr lang="es-ES" sz="1200" kern="1200">
                <a:solidFill>
                  <a:prstClr val="black">
                    <a:tint val="75000"/>
                  </a:prstClr>
                </a:solidFill>
                <a:latin typeface="Calibri"/>
                <a:ea typeface="+mn-ea"/>
                <a:cs typeface="+mn-cs"/>
              </a:rPr>
              <a:pPr algn="r" rtl="0"/>
              <a:t>‹Nº›</a:t>
            </a:fld>
            <a:endParaRPr lang="es-ES" sz="1200" kern="1200">
              <a:solidFill>
                <a:prstClr val="black">
                  <a:tint val="75000"/>
                </a:prstClr>
              </a:solidFill>
              <a:latin typeface="Calibri"/>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30/04/2014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lgn="l" rtl="0"/>
            <a:fld id="{7A847CFC-816F-41D0-AAC0-9BF4FEBC753E}" type="datetimeFigureOut">
              <a:rPr lang="es-ES" sz="1200" kern="1200">
                <a:solidFill>
                  <a:prstClr val="black">
                    <a:tint val="75000"/>
                  </a:prstClr>
                </a:solidFill>
                <a:latin typeface="Calibri"/>
                <a:ea typeface="+mn-ea"/>
                <a:cs typeface="+mn-cs"/>
              </a:rPr>
              <a:pPr algn="l" rtl="0"/>
              <a:t>30/04/2014</a:t>
            </a:fld>
            <a:endParaRPr lang="es-ES" sz="1200" kern="1200">
              <a:solidFill>
                <a:prstClr val="black">
                  <a:tint val="75000"/>
                </a:prstClr>
              </a:solidFill>
              <a:latin typeface="Calibri"/>
              <a:ea typeface="+mn-ea"/>
              <a:cs typeface="+mn-cs"/>
            </a:endParaRPr>
          </a:p>
        </p:txBody>
      </p:sp>
      <p:sp>
        <p:nvSpPr>
          <p:cNvPr id="6" name="5 Marcador de pie de página"/>
          <p:cNvSpPr>
            <a:spLocks noGrp="1"/>
          </p:cNvSpPr>
          <p:nvPr>
            <p:ph type="ftr" sz="quarter" idx="11"/>
          </p:nvPr>
        </p:nvSpPr>
        <p:spPr/>
        <p:txBody>
          <a:bodyPr/>
          <a:lstStyle/>
          <a:p>
            <a:pPr algn="ctr" rtl="0"/>
            <a:endParaRPr lang="es-ES" sz="1200" kern="1200">
              <a:solidFill>
                <a:prstClr val="black">
                  <a:tint val="75000"/>
                </a:prstClr>
              </a:solidFill>
              <a:latin typeface="Calibri"/>
              <a:ea typeface="+mn-ea"/>
              <a:cs typeface="+mn-cs"/>
            </a:endParaRPr>
          </a:p>
        </p:txBody>
      </p:sp>
      <p:sp>
        <p:nvSpPr>
          <p:cNvPr id="7" name="6 Marcador de número de diapositiva"/>
          <p:cNvSpPr>
            <a:spLocks noGrp="1"/>
          </p:cNvSpPr>
          <p:nvPr>
            <p:ph type="sldNum" sz="quarter" idx="12"/>
          </p:nvPr>
        </p:nvSpPr>
        <p:spPr/>
        <p:txBody>
          <a:bodyPr/>
          <a:lstStyle/>
          <a:p>
            <a:pPr algn="r" rtl="0"/>
            <a:fld id="{132FADFE-3B8F-471C-ABF0-DBC7717ECBBC}" type="slidenum">
              <a:rPr lang="es-ES" sz="1200" kern="1200">
                <a:solidFill>
                  <a:prstClr val="black">
                    <a:tint val="75000"/>
                  </a:prstClr>
                </a:solidFill>
                <a:latin typeface="Calibri"/>
                <a:ea typeface="+mn-ea"/>
                <a:cs typeface="+mn-cs"/>
              </a:rPr>
              <a:pPr algn="r" rtl="0"/>
              <a:t>‹Nº›</a:t>
            </a:fld>
            <a:endParaRPr lang="es-ES" sz="1200" kern="1200">
              <a:solidFill>
                <a:prstClr val="black">
                  <a:tint val="75000"/>
                </a:prstClr>
              </a:solidFill>
              <a:latin typeface="Calibri"/>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lgn="l" rtl="0"/>
            <a:fld id="{7A847CFC-816F-41D0-AAC0-9BF4FEBC753E}" type="datetimeFigureOut">
              <a:rPr lang="es-ES" sz="1200" kern="1200">
                <a:solidFill>
                  <a:prstClr val="black">
                    <a:tint val="75000"/>
                  </a:prstClr>
                </a:solidFill>
                <a:latin typeface="Calibri"/>
                <a:ea typeface="+mn-ea"/>
                <a:cs typeface="+mn-cs"/>
              </a:rPr>
              <a:pPr algn="l" rtl="0"/>
              <a:t>30/04/2014</a:t>
            </a:fld>
            <a:endParaRPr lang="es-ES" sz="1200" kern="1200">
              <a:solidFill>
                <a:prstClr val="black">
                  <a:tint val="75000"/>
                </a:prstClr>
              </a:solidFill>
              <a:latin typeface="Calibri"/>
              <a:ea typeface="+mn-ea"/>
              <a:cs typeface="+mn-cs"/>
            </a:endParaRPr>
          </a:p>
        </p:txBody>
      </p:sp>
      <p:sp>
        <p:nvSpPr>
          <p:cNvPr id="5" name="4 Marcador de pie de página"/>
          <p:cNvSpPr>
            <a:spLocks noGrp="1"/>
          </p:cNvSpPr>
          <p:nvPr>
            <p:ph type="ftr" sz="quarter" idx="11"/>
          </p:nvPr>
        </p:nvSpPr>
        <p:spPr/>
        <p:txBody>
          <a:bodyPr/>
          <a:lstStyle/>
          <a:p>
            <a:pPr algn="ctr" rtl="0"/>
            <a:endParaRPr lang="es-ES" sz="1200" kern="1200">
              <a:solidFill>
                <a:prstClr val="black">
                  <a:tint val="75000"/>
                </a:prstClr>
              </a:solidFill>
              <a:latin typeface="Calibri"/>
              <a:ea typeface="+mn-ea"/>
              <a:cs typeface="+mn-cs"/>
            </a:endParaRPr>
          </a:p>
        </p:txBody>
      </p:sp>
      <p:sp>
        <p:nvSpPr>
          <p:cNvPr id="6" name="5 Marcador de número de diapositiva"/>
          <p:cNvSpPr>
            <a:spLocks noGrp="1"/>
          </p:cNvSpPr>
          <p:nvPr>
            <p:ph type="sldNum" sz="quarter" idx="12"/>
          </p:nvPr>
        </p:nvSpPr>
        <p:spPr/>
        <p:txBody>
          <a:bodyPr/>
          <a:lstStyle/>
          <a:p>
            <a:pPr algn="r" rtl="0"/>
            <a:fld id="{132FADFE-3B8F-471C-ABF0-DBC7717ECBBC}" type="slidenum">
              <a:rPr lang="es-ES" sz="1200" kern="1200">
                <a:solidFill>
                  <a:prstClr val="black">
                    <a:tint val="75000"/>
                  </a:prstClr>
                </a:solidFill>
                <a:latin typeface="Calibri"/>
                <a:ea typeface="+mn-ea"/>
                <a:cs typeface="+mn-cs"/>
              </a:rPr>
              <a:pPr algn="r" rtl="0"/>
              <a:t>‹Nº›</a:t>
            </a:fld>
            <a:endParaRPr lang="es-ES" sz="1200" kern="1200">
              <a:solidFill>
                <a:prstClr val="black">
                  <a:tint val="75000"/>
                </a:prstClr>
              </a:solidFill>
              <a:latin typeface="Calibri"/>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lgn="l" rtl="0"/>
            <a:fld id="{7A847CFC-816F-41D0-AAC0-9BF4FEBC753E}" type="datetimeFigureOut">
              <a:rPr lang="es-ES" sz="1200" kern="1200">
                <a:solidFill>
                  <a:prstClr val="black">
                    <a:tint val="75000"/>
                  </a:prstClr>
                </a:solidFill>
                <a:latin typeface="Calibri"/>
                <a:ea typeface="+mn-ea"/>
                <a:cs typeface="+mn-cs"/>
              </a:rPr>
              <a:pPr algn="l" rtl="0"/>
              <a:t>30/04/2014</a:t>
            </a:fld>
            <a:endParaRPr lang="es-ES" sz="1200" kern="1200">
              <a:solidFill>
                <a:prstClr val="black">
                  <a:tint val="75000"/>
                </a:prstClr>
              </a:solidFill>
              <a:latin typeface="Calibri"/>
              <a:ea typeface="+mn-ea"/>
              <a:cs typeface="+mn-cs"/>
            </a:endParaRPr>
          </a:p>
        </p:txBody>
      </p:sp>
      <p:sp>
        <p:nvSpPr>
          <p:cNvPr id="5" name="4 Marcador de pie de página"/>
          <p:cNvSpPr>
            <a:spLocks noGrp="1"/>
          </p:cNvSpPr>
          <p:nvPr>
            <p:ph type="ftr" sz="quarter" idx="11"/>
          </p:nvPr>
        </p:nvSpPr>
        <p:spPr/>
        <p:txBody>
          <a:bodyPr/>
          <a:lstStyle/>
          <a:p>
            <a:pPr algn="ctr" rtl="0"/>
            <a:endParaRPr lang="es-ES" sz="1200" kern="1200">
              <a:solidFill>
                <a:prstClr val="black">
                  <a:tint val="75000"/>
                </a:prstClr>
              </a:solidFill>
              <a:latin typeface="Calibri"/>
              <a:ea typeface="+mn-ea"/>
              <a:cs typeface="+mn-cs"/>
            </a:endParaRPr>
          </a:p>
        </p:txBody>
      </p:sp>
      <p:sp>
        <p:nvSpPr>
          <p:cNvPr id="6" name="5 Marcador de número de diapositiva"/>
          <p:cNvSpPr>
            <a:spLocks noGrp="1"/>
          </p:cNvSpPr>
          <p:nvPr>
            <p:ph type="sldNum" sz="quarter" idx="12"/>
          </p:nvPr>
        </p:nvSpPr>
        <p:spPr/>
        <p:txBody>
          <a:bodyPr/>
          <a:lstStyle/>
          <a:p>
            <a:pPr algn="r" rtl="0"/>
            <a:fld id="{132FADFE-3B8F-471C-ABF0-DBC7717ECBBC}" type="slidenum">
              <a:rPr lang="es-ES" sz="1200" kern="1200">
                <a:solidFill>
                  <a:prstClr val="black">
                    <a:tint val="75000"/>
                  </a:prstClr>
                </a:solidFill>
                <a:latin typeface="Calibri"/>
                <a:ea typeface="+mn-ea"/>
                <a:cs typeface="+mn-cs"/>
              </a:rPr>
              <a:pPr algn="r" rtl="0"/>
              <a:t>‹Nº›</a:t>
            </a:fld>
            <a:endParaRPr lang="es-ES" sz="1200" kern="1200">
              <a:solidFill>
                <a:prstClr val="black">
                  <a:tint val="75000"/>
                </a:prstClr>
              </a:solidFill>
              <a:latin typeface="Calibri"/>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30/04/2014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30/04/2014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30/04/2014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30/04/2014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30/04/2014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30/04/2014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30/04/2014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30/04/2014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7A847CFC-816F-41D0-AAC0-9BF4FEBC753E}" type="datetimeFigureOut">
              <a:rPr lang="es-ES" kern="1200" smtClean="0">
                <a:solidFill>
                  <a:prstClr val="black">
                    <a:tint val="75000"/>
                  </a:prstClr>
                </a:solidFill>
                <a:latin typeface="Calibri"/>
                <a:ea typeface="+mn-ea"/>
                <a:cs typeface="+mn-cs"/>
              </a:rPr>
              <a:pPr rtl="0"/>
              <a:t>30/04/2014</a:t>
            </a:fld>
            <a:endParaRPr lang="es-ES" kern="1200">
              <a:solidFill>
                <a:prstClr val="black">
                  <a:tint val="75000"/>
                </a:prstClr>
              </a:solidFill>
              <a:latin typeface="Calibri"/>
              <a:ea typeface="+mn-ea"/>
              <a:cs typeface="+mn-cs"/>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s-ES" kern="1200">
              <a:solidFill>
                <a:prstClr val="black">
                  <a:tint val="75000"/>
                </a:prstClr>
              </a:solidFill>
              <a:latin typeface="Calibri"/>
              <a:ea typeface="+mn-ea"/>
              <a:cs typeface="+mn-cs"/>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132FADFE-3B8F-471C-ABF0-DBC7717ECBBC}" type="slidenum">
              <a:rPr lang="es-ES" kern="1200" smtClean="0">
                <a:solidFill>
                  <a:prstClr val="black">
                    <a:tint val="75000"/>
                  </a:prstClr>
                </a:solidFill>
                <a:latin typeface="Calibri"/>
                <a:ea typeface="+mn-ea"/>
                <a:cs typeface="+mn-cs"/>
              </a:rPr>
              <a:pPr rtl="0"/>
              <a:t>‹Nº›</a:t>
            </a:fld>
            <a:endParaRPr lang="es-E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785794"/>
            <a:ext cx="7772400" cy="3429024"/>
          </a:xfrm>
        </p:spPr>
        <p:txBody>
          <a:bodyPr>
            <a:normAutofit/>
          </a:bodyPr>
          <a:lstStyle/>
          <a:p>
            <a:r>
              <a:rPr lang="es-ES" sz="4800" b="1" dirty="0" smtClean="0">
                <a:solidFill>
                  <a:schemeClr val="bg1"/>
                </a:solidFill>
              </a:rPr>
              <a:t>ATENCIÓ ALS DARRERS DIES. SEDACIÓ</a:t>
            </a:r>
            <a:br>
              <a:rPr lang="es-ES" sz="4800" b="1" dirty="0" smtClean="0">
                <a:solidFill>
                  <a:schemeClr val="bg1"/>
                </a:solidFill>
              </a:rPr>
            </a:br>
            <a:endParaRPr lang="es-ES" sz="4800" b="1" dirty="0">
              <a:solidFill>
                <a:schemeClr val="bg1"/>
              </a:solidFill>
            </a:endParaRPr>
          </a:p>
        </p:txBody>
      </p:sp>
      <p:pic>
        <p:nvPicPr>
          <p:cNvPr id="7" name="Picture 2"/>
          <p:cNvPicPr>
            <a:picLocks noChangeAspect="1" noChangeArrowheads="1"/>
          </p:cNvPicPr>
          <p:nvPr/>
        </p:nvPicPr>
        <p:blipFill>
          <a:blip r:embed="rId2"/>
          <a:srcRect/>
          <a:stretch>
            <a:fillRect/>
          </a:stretch>
        </p:blipFill>
        <p:spPr bwMode="auto">
          <a:xfrm>
            <a:off x="6572264" y="4893122"/>
            <a:ext cx="2285984" cy="16201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err="1" smtClean="0"/>
              <a:t>Símptomes</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4985980"/>
          </a:xfrm>
          <a:prstGeom prst="rect">
            <a:avLst/>
          </a:prstGeom>
        </p:spPr>
        <p:txBody>
          <a:bodyPr wrap="square">
            <a:spAutoFit/>
          </a:bodyPr>
          <a:lstStyle/>
          <a:p>
            <a:pPr>
              <a:lnSpc>
                <a:spcPct val="150000"/>
              </a:lnSpc>
              <a:buFont typeface="Wingdings" pitchFamily="2" charset="2"/>
              <a:buChar char="§"/>
            </a:pPr>
            <a:r>
              <a:rPr lang="es-ES" sz="2800" b="1" dirty="0" smtClean="0"/>
              <a:t> Disnea</a:t>
            </a:r>
          </a:p>
          <a:p>
            <a:pPr>
              <a:lnSpc>
                <a:spcPct val="150000"/>
              </a:lnSpc>
              <a:buFont typeface="Wingdings" pitchFamily="2" charset="2"/>
              <a:buChar char="§"/>
            </a:pPr>
            <a:r>
              <a:rPr lang="es-ES" sz="2800" b="1" dirty="0" smtClean="0"/>
              <a:t> Dolor</a:t>
            </a:r>
          </a:p>
          <a:p>
            <a:pPr>
              <a:lnSpc>
                <a:spcPct val="150000"/>
              </a:lnSpc>
              <a:buFont typeface="Wingdings" pitchFamily="2" charset="2"/>
              <a:buChar char="§"/>
            </a:pPr>
            <a:r>
              <a:rPr lang="es-ES" sz="2800" b="1" dirty="0" smtClean="0"/>
              <a:t> </a:t>
            </a:r>
            <a:r>
              <a:rPr lang="es-ES" sz="2800" b="1" dirty="0" err="1" smtClean="0"/>
              <a:t>Estertors</a:t>
            </a:r>
            <a:endParaRPr lang="es-ES" sz="2800" b="1" dirty="0" smtClean="0"/>
          </a:p>
          <a:p>
            <a:pPr>
              <a:lnSpc>
                <a:spcPct val="150000"/>
              </a:lnSpc>
              <a:buFont typeface="Wingdings" pitchFamily="2" charset="2"/>
              <a:buChar char="§"/>
            </a:pPr>
            <a:r>
              <a:rPr lang="es-ES" sz="2800" b="1" dirty="0" smtClean="0"/>
              <a:t> </a:t>
            </a:r>
            <a:r>
              <a:rPr lang="es-ES" sz="2800" b="1" dirty="0" err="1" smtClean="0"/>
              <a:t>Agitació</a:t>
            </a:r>
            <a:r>
              <a:rPr lang="es-ES" sz="2800" b="1" dirty="0" smtClean="0"/>
              <a:t>/</a:t>
            </a:r>
            <a:r>
              <a:rPr lang="es-ES" sz="2800" b="1" dirty="0" err="1" smtClean="0"/>
              <a:t>deliri</a:t>
            </a:r>
            <a:r>
              <a:rPr lang="es-ES" sz="2800" b="1" dirty="0" smtClean="0"/>
              <a:t>/</a:t>
            </a:r>
            <a:r>
              <a:rPr lang="es-ES" sz="2800" b="1" dirty="0" err="1" smtClean="0"/>
              <a:t>convulsions</a:t>
            </a:r>
            <a:endParaRPr lang="es-ES" sz="2800" b="1" dirty="0" smtClean="0"/>
          </a:p>
          <a:p>
            <a:pPr>
              <a:lnSpc>
                <a:spcPct val="150000"/>
              </a:lnSpc>
              <a:buFont typeface="Wingdings" pitchFamily="2" charset="2"/>
              <a:buChar char="§"/>
            </a:pPr>
            <a:r>
              <a:rPr lang="es-ES" sz="2800" dirty="0" smtClean="0"/>
              <a:t> </a:t>
            </a:r>
            <a:r>
              <a:rPr lang="es-ES" sz="2800" dirty="0" err="1" smtClean="0"/>
              <a:t>Nàusees</a:t>
            </a:r>
            <a:r>
              <a:rPr lang="es-ES" sz="2800" dirty="0" smtClean="0"/>
              <a:t> i </a:t>
            </a:r>
            <a:r>
              <a:rPr lang="es-ES" sz="2800" dirty="0" err="1" smtClean="0"/>
              <a:t>vòmits</a:t>
            </a:r>
            <a:endParaRPr lang="es-ES" sz="2800" dirty="0" smtClean="0"/>
          </a:p>
          <a:p>
            <a:pPr>
              <a:lnSpc>
                <a:spcPct val="150000"/>
              </a:lnSpc>
              <a:buFont typeface="Wingdings" pitchFamily="2" charset="2"/>
              <a:buChar char="§"/>
            </a:pPr>
            <a:r>
              <a:rPr lang="es-ES" sz="2800" dirty="0" smtClean="0"/>
              <a:t> </a:t>
            </a:r>
            <a:r>
              <a:rPr lang="es-ES" sz="2800" dirty="0" err="1" smtClean="0"/>
              <a:t>Hemorràgia</a:t>
            </a:r>
            <a:endParaRPr lang="es-ES" sz="2800" dirty="0" smtClean="0"/>
          </a:p>
          <a:p>
            <a:pPr>
              <a:lnSpc>
                <a:spcPct val="150000"/>
              </a:lnSpc>
              <a:buFont typeface="Wingdings" pitchFamily="2" charset="2"/>
              <a:buChar char="§"/>
            </a:pPr>
            <a:r>
              <a:rPr lang="es-ES" sz="2800" dirty="0" smtClean="0"/>
              <a:t> </a:t>
            </a:r>
            <a:r>
              <a:rPr lang="es-ES" sz="2800" dirty="0" err="1" smtClean="0"/>
              <a:t>Febre</a:t>
            </a:r>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pPr eaLnBrk="1" fontAlgn="auto" hangingPunct="1">
              <a:spcAft>
                <a:spcPts val="0"/>
              </a:spcAft>
              <a:defRPr/>
            </a:pPr>
            <a:r>
              <a:rPr lang="es-ES" dirty="0" smtClean="0"/>
              <a:t>TRACTAMENT (</a:t>
            </a:r>
            <a:r>
              <a:rPr lang="es-ES" dirty="0" err="1" smtClean="0"/>
              <a:t>Via</a:t>
            </a:r>
            <a:r>
              <a:rPr lang="es-ES" dirty="0" smtClean="0"/>
              <a:t> SC)</a:t>
            </a:r>
          </a:p>
        </p:txBody>
      </p:sp>
      <p:graphicFrame>
        <p:nvGraphicFramePr>
          <p:cNvPr id="4" name="3 Marcador de contenido"/>
          <p:cNvGraphicFramePr>
            <a:graphicFrameLocks noGrp="1"/>
          </p:cNvGraphicFramePr>
          <p:nvPr>
            <p:ph idx="1"/>
          </p:nvPr>
        </p:nvGraphicFramePr>
        <p:xfrm>
          <a:off x="312738" y="1557338"/>
          <a:ext cx="8507410" cy="4148138"/>
        </p:xfrm>
        <a:graphic>
          <a:graphicData uri="http://schemas.openxmlformats.org/drawingml/2006/table">
            <a:tbl>
              <a:tblPr firstRow="1" bandRow="1">
                <a:tableStyleId>{5C22544A-7EE6-4342-B048-85BDC9FD1C3A}</a:tableStyleId>
              </a:tblPr>
              <a:tblGrid>
                <a:gridCol w="1701482"/>
                <a:gridCol w="1701482"/>
                <a:gridCol w="1701482"/>
                <a:gridCol w="1701482"/>
                <a:gridCol w="1701482"/>
              </a:tblGrid>
              <a:tr h="381378">
                <a:tc>
                  <a:txBody>
                    <a:bodyPr/>
                    <a:lstStyle/>
                    <a:p>
                      <a:endParaRPr lang="es-ES" sz="1800" b="1" dirty="0"/>
                    </a:p>
                  </a:txBody>
                  <a:tcPr marL="91441" marR="91441" marT="45711" marB="45711"/>
                </a:tc>
                <a:tc>
                  <a:txBody>
                    <a:bodyPr/>
                    <a:lstStyle/>
                    <a:p>
                      <a:r>
                        <a:rPr lang="es-ES" sz="1800" b="1" dirty="0" smtClean="0"/>
                        <a:t>Morfina</a:t>
                      </a:r>
                      <a:endParaRPr lang="es-ES" sz="1800" b="1" dirty="0"/>
                    </a:p>
                  </a:txBody>
                  <a:tcPr marL="91441" marR="91441" marT="45711" marB="45711"/>
                </a:tc>
                <a:tc>
                  <a:txBody>
                    <a:bodyPr/>
                    <a:lstStyle/>
                    <a:p>
                      <a:r>
                        <a:rPr lang="es-ES" sz="1800" b="1" dirty="0" err="1" smtClean="0"/>
                        <a:t>Midazolam</a:t>
                      </a:r>
                      <a:endParaRPr lang="es-ES" sz="1800" b="1" dirty="0"/>
                    </a:p>
                  </a:txBody>
                  <a:tcPr marL="91441" marR="91441" marT="45711" marB="45711"/>
                </a:tc>
                <a:tc>
                  <a:txBody>
                    <a:bodyPr/>
                    <a:lstStyle/>
                    <a:p>
                      <a:r>
                        <a:rPr lang="es-ES" sz="1800" b="1" dirty="0" smtClean="0"/>
                        <a:t>Haloperidol</a:t>
                      </a:r>
                      <a:endParaRPr lang="es-ES" sz="1800" b="1" dirty="0"/>
                    </a:p>
                  </a:txBody>
                  <a:tcPr marL="91441" marR="91441" marT="45711" marB="45711"/>
                </a:tc>
                <a:tc>
                  <a:txBody>
                    <a:bodyPr/>
                    <a:lstStyle/>
                    <a:p>
                      <a:r>
                        <a:rPr lang="es-ES" sz="1800" b="1" dirty="0" err="1" smtClean="0"/>
                        <a:t>Hioscina</a:t>
                      </a:r>
                      <a:endParaRPr lang="es-ES" sz="1800" b="1" dirty="0"/>
                    </a:p>
                  </a:txBody>
                  <a:tcPr marL="91441" marR="91441" marT="45711" marB="45711"/>
                </a:tc>
              </a:tr>
              <a:tr h="1222499">
                <a:tc>
                  <a:txBody>
                    <a:bodyPr/>
                    <a:lstStyle/>
                    <a:p>
                      <a:r>
                        <a:rPr lang="es-ES" sz="1800" b="1" dirty="0" err="1" smtClean="0"/>
                        <a:t>Indicació</a:t>
                      </a:r>
                      <a:endParaRPr lang="es-ES" sz="1800" b="1" dirty="0"/>
                    </a:p>
                  </a:txBody>
                  <a:tcPr marL="91441" marR="91441" marT="45711" marB="45711"/>
                </a:tc>
                <a:tc>
                  <a:txBody>
                    <a:bodyPr/>
                    <a:lstStyle/>
                    <a:p>
                      <a:r>
                        <a:rPr lang="es-ES" sz="1800" dirty="0" smtClean="0"/>
                        <a:t>Dolor</a:t>
                      </a:r>
                    </a:p>
                    <a:p>
                      <a:r>
                        <a:rPr lang="es-ES" sz="1800" dirty="0" smtClean="0"/>
                        <a:t>Disnea</a:t>
                      </a:r>
                      <a:endParaRPr lang="es-ES" sz="1800" dirty="0"/>
                    </a:p>
                  </a:txBody>
                  <a:tcPr marL="91441" marR="91441" marT="45711" marB="45711"/>
                </a:tc>
                <a:tc>
                  <a:txBody>
                    <a:bodyPr/>
                    <a:lstStyle/>
                    <a:p>
                      <a:r>
                        <a:rPr lang="es-ES" sz="1800" dirty="0" err="1" smtClean="0"/>
                        <a:t>Sedació</a:t>
                      </a:r>
                      <a:endParaRPr lang="es-ES" sz="1800" dirty="0" smtClean="0"/>
                    </a:p>
                    <a:p>
                      <a:r>
                        <a:rPr lang="es-ES" sz="1800" dirty="0" smtClean="0"/>
                        <a:t>Crisis</a:t>
                      </a:r>
                      <a:r>
                        <a:rPr lang="es-ES" sz="1800" baseline="0" dirty="0" smtClean="0"/>
                        <a:t> </a:t>
                      </a:r>
                      <a:r>
                        <a:rPr lang="es-ES" sz="1800" baseline="0" dirty="0" err="1" smtClean="0"/>
                        <a:t>pànic</a:t>
                      </a:r>
                      <a:r>
                        <a:rPr lang="es-ES" sz="1800" baseline="0" dirty="0" smtClean="0"/>
                        <a:t> en </a:t>
                      </a:r>
                      <a:r>
                        <a:rPr lang="es-ES" sz="1800" baseline="0" dirty="0" err="1" smtClean="0"/>
                        <a:t>díspnea</a:t>
                      </a:r>
                      <a:endParaRPr lang="es-ES" sz="1800" baseline="0" dirty="0" smtClean="0"/>
                    </a:p>
                    <a:p>
                      <a:r>
                        <a:rPr lang="es-ES" sz="1800" baseline="0" dirty="0" err="1" smtClean="0"/>
                        <a:t>Convulsió</a:t>
                      </a:r>
                      <a:endParaRPr lang="es-ES" sz="1800" dirty="0"/>
                    </a:p>
                  </a:txBody>
                  <a:tcPr marL="91441" marR="91441" marT="45711" marB="45711"/>
                </a:tc>
                <a:tc>
                  <a:txBody>
                    <a:bodyPr/>
                    <a:lstStyle/>
                    <a:p>
                      <a:r>
                        <a:rPr lang="es-ES" sz="1800" dirty="0" err="1" smtClean="0"/>
                        <a:t>Sdr</a:t>
                      </a:r>
                      <a:r>
                        <a:rPr lang="es-ES" sz="1800" dirty="0" smtClean="0"/>
                        <a:t>. </a:t>
                      </a:r>
                      <a:r>
                        <a:rPr lang="es-ES" sz="1800" dirty="0" err="1" smtClean="0"/>
                        <a:t>Confusional</a:t>
                      </a:r>
                      <a:endParaRPr lang="es-ES" sz="1800" dirty="0" smtClean="0"/>
                    </a:p>
                    <a:p>
                      <a:r>
                        <a:rPr lang="es-ES" sz="1800" dirty="0" err="1" smtClean="0"/>
                        <a:t>Antiemètic</a:t>
                      </a:r>
                      <a:r>
                        <a:rPr lang="es-ES" sz="1800" baseline="0" dirty="0" smtClean="0"/>
                        <a:t> </a:t>
                      </a:r>
                      <a:endParaRPr lang="es-ES" sz="1800" dirty="0" smtClean="0"/>
                    </a:p>
                    <a:p>
                      <a:endParaRPr lang="es-ES" sz="1800" dirty="0"/>
                    </a:p>
                  </a:txBody>
                  <a:tcPr marL="91441" marR="91441" marT="45711" marB="45711"/>
                </a:tc>
                <a:tc>
                  <a:txBody>
                    <a:bodyPr/>
                    <a:lstStyle/>
                    <a:p>
                      <a:r>
                        <a:rPr lang="es-ES" sz="1800" dirty="0" err="1" smtClean="0"/>
                        <a:t>Estertorts</a:t>
                      </a:r>
                      <a:endParaRPr lang="es-ES" sz="1800" dirty="0" smtClean="0"/>
                    </a:p>
                    <a:p>
                      <a:r>
                        <a:rPr lang="es-ES" sz="1800" dirty="0" err="1" smtClean="0"/>
                        <a:t>Antiespasmòdic</a:t>
                      </a:r>
                      <a:endParaRPr lang="es-ES" sz="1800" dirty="0" smtClean="0"/>
                    </a:p>
                  </a:txBody>
                  <a:tcPr marL="91441" marR="91441" marT="45711" marB="45711"/>
                </a:tc>
              </a:tr>
              <a:tr h="381378">
                <a:tc>
                  <a:txBody>
                    <a:bodyPr/>
                    <a:lstStyle/>
                    <a:p>
                      <a:r>
                        <a:rPr lang="es-ES" sz="1800" b="1" dirty="0" smtClean="0"/>
                        <a:t>Dosis/24h</a:t>
                      </a:r>
                      <a:endParaRPr lang="es-ES" sz="1800" b="1" dirty="0"/>
                    </a:p>
                  </a:txBody>
                  <a:tcPr marL="91441" marR="91441" marT="45711" marB="45711"/>
                </a:tc>
                <a:tc>
                  <a:txBody>
                    <a:bodyPr/>
                    <a:lstStyle/>
                    <a:p>
                      <a:r>
                        <a:rPr lang="es-ES" sz="1800" dirty="0" smtClean="0"/>
                        <a:t>30-160mg</a:t>
                      </a:r>
                      <a:endParaRPr lang="es-ES" sz="1800" dirty="0"/>
                    </a:p>
                  </a:txBody>
                  <a:tcPr marL="91441" marR="91441" marT="45711" marB="45711"/>
                </a:tc>
                <a:tc>
                  <a:txBody>
                    <a:bodyPr/>
                    <a:lstStyle/>
                    <a:p>
                      <a:r>
                        <a:rPr lang="es-ES" sz="1800" dirty="0" smtClean="0"/>
                        <a:t>15-60 mg</a:t>
                      </a:r>
                      <a:endParaRPr lang="es-ES" sz="1800" dirty="0"/>
                    </a:p>
                  </a:txBody>
                  <a:tcPr marL="91441" marR="91441" marT="45711" marB="45711"/>
                </a:tc>
                <a:tc>
                  <a:txBody>
                    <a:bodyPr/>
                    <a:lstStyle/>
                    <a:p>
                      <a:r>
                        <a:rPr lang="es-ES" sz="1800" dirty="0" smtClean="0"/>
                        <a:t>5-15mg</a:t>
                      </a:r>
                      <a:endParaRPr lang="es-ES" sz="1800" dirty="0"/>
                    </a:p>
                  </a:txBody>
                  <a:tcPr marL="91441" marR="91441" marT="45711" marB="45711"/>
                </a:tc>
                <a:tc>
                  <a:txBody>
                    <a:bodyPr/>
                    <a:lstStyle/>
                    <a:p>
                      <a:r>
                        <a:rPr lang="es-ES" sz="1800" dirty="0" smtClean="0"/>
                        <a:t>60-120mg</a:t>
                      </a:r>
                      <a:endParaRPr lang="es-ES" sz="1800" dirty="0"/>
                    </a:p>
                  </a:txBody>
                  <a:tcPr marL="91441" marR="91441" marT="45711" marB="45711"/>
                </a:tc>
              </a:tr>
              <a:tr h="1222499">
                <a:tc>
                  <a:txBody>
                    <a:bodyPr/>
                    <a:lstStyle/>
                    <a:p>
                      <a:r>
                        <a:rPr lang="es-ES" sz="1800" b="1" dirty="0" err="1" smtClean="0"/>
                        <a:t>Efectes</a:t>
                      </a:r>
                      <a:r>
                        <a:rPr lang="es-ES" sz="1800" b="1" dirty="0" smtClean="0"/>
                        <a:t> </a:t>
                      </a:r>
                      <a:r>
                        <a:rPr lang="es-ES" sz="1800" b="1" dirty="0" err="1" smtClean="0"/>
                        <a:t>secundaris</a:t>
                      </a:r>
                      <a:endParaRPr lang="es-ES" sz="1800" b="1" dirty="0"/>
                    </a:p>
                  </a:txBody>
                  <a:tcPr marL="91441" marR="91441" marT="45711" marB="45711"/>
                </a:tc>
                <a:tc>
                  <a:txBody>
                    <a:bodyPr/>
                    <a:lstStyle/>
                    <a:p>
                      <a:r>
                        <a:rPr lang="es-ES" sz="1800" dirty="0" err="1" smtClean="0"/>
                        <a:t>Bradipsiquia</a:t>
                      </a:r>
                      <a:endParaRPr lang="es-ES" sz="1800" dirty="0" smtClean="0"/>
                    </a:p>
                    <a:p>
                      <a:r>
                        <a:rPr lang="es-ES" sz="1800" dirty="0" err="1" smtClean="0"/>
                        <a:t>Mioclonies</a:t>
                      </a:r>
                      <a:endParaRPr lang="es-ES" sz="1800" dirty="0" smtClean="0"/>
                    </a:p>
                    <a:p>
                      <a:r>
                        <a:rPr lang="es-ES" sz="1800" dirty="0" err="1" smtClean="0"/>
                        <a:t>Vómits</a:t>
                      </a:r>
                      <a:endParaRPr lang="es-ES" sz="1800" dirty="0" smtClean="0"/>
                    </a:p>
                    <a:p>
                      <a:r>
                        <a:rPr lang="es-ES" sz="1800" dirty="0" err="1" smtClean="0"/>
                        <a:t>Depresió</a:t>
                      </a:r>
                      <a:r>
                        <a:rPr lang="es-ES" sz="1800" baseline="0" dirty="0" smtClean="0"/>
                        <a:t> </a:t>
                      </a:r>
                      <a:r>
                        <a:rPr lang="es-ES" sz="1800" dirty="0" smtClean="0"/>
                        <a:t>SNC</a:t>
                      </a:r>
                      <a:endParaRPr lang="es-ES" sz="1800" dirty="0"/>
                    </a:p>
                  </a:txBody>
                  <a:tcPr marL="91441" marR="91441" marT="45711" marB="45711"/>
                </a:tc>
                <a:tc>
                  <a:txBody>
                    <a:bodyPr/>
                    <a:lstStyle/>
                    <a:p>
                      <a:r>
                        <a:rPr lang="es-ES" sz="1800" dirty="0" smtClean="0"/>
                        <a:t>PCR</a:t>
                      </a:r>
                    </a:p>
                    <a:p>
                      <a:r>
                        <a:rPr lang="es-ES" sz="1800" dirty="0" err="1" smtClean="0"/>
                        <a:t>Agitació</a:t>
                      </a:r>
                      <a:r>
                        <a:rPr lang="es-ES" sz="1800" baseline="0" dirty="0" smtClean="0"/>
                        <a:t> </a:t>
                      </a:r>
                      <a:r>
                        <a:rPr lang="ca-ES" sz="1800" baseline="0" noProof="0" dirty="0" err="1" smtClean="0"/>
                        <a:t>paradòxica</a:t>
                      </a:r>
                      <a:endParaRPr lang="ca-ES" sz="1800" baseline="0" noProof="0" dirty="0" smtClean="0"/>
                    </a:p>
                    <a:p>
                      <a:endParaRPr lang="es-ES" sz="1800" dirty="0"/>
                    </a:p>
                  </a:txBody>
                  <a:tcPr marL="91441" marR="91441" marT="45711" marB="45711"/>
                </a:tc>
                <a:tc>
                  <a:txBody>
                    <a:bodyPr/>
                    <a:lstStyle/>
                    <a:p>
                      <a:r>
                        <a:rPr lang="es-ES" sz="1800" dirty="0" err="1" smtClean="0"/>
                        <a:t>Anticolinèrgic</a:t>
                      </a:r>
                      <a:endParaRPr lang="es-ES" sz="1800" dirty="0" smtClean="0"/>
                    </a:p>
                    <a:p>
                      <a:r>
                        <a:rPr lang="es-ES" sz="1800" dirty="0" err="1" smtClean="0"/>
                        <a:t>Extrapidamidals</a:t>
                      </a:r>
                      <a:endParaRPr lang="es-ES" sz="1800" dirty="0"/>
                    </a:p>
                  </a:txBody>
                  <a:tcPr marL="91441" marR="91441" marT="45711" marB="45711"/>
                </a:tc>
                <a:tc>
                  <a:txBody>
                    <a:bodyPr/>
                    <a:lstStyle/>
                    <a:p>
                      <a:r>
                        <a:rPr lang="es-ES" sz="1800" dirty="0" err="1" smtClean="0"/>
                        <a:t>Anticolinèrgic</a:t>
                      </a:r>
                      <a:endParaRPr lang="es-ES" sz="1800" dirty="0" smtClean="0"/>
                    </a:p>
                    <a:p>
                      <a:endParaRPr lang="es-ES" sz="1800" dirty="0"/>
                    </a:p>
                  </a:txBody>
                  <a:tcPr marL="91441" marR="91441" marT="45711" marB="45711"/>
                </a:tc>
              </a:tr>
              <a:tr h="940384">
                <a:tc>
                  <a:txBody>
                    <a:bodyPr/>
                    <a:lstStyle/>
                    <a:p>
                      <a:r>
                        <a:rPr lang="es-ES" sz="1800" b="1" dirty="0" err="1" smtClean="0"/>
                        <a:t>Presentació</a:t>
                      </a:r>
                      <a:endParaRPr lang="es-ES" sz="1800" b="1" dirty="0"/>
                    </a:p>
                  </a:txBody>
                  <a:tcPr marL="91441" marR="91441" marT="45711" marB="45711"/>
                </a:tc>
                <a:tc>
                  <a:txBody>
                    <a:bodyPr/>
                    <a:lstStyle/>
                    <a:p>
                      <a:r>
                        <a:rPr lang="es-ES" sz="1800" dirty="0" smtClean="0"/>
                        <a:t>10mg/ml</a:t>
                      </a:r>
                      <a:r>
                        <a:rPr lang="es-ES" sz="1800" baseline="0" dirty="0" smtClean="0"/>
                        <a:t> (</a:t>
                      </a:r>
                      <a:r>
                        <a:rPr lang="es-ES" sz="1800" dirty="0" smtClean="0"/>
                        <a:t>1%)</a:t>
                      </a:r>
                    </a:p>
                    <a:p>
                      <a:r>
                        <a:rPr lang="es-ES" sz="1800" dirty="0" smtClean="0"/>
                        <a:t>20mg/ml</a:t>
                      </a:r>
                      <a:r>
                        <a:rPr lang="es-ES" sz="1800" baseline="0" dirty="0" smtClean="0"/>
                        <a:t> (</a:t>
                      </a:r>
                      <a:r>
                        <a:rPr lang="es-ES" sz="1800" dirty="0" smtClean="0"/>
                        <a:t>2%)</a:t>
                      </a:r>
                    </a:p>
                    <a:p>
                      <a:r>
                        <a:rPr lang="es-ES" sz="1800" dirty="0" smtClean="0"/>
                        <a:t>40mg/ml (4%)</a:t>
                      </a:r>
                      <a:endParaRPr lang="es-ES" sz="1800" dirty="0"/>
                    </a:p>
                  </a:txBody>
                  <a:tcPr marL="91441" marR="91441" marT="45711" marB="45711"/>
                </a:tc>
                <a:tc>
                  <a:txBody>
                    <a:bodyPr/>
                    <a:lstStyle/>
                    <a:p>
                      <a:r>
                        <a:rPr lang="es-ES" sz="1800" dirty="0" smtClean="0"/>
                        <a:t>15mg/3ml</a:t>
                      </a:r>
                    </a:p>
                    <a:p>
                      <a:r>
                        <a:rPr lang="es-ES" sz="1800" dirty="0" smtClean="0"/>
                        <a:t>5mg/5ml</a:t>
                      </a:r>
                      <a:endParaRPr lang="es-ES" sz="1800" dirty="0"/>
                    </a:p>
                  </a:txBody>
                  <a:tcPr marL="91441" marR="91441" marT="45711" marB="45711"/>
                </a:tc>
                <a:tc>
                  <a:txBody>
                    <a:bodyPr/>
                    <a:lstStyle/>
                    <a:p>
                      <a:r>
                        <a:rPr lang="es-ES" sz="1800" dirty="0" smtClean="0"/>
                        <a:t>5mg/ml</a:t>
                      </a:r>
                      <a:endParaRPr lang="es-ES" sz="1800" dirty="0"/>
                    </a:p>
                  </a:txBody>
                  <a:tcPr marL="91441" marR="91441" marT="45711" marB="45711"/>
                </a:tc>
                <a:tc>
                  <a:txBody>
                    <a:bodyPr/>
                    <a:lstStyle/>
                    <a:p>
                      <a:r>
                        <a:rPr lang="es-ES" sz="1800" dirty="0" smtClean="0"/>
                        <a:t>20mg/ml</a:t>
                      </a:r>
                      <a:endParaRPr lang="es-ES" sz="1800" dirty="0"/>
                    </a:p>
                  </a:txBody>
                  <a:tcPr marL="91441" marR="91441" marT="45711" marB="45711"/>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err="1" smtClean="0"/>
              <a:t>Dispnea</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4985980"/>
          </a:xfrm>
          <a:prstGeom prst="rect">
            <a:avLst/>
          </a:prstGeom>
        </p:spPr>
        <p:txBody>
          <a:bodyPr wrap="square">
            <a:spAutoFit/>
          </a:bodyPr>
          <a:lstStyle/>
          <a:p>
            <a:pPr>
              <a:buClr>
                <a:schemeClr val="tx1">
                  <a:shade val="95000"/>
                </a:schemeClr>
              </a:buClr>
              <a:defRPr/>
            </a:pPr>
            <a:r>
              <a:rPr lang="es-ES" sz="2800" dirty="0" err="1" smtClean="0"/>
              <a:t>Etiologia</a:t>
            </a:r>
            <a:r>
              <a:rPr lang="es-ES" sz="2800" dirty="0" smtClean="0"/>
              <a:t> multifactorial</a:t>
            </a:r>
          </a:p>
          <a:p>
            <a:pPr>
              <a:buClr>
                <a:schemeClr val="tx1">
                  <a:shade val="95000"/>
                </a:schemeClr>
              </a:buClr>
              <a:defRPr/>
            </a:pPr>
            <a:r>
              <a:rPr lang="es-ES" sz="2800" dirty="0" err="1" smtClean="0"/>
              <a:t>Objectiu</a:t>
            </a:r>
            <a:r>
              <a:rPr lang="es-ES" sz="2800" dirty="0" smtClean="0"/>
              <a:t>: ↓ </a:t>
            </a:r>
            <a:r>
              <a:rPr lang="es-ES" sz="2800" dirty="0" err="1" smtClean="0"/>
              <a:t>percepció</a:t>
            </a:r>
            <a:r>
              <a:rPr lang="es-ES" sz="2800" dirty="0" smtClean="0"/>
              <a:t> de </a:t>
            </a:r>
            <a:r>
              <a:rPr lang="es-ES" sz="2800" dirty="0" err="1" smtClean="0"/>
              <a:t>dificultat</a:t>
            </a:r>
            <a:r>
              <a:rPr lang="es-ES" sz="2800" dirty="0" smtClean="0"/>
              <a:t>  </a:t>
            </a:r>
            <a:r>
              <a:rPr lang="es-ES" sz="2800" dirty="0" err="1" smtClean="0"/>
              <a:t>respiratòria</a:t>
            </a:r>
            <a:endParaRPr lang="es-ES" sz="2800" dirty="0" smtClean="0"/>
          </a:p>
          <a:p>
            <a:pPr>
              <a:buClr>
                <a:schemeClr val="tx1">
                  <a:shade val="95000"/>
                </a:schemeClr>
              </a:buClr>
              <a:defRPr/>
            </a:pPr>
            <a:endParaRPr lang="es-ES" sz="2800" dirty="0" smtClean="0"/>
          </a:p>
          <a:p>
            <a:pPr>
              <a:buClr>
                <a:schemeClr val="tx1">
                  <a:shade val="95000"/>
                </a:schemeClr>
              </a:buClr>
              <a:defRPr/>
            </a:pPr>
            <a:r>
              <a:rPr lang="es-ES" sz="2800" i="1" u="sng" dirty="0" smtClean="0"/>
              <a:t>Morfina:</a:t>
            </a:r>
            <a:endParaRPr lang="es-ES" sz="2800" dirty="0" smtClean="0"/>
          </a:p>
          <a:p>
            <a:pPr>
              <a:buClr>
                <a:schemeClr val="tx1">
                  <a:shade val="95000"/>
                </a:schemeClr>
              </a:buClr>
              <a:defRPr/>
            </a:pPr>
            <a:r>
              <a:rPr lang="es-ES" sz="2800" dirty="0" smtClean="0"/>
              <a:t>	</a:t>
            </a:r>
            <a:r>
              <a:rPr lang="es-ES" sz="2800" dirty="0" err="1" smtClean="0"/>
              <a:t>Sense</a:t>
            </a:r>
            <a:r>
              <a:rPr lang="es-ES" sz="2800" dirty="0" smtClean="0"/>
              <a:t> </a:t>
            </a:r>
            <a:r>
              <a:rPr lang="es-ES" sz="2800" dirty="0" err="1" smtClean="0"/>
              <a:t>tt</a:t>
            </a:r>
            <a:r>
              <a:rPr lang="es-ES" sz="2800" dirty="0" smtClean="0"/>
              <a:t>. </a:t>
            </a:r>
            <a:r>
              <a:rPr lang="es-ES" sz="2800" dirty="0" err="1" smtClean="0"/>
              <a:t>previ</a:t>
            </a:r>
            <a:r>
              <a:rPr lang="es-ES" sz="2800" dirty="0" smtClean="0"/>
              <a:t> 		5mg/4h. </a:t>
            </a:r>
            <a:r>
              <a:rPr lang="es-ES" sz="2800" dirty="0" err="1" smtClean="0"/>
              <a:t>sc</a:t>
            </a:r>
            <a:endParaRPr lang="es-ES" sz="2800" dirty="0" smtClean="0"/>
          </a:p>
          <a:p>
            <a:pPr>
              <a:buClr>
                <a:schemeClr val="tx1">
                  <a:shade val="95000"/>
                </a:schemeClr>
              </a:buClr>
              <a:defRPr/>
            </a:pPr>
            <a:r>
              <a:rPr lang="es-ES" sz="2800" dirty="0" smtClean="0"/>
              <a:t>	Si </a:t>
            </a:r>
            <a:r>
              <a:rPr lang="es-ES" sz="2800" dirty="0" err="1" smtClean="0"/>
              <a:t>ja</a:t>
            </a:r>
            <a:r>
              <a:rPr lang="es-ES" sz="2800" dirty="0" smtClean="0"/>
              <a:t> en </a:t>
            </a:r>
            <a:r>
              <a:rPr lang="es-ES" sz="2800" dirty="0" err="1" smtClean="0"/>
              <a:t>prenia</a:t>
            </a:r>
            <a:r>
              <a:rPr lang="es-ES" sz="2800" dirty="0" smtClean="0"/>
              <a:t> 		↑ 50% DTM</a:t>
            </a:r>
          </a:p>
          <a:p>
            <a:pPr>
              <a:buClr>
                <a:schemeClr val="tx1">
                  <a:shade val="95000"/>
                </a:schemeClr>
              </a:buClr>
              <a:defRPr/>
            </a:pPr>
            <a:r>
              <a:rPr lang="es-ES" sz="2800" dirty="0" smtClean="0"/>
              <a:t>	</a:t>
            </a:r>
            <a:r>
              <a:rPr lang="es-ES" sz="2800" dirty="0" err="1" smtClean="0"/>
              <a:t>Rescat</a:t>
            </a:r>
            <a:r>
              <a:rPr lang="es-ES" sz="2800" dirty="0" smtClean="0"/>
              <a:t> 			1/6 de DTM/24h</a:t>
            </a:r>
          </a:p>
          <a:p>
            <a:pPr>
              <a:buClr>
                <a:schemeClr val="tx1">
                  <a:shade val="95000"/>
                </a:schemeClr>
              </a:buClr>
              <a:defRPr/>
            </a:pPr>
            <a:endParaRPr lang="es-ES" sz="2800" dirty="0" smtClean="0"/>
          </a:p>
          <a:p>
            <a:pPr>
              <a:buClr>
                <a:schemeClr val="tx1">
                  <a:shade val="95000"/>
                </a:schemeClr>
              </a:buClr>
              <a:defRPr/>
            </a:pPr>
            <a:r>
              <a:rPr lang="es-ES" sz="2800" dirty="0" smtClean="0"/>
              <a:t>Si no </a:t>
            </a:r>
            <a:r>
              <a:rPr lang="es-ES" sz="2800" dirty="0" err="1" smtClean="0"/>
              <a:t>resposta</a:t>
            </a:r>
            <a:r>
              <a:rPr lang="es-ES" sz="2800" dirty="0" smtClean="0"/>
              <a:t>: </a:t>
            </a:r>
            <a:r>
              <a:rPr lang="es-ES" sz="2800" dirty="0" err="1" smtClean="0"/>
              <a:t>afegir</a:t>
            </a:r>
            <a:r>
              <a:rPr lang="es-ES" sz="2800" dirty="0" smtClean="0"/>
              <a:t> </a:t>
            </a:r>
            <a:r>
              <a:rPr lang="es-ES" sz="2800" dirty="0" err="1" smtClean="0"/>
              <a:t>Midazolam</a:t>
            </a:r>
            <a:r>
              <a:rPr lang="es-ES" sz="2800" dirty="0" smtClean="0"/>
              <a:t> 5mg/4-6 h SC</a:t>
            </a:r>
          </a:p>
          <a:p>
            <a:pPr>
              <a:lnSpc>
                <a:spcPct val="150000"/>
              </a:lnSpc>
              <a:buFont typeface="Wingdings" pitchFamily="2" charset="2"/>
              <a:buChar char="§"/>
            </a:pPr>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smtClean="0"/>
              <a:t>Dolor</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3046988"/>
          </a:xfrm>
          <a:prstGeom prst="rect">
            <a:avLst/>
          </a:prstGeom>
        </p:spPr>
        <p:txBody>
          <a:bodyPr wrap="square">
            <a:spAutoFit/>
          </a:bodyPr>
          <a:lstStyle/>
          <a:p>
            <a:r>
              <a:rPr lang="es-ES" sz="2800" i="1" u="sng" dirty="0" smtClean="0"/>
              <a:t>Morfina:</a:t>
            </a:r>
            <a:endParaRPr lang="es-ES" sz="2800" dirty="0" smtClean="0"/>
          </a:p>
          <a:p>
            <a:r>
              <a:rPr lang="es-ES" sz="2800" dirty="0" smtClean="0"/>
              <a:t>	</a:t>
            </a:r>
            <a:r>
              <a:rPr lang="es-ES" sz="2800" dirty="0" err="1" smtClean="0"/>
              <a:t>sense</a:t>
            </a:r>
            <a:r>
              <a:rPr lang="es-ES" sz="2800" dirty="0" smtClean="0"/>
              <a:t> </a:t>
            </a:r>
            <a:r>
              <a:rPr lang="es-ES" sz="2800" dirty="0" err="1" smtClean="0"/>
              <a:t>tt</a:t>
            </a:r>
            <a:r>
              <a:rPr lang="es-ES" sz="2800" dirty="0" smtClean="0"/>
              <a:t>. </a:t>
            </a:r>
            <a:r>
              <a:rPr lang="es-ES" sz="2800" dirty="0" err="1" smtClean="0"/>
              <a:t>previ</a:t>
            </a:r>
            <a:r>
              <a:rPr lang="es-ES" sz="2800" dirty="0" smtClean="0"/>
              <a:t>		5mg/4h </a:t>
            </a:r>
            <a:r>
              <a:rPr lang="es-ES" sz="2800" dirty="0" err="1" smtClean="0"/>
              <a:t>v.s.c.</a:t>
            </a:r>
            <a:endParaRPr lang="es-ES" sz="2800" dirty="0" smtClean="0"/>
          </a:p>
          <a:p>
            <a:r>
              <a:rPr lang="es-ES" sz="2800" dirty="0" smtClean="0"/>
              <a:t>	si </a:t>
            </a:r>
            <a:r>
              <a:rPr lang="es-ES" sz="2800" dirty="0" err="1" smtClean="0"/>
              <a:t>ja</a:t>
            </a:r>
            <a:r>
              <a:rPr lang="es-ES" sz="2800" dirty="0" smtClean="0"/>
              <a:t> en </a:t>
            </a:r>
            <a:r>
              <a:rPr lang="es-ES" sz="2800" dirty="0" err="1" smtClean="0"/>
              <a:t>prenia</a:t>
            </a:r>
            <a:r>
              <a:rPr lang="es-ES" sz="2800" dirty="0" smtClean="0"/>
              <a:t>		</a:t>
            </a:r>
            <a:r>
              <a:rPr lang="es-ES" sz="2800" dirty="0" err="1" smtClean="0"/>
              <a:t>v.o.</a:t>
            </a:r>
            <a:r>
              <a:rPr lang="es-ES" sz="2800" dirty="0" smtClean="0"/>
              <a:t>         ½ </a:t>
            </a:r>
            <a:r>
              <a:rPr lang="es-ES" sz="2800" dirty="0" err="1" smtClean="0"/>
              <a:t>v.s.c.</a:t>
            </a:r>
            <a:endParaRPr lang="es-ES" sz="2800" dirty="0" smtClean="0"/>
          </a:p>
          <a:p>
            <a:r>
              <a:rPr lang="es-ES" sz="2800" dirty="0" smtClean="0"/>
              <a:t>	</a:t>
            </a:r>
            <a:r>
              <a:rPr lang="es-ES" sz="2800" dirty="0" err="1" smtClean="0"/>
              <a:t>rescat</a:t>
            </a:r>
            <a:r>
              <a:rPr lang="es-ES" sz="2800" dirty="0" smtClean="0"/>
              <a:t>  1/6 de 		DTM</a:t>
            </a:r>
          </a:p>
          <a:p>
            <a:endParaRPr lang="es-ES" sz="2800" dirty="0" smtClean="0"/>
          </a:p>
          <a:p>
            <a:r>
              <a:rPr lang="es-ES" sz="2800" dirty="0" smtClean="0"/>
              <a:t>Revisar en 24h i </a:t>
            </a:r>
            <a:r>
              <a:rPr lang="es-ES" sz="2800" dirty="0" err="1" smtClean="0"/>
              <a:t>afegir</a:t>
            </a:r>
            <a:r>
              <a:rPr lang="es-ES" sz="2800" dirty="0" smtClean="0"/>
              <a:t> </a:t>
            </a:r>
            <a:r>
              <a:rPr lang="es-ES" sz="2800" dirty="0" err="1" smtClean="0"/>
              <a:t>rescats</a:t>
            </a:r>
            <a:r>
              <a:rPr lang="es-ES" sz="2800" dirty="0" smtClean="0"/>
              <a:t> a la DTM</a:t>
            </a:r>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err="1" smtClean="0"/>
              <a:t>Estertors</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3477875"/>
          </a:xfrm>
          <a:prstGeom prst="rect">
            <a:avLst/>
          </a:prstGeom>
        </p:spPr>
        <p:txBody>
          <a:bodyPr wrap="square">
            <a:spAutoFit/>
          </a:bodyPr>
          <a:lstStyle/>
          <a:p>
            <a:r>
              <a:rPr lang="es-ES" sz="2800" i="1" u="sng" dirty="0" err="1" smtClean="0"/>
              <a:t>Hioscina</a:t>
            </a:r>
            <a:r>
              <a:rPr lang="es-ES" sz="2800" i="1" u="sng" dirty="0" smtClean="0"/>
              <a:t>:</a:t>
            </a:r>
          </a:p>
          <a:p>
            <a:r>
              <a:rPr lang="es-ES" sz="2800" dirty="0" smtClean="0"/>
              <a:t>	dosis inicial 	60-120mg/24h</a:t>
            </a:r>
          </a:p>
          <a:p>
            <a:r>
              <a:rPr lang="es-ES" sz="2800" dirty="0" smtClean="0"/>
              <a:t>	</a:t>
            </a:r>
            <a:r>
              <a:rPr lang="es-ES" sz="2800" dirty="0" err="1" smtClean="0"/>
              <a:t>rescats</a:t>
            </a:r>
            <a:r>
              <a:rPr lang="es-ES" sz="2800" dirty="0" smtClean="0"/>
              <a:t> 		20mg</a:t>
            </a:r>
          </a:p>
          <a:p>
            <a:endParaRPr lang="es-ES" sz="2800" dirty="0" smtClean="0"/>
          </a:p>
          <a:p>
            <a:r>
              <a:rPr lang="es-ES" sz="2800" dirty="0" smtClean="0"/>
              <a:t>No </a:t>
            </a:r>
            <a:r>
              <a:rPr lang="es-ES" sz="2800" dirty="0" err="1" smtClean="0"/>
              <a:t>aspiració</a:t>
            </a:r>
            <a:r>
              <a:rPr lang="es-ES" sz="2800" dirty="0" smtClean="0"/>
              <a:t> </a:t>
            </a:r>
          </a:p>
          <a:p>
            <a:r>
              <a:rPr lang="es-ES" sz="2800" dirty="0" smtClean="0"/>
              <a:t>Postura </a:t>
            </a:r>
            <a:r>
              <a:rPr lang="es-ES" sz="2800" dirty="0" err="1" smtClean="0"/>
              <a:t>decúbit</a:t>
            </a:r>
            <a:r>
              <a:rPr lang="es-ES" sz="2800" dirty="0" smtClean="0"/>
              <a:t> lateral </a:t>
            </a:r>
            <a:r>
              <a:rPr lang="es-ES" sz="2800" dirty="0" err="1" smtClean="0"/>
              <a:t>esquerre</a:t>
            </a:r>
            <a:endParaRPr lang="es-ES" sz="2800" dirty="0" smtClean="0"/>
          </a:p>
          <a:p>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err="1" smtClean="0"/>
              <a:t>Agitació</a:t>
            </a:r>
            <a:r>
              <a:rPr lang="es-ES" sz="3600" b="1" dirty="0" smtClean="0"/>
              <a:t> / Delirium </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3908762"/>
          </a:xfrm>
          <a:prstGeom prst="rect">
            <a:avLst/>
          </a:prstGeom>
        </p:spPr>
        <p:txBody>
          <a:bodyPr wrap="square">
            <a:spAutoFit/>
          </a:bodyPr>
          <a:lstStyle/>
          <a:p>
            <a:r>
              <a:rPr lang="es-ES" sz="2800" dirty="0" err="1" smtClean="0"/>
              <a:t>Etiologia</a:t>
            </a:r>
            <a:r>
              <a:rPr lang="es-ES" sz="2800" dirty="0" smtClean="0"/>
              <a:t> multifactorial</a:t>
            </a:r>
          </a:p>
          <a:p>
            <a:r>
              <a:rPr lang="es-ES" sz="2800" dirty="0" smtClean="0"/>
              <a:t>Descartar causes reversibles</a:t>
            </a:r>
          </a:p>
          <a:p>
            <a:r>
              <a:rPr lang="es-ES" sz="2800" i="1" u="sng" dirty="0" err="1" smtClean="0"/>
              <a:t>Haloperidol</a:t>
            </a:r>
            <a:r>
              <a:rPr lang="es-ES" sz="2800" i="1" u="sng" dirty="0" smtClean="0"/>
              <a:t>:</a:t>
            </a:r>
          </a:p>
          <a:p>
            <a:r>
              <a:rPr lang="es-ES" sz="2800" dirty="0" smtClean="0"/>
              <a:t>	dosis inicial 	 5mg/8h </a:t>
            </a:r>
            <a:r>
              <a:rPr lang="es-ES" sz="2800" dirty="0" err="1" smtClean="0"/>
              <a:t>v.s.c.</a:t>
            </a:r>
            <a:endParaRPr lang="es-ES" sz="2800" dirty="0" smtClean="0"/>
          </a:p>
          <a:p>
            <a:r>
              <a:rPr lang="es-ES" sz="2800" dirty="0" smtClean="0"/>
              <a:t>	</a:t>
            </a:r>
            <a:r>
              <a:rPr lang="es-ES" sz="2800" dirty="0" err="1" smtClean="0"/>
              <a:t>rescat</a:t>
            </a:r>
            <a:r>
              <a:rPr lang="es-ES" sz="2800" dirty="0" smtClean="0"/>
              <a:t> 		 5mg</a:t>
            </a:r>
          </a:p>
          <a:p>
            <a:endParaRPr lang="es-ES" sz="2800" dirty="0" smtClean="0"/>
          </a:p>
          <a:p>
            <a:endParaRPr lang="es-ES" sz="2800" dirty="0" smtClean="0"/>
          </a:p>
          <a:p>
            <a:r>
              <a:rPr lang="es-ES" sz="2800" dirty="0" smtClean="0"/>
              <a:t>Si </a:t>
            </a:r>
            <a:r>
              <a:rPr lang="es-ES" sz="2800" dirty="0" err="1" smtClean="0"/>
              <a:t>ansietat</a:t>
            </a:r>
            <a:r>
              <a:rPr lang="es-ES" sz="2800" dirty="0" smtClean="0"/>
              <a:t> </a:t>
            </a:r>
            <a:r>
              <a:rPr lang="es-ES" sz="2800" dirty="0" err="1" smtClean="0"/>
              <a:t>afegir</a:t>
            </a:r>
            <a:r>
              <a:rPr lang="es-ES" sz="2800" dirty="0" smtClean="0"/>
              <a:t> </a:t>
            </a:r>
            <a:r>
              <a:rPr lang="es-ES" sz="2800" dirty="0" err="1" smtClean="0"/>
              <a:t>Midazolam</a:t>
            </a:r>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pPr eaLnBrk="1" fontAlgn="auto" hangingPunct="1">
              <a:spcAft>
                <a:spcPts val="0"/>
              </a:spcAft>
              <a:defRPr/>
            </a:pPr>
            <a:r>
              <a:rPr lang="es-ES" b="1" dirty="0" smtClean="0"/>
              <a:t>RESUM</a:t>
            </a:r>
          </a:p>
        </p:txBody>
      </p:sp>
      <p:graphicFrame>
        <p:nvGraphicFramePr>
          <p:cNvPr id="4" name="3 Marcador de contenido"/>
          <p:cNvGraphicFramePr>
            <a:graphicFrameLocks noGrp="1"/>
          </p:cNvGraphicFramePr>
          <p:nvPr>
            <p:ph idx="1"/>
          </p:nvPr>
        </p:nvGraphicFramePr>
        <p:xfrm>
          <a:off x="611188" y="1412875"/>
          <a:ext cx="8281987" cy="4852989"/>
        </p:xfrm>
        <a:graphic>
          <a:graphicData uri="http://schemas.openxmlformats.org/drawingml/2006/table">
            <a:tbl>
              <a:tblPr firstRow="1" bandRow="1">
                <a:tableStyleId>{5C22544A-7EE6-4342-B048-85BDC9FD1C3A}</a:tableStyleId>
              </a:tblPr>
              <a:tblGrid>
                <a:gridCol w="2401800"/>
                <a:gridCol w="5880187"/>
              </a:tblGrid>
              <a:tr h="721524">
                <a:tc>
                  <a:txBody>
                    <a:bodyPr/>
                    <a:lstStyle/>
                    <a:p>
                      <a:r>
                        <a:rPr lang="es-ES" sz="1800" b="1" dirty="0" smtClean="0"/>
                        <a:t>SÍMPTOMA</a:t>
                      </a:r>
                      <a:endParaRPr lang="es-ES" sz="1800" b="1" dirty="0"/>
                    </a:p>
                  </a:txBody>
                  <a:tcPr marL="91452" marR="91452" marT="45719" marB="45719"/>
                </a:tc>
                <a:tc>
                  <a:txBody>
                    <a:bodyPr/>
                    <a:lstStyle/>
                    <a:p>
                      <a:r>
                        <a:rPr lang="es-ES" sz="1800" b="1" dirty="0" smtClean="0"/>
                        <a:t>TRACTAMENT PER V.S.C.</a:t>
                      </a:r>
                      <a:endParaRPr lang="es-ES" sz="1800" b="1" dirty="0"/>
                    </a:p>
                  </a:txBody>
                  <a:tcPr marL="91452" marR="91452" marT="45719" marB="45719"/>
                </a:tc>
              </a:tr>
              <a:tr h="721524">
                <a:tc>
                  <a:txBody>
                    <a:bodyPr/>
                    <a:lstStyle/>
                    <a:p>
                      <a:r>
                        <a:rPr lang="es-ES" sz="1800" dirty="0" smtClean="0"/>
                        <a:t>DOLOR</a:t>
                      </a:r>
                      <a:endParaRPr lang="es-ES" sz="1800" dirty="0"/>
                    </a:p>
                  </a:txBody>
                  <a:tcPr marL="91452" marR="91452" marT="45719" marB="45719"/>
                </a:tc>
                <a:tc>
                  <a:txBody>
                    <a:bodyPr/>
                    <a:lstStyle/>
                    <a:p>
                      <a:r>
                        <a:rPr lang="es-ES" sz="1800" dirty="0" smtClean="0"/>
                        <a:t>Morfina oral a s.c.</a:t>
                      </a:r>
                      <a:endParaRPr lang="es-ES" sz="1800" dirty="0"/>
                    </a:p>
                  </a:txBody>
                  <a:tcPr marL="91452" marR="91452" marT="45719" marB="45719"/>
                </a:tc>
              </a:tr>
              <a:tr h="1245369">
                <a:tc>
                  <a:txBody>
                    <a:bodyPr/>
                    <a:lstStyle/>
                    <a:p>
                      <a:r>
                        <a:rPr lang="es-ES" sz="1800" dirty="0" smtClean="0"/>
                        <a:t>DISPNEA</a:t>
                      </a:r>
                      <a:endParaRPr lang="es-ES" sz="1800" dirty="0"/>
                    </a:p>
                  </a:txBody>
                  <a:tcPr marL="91452" marR="91452" marT="45719" marB="45719"/>
                </a:tc>
                <a:tc>
                  <a:txBody>
                    <a:bodyPr/>
                    <a:lstStyle/>
                    <a:p>
                      <a:r>
                        <a:rPr lang="es-ES" sz="1800" dirty="0" smtClean="0"/>
                        <a:t>Morfina 5-10mg/4h</a:t>
                      </a:r>
                    </a:p>
                    <a:p>
                      <a:r>
                        <a:rPr lang="es-ES" sz="1800" dirty="0" err="1" smtClean="0"/>
                        <a:t>Midazolam</a:t>
                      </a:r>
                      <a:r>
                        <a:rPr lang="es-ES" sz="1800" dirty="0" smtClean="0"/>
                        <a:t> 5mg/4h</a:t>
                      </a:r>
                      <a:endParaRPr lang="es-ES" sz="1800" dirty="0"/>
                    </a:p>
                  </a:txBody>
                  <a:tcPr marL="91452" marR="91452" marT="45719" marB="45719"/>
                </a:tc>
              </a:tr>
              <a:tr h="721524">
                <a:tc>
                  <a:txBody>
                    <a:bodyPr/>
                    <a:lstStyle/>
                    <a:p>
                      <a:r>
                        <a:rPr lang="es-ES" sz="1800" dirty="0" smtClean="0"/>
                        <a:t>ESTERTORS</a:t>
                      </a:r>
                      <a:endParaRPr lang="es-ES" sz="1800" dirty="0"/>
                    </a:p>
                  </a:txBody>
                  <a:tcPr marL="91452" marR="91452" marT="45719" marB="45719"/>
                </a:tc>
                <a:tc>
                  <a:txBody>
                    <a:bodyPr/>
                    <a:lstStyle/>
                    <a:p>
                      <a:r>
                        <a:rPr lang="es-ES" sz="1800" dirty="0" err="1" smtClean="0"/>
                        <a:t>Hioscina</a:t>
                      </a:r>
                      <a:r>
                        <a:rPr lang="es-ES" sz="1800" dirty="0" smtClean="0"/>
                        <a:t>  60mg/8h</a:t>
                      </a:r>
                      <a:endParaRPr lang="es-ES" sz="1800" dirty="0"/>
                    </a:p>
                  </a:txBody>
                  <a:tcPr marL="91452" marR="91452" marT="45719" marB="45719"/>
                </a:tc>
              </a:tr>
              <a:tr h="721524">
                <a:tc>
                  <a:txBody>
                    <a:bodyPr/>
                    <a:lstStyle/>
                    <a:p>
                      <a:r>
                        <a:rPr lang="es-ES" sz="1800" dirty="0" smtClean="0"/>
                        <a:t>AGITACIÓ</a:t>
                      </a:r>
                      <a:endParaRPr lang="es-ES" sz="1800" dirty="0"/>
                    </a:p>
                  </a:txBody>
                  <a:tcPr marL="91452" marR="91452" marT="45719" marB="45719"/>
                </a:tc>
                <a:tc>
                  <a:txBody>
                    <a:bodyPr/>
                    <a:lstStyle/>
                    <a:p>
                      <a:r>
                        <a:rPr lang="es-ES" sz="1800" dirty="0" smtClean="0"/>
                        <a:t>Haloperidol 5mg/8h</a:t>
                      </a:r>
                      <a:endParaRPr lang="es-ES" sz="1800" dirty="0"/>
                    </a:p>
                  </a:txBody>
                  <a:tcPr marL="91452" marR="91452" marT="45719" marB="45719"/>
                </a:tc>
              </a:tr>
              <a:tr h="721524">
                <a:tc>
                  <a:txBody>
                    <a:bodyPr/>
                    <a:lstStyle/>
                    <a:p>
                      <a:r>
                        <a:rPr lang="es-ES" sz="1800" dirty="0" smtClean="0"/>
                        <a:t>SEDACIÓ</a:t>
                      </a:r>
                      <a:endParaRPr lang="es-ES" sz="1800" dirty="0"/>
                    </a:p>
                  </a:txBody>
                  <a:tcPr marL="91452" marR="91452" marT="45719" marB="45719"/>
                </a:tc>
                <a:tc>
                  <a:txBody>
                    <a:bodyPr/>
                    <a:lstStyle/>
                    <a:p>
                      <a:r>
                        <a:rPr lang="es-ES" sz="1800" dirty="0" err="1" smtClean="0"/>
                        <a:t>Midazolam</a:t>
                      </a:r>
                      <a:r>
                        <a:rPr lang="es-ES" sz="1800" dirty="0" smtClean="0"/>
                        <a:t> 15mg/8h</a:t>
                      </a:r>
                      <a:endParaRPr lang="es-ES" sz="1800" dirty="0"/>
                    </a:p>
                  </a:txBody>
                  <a:tcPr marL="91452" marR="91452" marT="45719" marB="45719"/>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pPr eaLnBrk="1" fontAlgn="auto" hangingPunct="1">
              <a:spcAft>
                <a:spcPts val="0"/>
              </a:spcAft>
              <a:defRPr/>
            </a:pPr>
            <a:r>
              <a:rPr lang="es-ES" dirty="0" smtClean="0"/>
              <a:t>CURES INTEGRALS</a:t>
            </a:r>
          </a:p>
        </p:txBody>
      </p:sp>
      <p:sp>
        <p:nvSpPr>
          <p:cNvPr id="3" name="2 Marcador de contenido"/>
          <p:cNvSpPr>
            <a:spLocks noGrp="1"/>
          </p:cNvSpPr>
          <p:nvPr>
            <p:ph idx="1"/>
          </p:nvPr>
        </p:nvSpPr>
        <p:spPr/>
        <p:txBody>
          <a:bodyPr rtlCol="0">
            <a:normAutofit/>
          </a:bodyPr>
          <a:lstStyle/>
          <a:p>
            <a:pPr marL="0" indent="0" algn="ctr" eaLnBrk="1" fontAlgn="auto" hangingPunct="1">
              <a:spcAft>
                <a:spcPts val="0"/>
              </a:spcAft>
              <a:buClr>
                <a:schemeClr val="tx1">
                  <a:shade val="95000"/>
                </a:schemeClr>
              </a:buClr>
              <a:buFont typeface="Arial" pitchFamily="34" charset="0"/>
              <a:buNone/>
              <a:defRPr/>
            </a:pPr>
            <a:r>
              <a:rPr lang="es-ES" dirty="0" err="1" smtClean="0"/>
              <a:t>Objectiu</a:t>
            </a:r>
            <a:r>
              <a:rPr lang="es-ES" dirty="0" smtClean="0"/>
              <a:t> = </a:t>
            </a:r>
            <a:r>
              <a:rPr lang="es-ES" dirty="0" err="1" smtClean="0"/>
              <a:t>Màxim</a:t>
            </a:r>
            <a:r>
              <a:rPr lang="es-ES" dirty="0" smtClean="0"/>
              <a:t> confort</a:t>
            </a:r>
          </a:p>
          <a:p>
            <a:pPr marL="548640" indent="-411480" eaLnBrk="1" fontAlgn="auto" hangingPunct="1">
              <a:spcAft>
                <a:spcPts val="0"/>
              </a:spcAft>
              <a:buClr>
                <a:schemeClr val="tx1">
                  <a:shade val="95000"/>
                </a:schemeClr>
              </a:buClr>
              <a:buFont typeface="Arial" pitchFamily="34" charset="0"/>
              <a:buChar char="•"/>
              <a:defRPr/>
            </a:pPr>
            <a:endParaRPr lang="es-ES" dirty="0"/>
          </a:p>
        </p:txBody>
      </p:sp>
      <p:sp>
        <p:nvSpPr>
          <p:cNvPr id="28676" name="4 Rectángulo"/>
          <p:cNvSpPr>
            <a:spLocks noChangeArrowheads="1"/>
          </p:cNvSpPr>
          <p:nvPr/>
        </p:nvSpPr>
        <p:spPr bwMode="auto">
          <a:xfrm>
            <a:off x="1258888" y="3500438"/>
            <a:ext cx="6915150" cy="1570037"/>
          </a:xfrm>
          <a:prstGeom prst="rect">
            <a:avLst/>
          </a:prstGeom>
          <a:noFill/>
          <a:ln w="9525">
            <a:noFill/>
            <a:miter lim="800000"/>
            <a:headEnd/>
            <a:tailEnd/>
          </a:ln>
        </p:spPr>
        <p:txBody>
          <a:bodyPr>
            <a:spAutoFit/>
          </a:bodyPr>
          <a:lstStyle/>
          <a:p>
            <a:r>
              <a:rPr lang="es-ES" sz="2400"/>
              <a:t>No oblidar que encara que inconscient i/o obnubilat,</a:t>
            </a:r>
          </a:p>
          <a:p>
            <a:endParaRPr lang="es-ES" sz="2400"/>
          </a:p>
          <a:p>
            <a:endParaRPr lang="es-ES" sz="2400"/>
          </a:p>
          <a:p>
            <a:pPr algn="ctr"/>
            <a:r>
              <a:rPr lang="es-ES" sz="2400"/>
              <a:t>TÉ PERCEPCIONS!</a:t>
            </a:r>
          </a:p>
        </p:txBody>
      </p:sp>
      <p:sp>
        <p:nvSpPr>
          <p:cNvPr id="6" name="5 Flecha abajo"/>
          <p:cNvSpPr/>
          <p:nvPr/>
        </p:nvSpPr>
        <p:spPr>
          <a:xfrm>
            <a:off x="3967163" y="2292350"/>
            <a:ext cx="484187" cy="1208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fontAlgn="auto" hangingPunct="1">
              <a:spcAft>
                <a:spcPts val="0"/>
              </a:spcAft>
              <a:defRPr/>
            </a:pPr>
            <a:r>
              <a:rPr lang="es-ES" dirty="0" smtClean="0"/>
              <a:t>CURES INTEGRALS II</a:t>
            </a:r>
          </a:p>
        </p:txBody>
      </p:sp>
      <p:graphicFrame>
        <p:nvGraphicFramePr>
          <p:cNvPr id="4" name="3 Marcador de contenido"/>
          <p:cNvGraphicFramePr>
            <a:graphicFrameLocks noGrp="1"/>
          </p:cNvGraphicFramePr>
          <p:nvPr>
            <p:ph idx="1"/>
          </p:nvPr>
        </p:nvGraphicFramePr>
        <p:xfrm>
          <a:off x="457200" y="1600200"/>
          <a:ext cx="8229600" cy="4079878"/>
        </p:xfrm>
        <a:graphic>
          <a:graphicData uri="http://schemas.openxmlformats.org/drawingml/2006/table">
            <a:tbl>
              <a:tblPr firstRow="1" bandRow="1">
                <a:tableStyleId>{5C22544A-7EE6-4342-B048-85BDC9FD1C3A}</a:tableStyleId>
              </a:tblPr>
              <a:tblGrid>
                <a:gridCol w="2314600"/>
                <a:gridCol w="5915000"/>
              </a:tblGrid>
              <a:tr h="370898">
                <a:tc>
                  <a:txBody>
                    <a:bodyPr/>
                    <a:lstStyle/>
                    <a:p>
                      <a:endParaRPr lang="es-ES" sz="1800" b="1" i="0" dirty="0"/>
                    </a:p>
                  </a:txBody>
                  <a:tcPr marT="45727" marB="45727"/>
                </a:tc>
                <a:tc>
                  <a:txBody>
                    <a:bodyPr/>
                    <a:lstStyle/>
                    <a:p>
                      <a:endParaRPr lang="es-ES" sz="1800" dirty="0"/>
                    </a:p>
                  </a:txBody>
                  <a:tcPr marT="45727" marB="45727"/>
                </a:tc>
              </a:tr>
              <a:tr h="370898">
                <a:tc>
                  <a:txBody>
                    <a:bodyPr/>
                    <a:lstStyle/>
                    <a:p>
                      <a:r>
                        <a:rPr lang="es-ES" sz="1800" b="1" i="0" dirty="0" err="1" smtClean="0"/>
                        <a:t>Hidratació</a:t>
                      </a:r>
                      <a:endParaRPr lang="es-ES" sz="1800" b="1" i="0" dirty="0"/>
                    </a:p>
                  </a:txBody>
                  <a:tcPr marT="45727" marB="45727"/>
                </a:tc>
                <a:tc>
                  <a:txBody>
                    <a:bodyPr/>
                    <a:lstStyle/>
                    <a:p>
                      <a:r>
                        <a:rPr lang="es-ES" sz="1800" dirty="0" smtClean="0"/>
                        <a:t>No es </a:t>
                      </a:r>
                      <a:r>
                        <a:rPr lang="es-ES" sz="1800" dirty="0" err="1" smtClean="0"/>
                        <a:t>objectiu</a:t>
                      </a:r>
                      <a:r>
                        <a:rPr lang="es-ES" sz="1800" dirty="0" smtClean="0"/>
                        <a:t> a la </a:t>
                      </a:r>
                      <a:r>
                        <a:rPr lang="es-ES" sz="1800" dirty="0" err="1" smtClean="0"/>
                        <a:t>agonia</a:t>
                      </a:r>
                      <a:r>
                        <a:rPr lang="es-ES" sz="1800" dirty="0" smtClean="0"/>
                        <a:t>. </a:t>
                      </a:r>
                      <a:endParaRPr lang="es-ES" sz="1800" dirty="0"/>
                    </a:p>
                  </a:txBody>
                  <a:tcPr marT="45727" marB="45727"/>
                </a:tc>
              </a:tr>
              <a:tr h="370898">
                <a:tc>
                  <a:txBody>
                    <a:bodyPr/>
                    <a:lstStyle/>
                    <a:p>
                      <a:r>
                        <a:rPr lang="es-ES" sz="1800" b="1" i="0" dirty="0" err="1" smtClean="0"/>
                        <a:t>Nutrició</a:t>
                      </a:r>
                      <a:endParaRPr lang="es-ES" sz="1800" b="1" i="0" dirty="0"/>
                    </a:p>
                  </a:txBody>
                  <a:tcPr marT="45727" marB="4572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err="1" smtClean="0"/>
                        <a:t>Motiu</a:t>
                      </a:r>
                      <a:r>
                        <a:rPr lang="es-ES" sz="1800" dirty="0" smtClean="0"/>
                        <a:t> </a:t>
                      </a:r>
                      <a:r>
                        <a:rPr lang="es-ES" sz="1800" dirty="0" err="1" smtClean="0"/>
                        <a:t>d’angoixa</a:t>
                      </a:r>
                      <a:r>
                        <a:rPr lang="es-ES" sz="1800" dirty="0" smtClean="0"/>
                        <a:t> familia</a:t>
                      </a:r>
                    </a:p>
                  </a:txBody>
                  <a:tcPr marT="45727" marB="45727"/>
                </a:tc>
              </a:tr>
              <a:tr h="370898">
                <a:tc>
                  <a:txBody>
                    <a:bodyPr/>
                    <a:lstStyle/>
                    <a:p>
                      <a:r>
                        <a:rPr lang="es-ES" sz="1800" b="1" i="0" dirty="0" smtClean="0"/>
                        <a:t>Boca</a:t>
                      </a:r>
                      <a:endParaRPr lang="es-ES" sz="1800" b="1" i="0" dirty="0"/>
                    </a:p>
                  </a:txBody>
                  <a:tcPr marT="45727" marB="45727"/>
                </a:tc>
                <a:tc>
                  <a:txBody>
                    <a:bodyPr/>
                    <a:lstStyle/>
                    <a:p>
                      <a:r>
                        <a:rPr lang="es-ES" sz="1800" dirty="0" err="1" smtClean="0"/>
                        <a:t>Neteja</a:t>
                      </a:r>
                      <a:r>
                        <a:rPr lang="es-ES" sz="1800" dirty="0" smtClean="0"/>
                        <a:t>, </a:t>
                      </a:r>
                      <a:r>
                        <a:rPr lang="es-ES" sz="1800" dirty="0" err="1" smtClean="0"/>
                        <a:t>hidratació</a:t>
                      </a:r>
                      <a:r>
                        <a:rPr lang="es-ES" sz="1800" dirty="0" smtClean="0"/>
                        <a:t> </a:t>
                      </a:r>
                      <a:r>
                        <a:rPr lang="es-ES" sz="1800" dirty="0" err="1" smtClean="0"/>
                        <a:t>amb</a:t>
                      </a:r>
                      <a:r>
                        <a:rPr lang="es-ES" sz="1800" dirty="0" smtClean="0"/>
                        <a:t> </a:t>
                      </a:r>
                      <a:r>
                        <a:rPr lang="es-ES" sz="1800" dirty="0" err="1" smtClean="0"/>
                        <a:t>camamilla</a:t>
                      </a:r>
                      <a:r>
                        <a:rPr lang="es-ES" sz="1800" dirty="0" smtClean="0"/>
                        <a:t> + gel H</a:t>
                      </a:r>
                      <a:r>
                        <a:rPr lang="es-ES" sz="1800" baseline="-25000" dirty="0" smtClean="0"/>
                        <a:t>2</a:t>
                      </a:r>
                      <a:r>
                        <a:rPr lang="es-ES" sz="1800" dirty="0" smtClean="0"/>
                        <a:t>O</a:t>
                      </a:r>
                      <a:endParaRPr lang="es-ES" sz="1800" dirty="0"/>
                    </a:p>
                  </a:txBody>
                  <a:tcPr marT="45727" marB="45727"/>
                </a:tc>
              </a:tr>
              <a:tr h="370898">
                <a:tc>
                  <a:txBody>
                    <a:bodyPr/>
                    <a:lstStyle/>
                    <a:p>
                      <a:r>
                        <a:rPr lang="es-ES" sz="1800" b="1" i="0" dirty="0" err="1" smtClean="0"/>
                        <a:t>Pell</a:t>
                      </a:r>
                      <a:endParaRPr lang="es-ES" sz="1800" b="1" i="0" dirty="0"/>
                    </a:p>
                  </a:txBody>
                  <a:tcPr marT="45727" marB="45727"/>
                </a:tc>
                <a:tc>
                  <a:txBody>
                    <a:bodyPr/>
                    <a:lstStyle/>
                    <a:p>
                      <a:r>
                        <a:rPr lang="es-ES" sz="1800" dirty="0" smtClean="0"/>
                        <a:t>Per evitar males </a:t>
                      </a:r>
                      <a:r>
                        <a:rPr lang="es-ES" sz="1800" dirty="0" err="1" smtClean="0"/>
                        <a:t>olors</a:t>
                      </a:r>
                      <a:r>
                        <a:rPr lang="es-ES" sz="1800" dirty="0" smtClean="0"/>
                        <a:t>. No per curar </a:t>
                      </a:r>
                      <a:r>
                        <a:rPr lang="es-ES" sz="1800" dirty="0" err="1" smtClean="0"/>
                        <a:t>úlceres</a:t>
                      </a:r>
                      <a:endParaRPr lang="es-ES" sz="1800" dirty="0"/>
                    </a:p>
                  </a:txBody>
                  <a:tcPr marT="45727" marB="45727"/>
                </a:tc>
              </a:tr>
              <a:tr h="370898">
                <a:tc>
                  <a:txBody>
                    <a:bodyPr/>
                    <a:lstStyle/>
                    <a:p>
                      <a:r>
                        <a:rPr lang="es-ES" sz="1800" b="1" i="0" dirty="0" err="1" smtClean="0"/>
                        <a:t>Eliminació</a:t>
                      </a:r>
                      <a:endParaRPr lang="es-ES" sz="1800" b="1" i="0" dirty="0"/>
                    </a:p>
                  </a:txBody>
                  <a:tcPr marT="45727" marB="45727"/>
                </a:tc>
                <a:tc>
                  <a:txBody>
                    <a:bodyPr/>
                    <a:lstStyle/>
                    <a:p>
                      <a:r>
                        <a:rPr lang="es-ES" sz="1800" dirty="0" smtClean="0"/>
                        <a:t>No </a:t>
                      </a:r>
                      <a:r>
                        <a:rPr lang="es-ES" sz="1800" dirty="0" err="1" smtClean="0"/>
                        <a:t>enemes</a:t>
                      </a:r>
                      <a:r>
                        <a:rPr lang="es-ES" sz="1800" dirty="0" smtClean="0"/>
                        <a:t> ni sonda</a:t>
                      </a:r>
                      <a:endParaRPr lang="es-ES" sz="1800" dirty="0"/>
                    </a:p>
                  </a:txBody>
                  <a:tcPr marT="45727" marB="45727"/>
                </a:tc>
              </a:tr>
              <a:tr h="370898">
                <a:tc>
                  <a:txBody>
                    <a:bodyPr/>
                    <a:lstStyle/>
                    <a:p>
                      <a:r>
                        <a:rPr lang="es-ES" sz="1800" b="1" i="0" dirty="0" err="1" smtClean="0"/>
                        <a:t>Suport</a:t>
                      </a:r>
                      <a:r>
                        <a:rPr lang="es-ES" sz="1800" b="1" i="0" dirty="0" smtClean="0"/>
                        <a:t> emocional</a:t>
                      </a:r>
                      <a:endParaRPr lang="es-ES" sz="1800" b="1" i="0" dirty="0"/>
                    </a:p>
                  </a:txBody>
                  <a:tcPr marT="45727" marB="45727"/>
                </a:tc>
                <a:tc>
                  <a:txBody>
                    <a:bodyPr/>
                    <a:lstStyle/>
                    <a:p>
                      <a:r>
                        <a:rPr lang="es-ES" sz="1800" dirty="0" smtClean="0"/>
                        <a:t>Actitud contenedora</a:t>
                      </a:r>
                      <a:r>
                        <a:rPr lang="es-ES" sz="1800" baseline="0" dirty="0" smtClean="0"/>
                        <a:t> </a:t>
                      </a:r>
                      <a:r>
                        <a:rPr lang="es-ES" sz="1800" baseline="0" dirty="0" err="1" smtClean="0"/>
                        <a:t>d’escolta</a:t>
                      </a:r>
                      <a:r>
                        <a:rPr lang="es-ES" sz="1800" baseline="0" dirty="0" smtClean="0"/>
                        <a:t> i afecte</a:t>
                      </a:r>
                      <a:endParaRPr lang="es-ES" sz="1800" dirty="0"/>
                    </a:p>
                  </a:txBody>
                  <a:tcPr marT="45727" marB="45727"/>
                </a:tc>
              </a:tr>
              <a:tr h="370898">
                <a:tc>
                  <a:txBody>
                    <a:bodyPr/>
                    <a:lstStyle/>
                    <a:p>
                      <a:r>
                        <a:rPr lang="es-ES" sz="1800" b="1" i="0" dirty="0" err="1" smtClean="0"/>
                        <a:t>Educació</a:t>
                      </a:r>
                      <a:r>
                        <a:rPr lang="es-ES" sz="1800" b="1" i="0" dirty="0" smtClean="0"/>
                        <a:t> per a la </a:t>
                      </a:r>
                      <a:r>
                        <a:rPr lang="es-ES" sz="1800" b="1" i="0" dirty="0" err="1" smtClean="0"/>
                        <a:t>salut</a:t>
                      </a:r>
                      <a:endParaRPr lang="es-ES" sz="1800" b="1" i="0" dirty="0"/>
                    </a:p>
                  </a:txBody>
                  <a:tcPr marT="45727" marB="45727"/>
                </a:tc>
                <a:tc>
                  <a:txBody>
                    <a:bodyPr/>
                    <a:lstStyle/>
                    <a:p>
                      <a:r>
                        <a:rPr lang="es-ES" sz="1800" dirty="0" smtClean="0"/>
                        <a:t>Estimular el contacte </a:t>
                      </a:r>
                      <a:r>
                        <a:rPr lang="es-ES" sz="1800" dirty="0" err="1" smtClean="0"/>
                        <a:t>físic</a:t>
                      </a:r>
                      <a:r>
                        <a:rPr lang="es-ES" sz="1800" dirty="0" smtClean="0"/>
                        <a:t>. </a:t>
                      </a:r>
                      <a:r>
                        <a:rPr lang="es-ES" sz="1800" dirty="0" err="1" smtClean="0"/>
                        <a:t>Implicació</a:t>
                      </a:r>
                      <a:r>
                        <a:rPr lang="es-ES" sz="1800" dirty="0" smtClean="0"/>
                        <a:t> en el </a:t>
                      </a:r>
                      <a:r>
                        <a:rPr lang="es-ES" sz="1800" smtClean="0"/>
                        <a:t>tractament</a:t>
                      </a:r>
                      <a:endParaRPr lang="es-ES" sz="1800" dirty="0"/>
                    </a:p>
                  </a:txBody>
                  <a:tcPr marT="45727" marB="45727"/>
                </a:tc>
              </a:tr>
              <a:tr h="370898">
                <a:tc>
                  <a:txBody>
                    <a:bodyPr/>
                    <a:lstStyle/>
                    <a:p>
                      <a:r>
                        <a:rPr lang="es-ES" sz="1800" b="1" i="0" dirty="0" err="1" smtClean="0"/>
                        <a:t>Canvis</a:t>
                      </a:r>
                      <a:r>
                        <a:rPr lang="es-ES" sz="1800" b="1" i="0" dirty="0" smtClean="0"/>
                        <a:t> de postura</a:t>
                      </a:r>
                      <a:endParaRPr lang="es-ES" sz="1800" b="1" i="0" dirty="0"/>
                    </a:p>
                  </a:txBody>
                  <a:tcPr marT="45727" marB="45727"/>
                </a:tc>
                <a:tc>
                  <a:txBody>
                    <a:bodyPr/>
                    <a:lstStyle/>
                    <a:p>
                      <a:r>
                        <a:rPr lang="es-ES" sz="1800" dirty="0" smtClean="0"/>
                        <a:t>Evitar </a:t>
                      </a:r>
                      <a:r>
                        <a:rPr lang="es-ES" sz="1800" dirty="0" err="1" smtClean="0"/>
                        <a:t>moviments</a:t>
                      </a:r>
                      <a:r>
                        <a:rPr lang="es-ES" sz="1800" dirty="0" smtClean="0"/>
                        <a:t> dolorosos.  </a:t>
                      </a:r>
                      <a:r>
                        <a:rPr lang="es-ES" sz="1800" dirty="0" err="1" smtClean="0"/>
                        <a:t>Comoditat</a:t>
                      </a:r>
                      <a:r>
                        <a:rPr lang="es-ES" sz="1800" dirty="0" smtClean="0"/>
                        <a:t> </a:t>
                      </a:r>
                      <a:endParaRPr lang="es-ES" sz="1800" dirty="0"/>
                    </a:p>
                  </a:txBody>
                  <a:tcPr marT="45727" marB="45727"/>
                </a:tc>
              </a:tr>
              <a:tr h="370898">
                <a:tc>
                  <a:txBody>
                    <a:bodyPr/>
                    <a:lstStyle/>
                    <a:p>
                      <a:r>
                        <a:rPr lang="es-ES" sz="1800" b="1" i="0" dirty="0" err="1" smtClean="0"/>
                        <a:t>Entorn</a:t>
                      </a:r>
                      <a:endParaRPr lang="es-ES" sz="1800" b="1" i="0" dirty="0"/>
                    </a:p>
                  </a:txBody>
                  <a:tcPr marT="45727" marB="45727"/>
                </a:tc>
                <a:tc>
                  <a:txBody>
                    <a:bodyPr/>
                    <a:lstStyle/>
                    <a:p>
                      <a:r>
                        <a:rPr lang="es-ES" sz="1800" dirty="0" smtClean="0"/>
                        <a:t>Fomentar </a:t>
                      </a:r>
                      <a:r>
                        <a:rPr lang="es-ES" sz="1800" dirty="0" err="1" smtClean="0"/>
                        <a:t>ambient</a:t>
                      </a:r>
                      <a:r>
                        <a:rPr lang="es-ES" sz="1800" dirty="0" smtClean="0"/>
                        <a:t> segur, tranquil i </a:t>
                      </a:r>
                      <a:r>
                        <a:rPr lang="es-ES" sz="1800" dirty="0" err="1" smtClean="0"/>
                        <a:t>privat</a:t>
                      </a:r>
                      <a:endParaRPr lang="es-ES" sz="1800" dirty="0"/>
                    </a:p>
                  </a:txBody>
                  <a:tcPr marT="45727" marB="45727"/>
                </a:tc>
              </a:tr>
              <a:tr h="370898">
                <a:tc>
                  <a:txBody>
                    <a:bodyPr/>
                    <a:lstStyle/>
                    <a:p>
                      <a:r>
                        <a:rPr lang="es-ES" sz="1800" b="1" i="0" dirty="0" err="1" smtClean="0"/>
                        <a:t>Comunicació</a:t>
                      </a:r>
                      <a:endParaRPr lang="es-ES" sz="1800" b="1" i="0" dirty="0"/>
                    </a:p>
                  </a:txBody>
                  <a:tcPr marT="45727" marB="45727"/>
                </a:tc>
                <a:tc>
                  <a:txBody>
                    <a:bodyPr/>
                    <a:lstStyle/>
                    <a:p>
                      <a:r>
                        <a:rPr lang="es-ES" sz="1800" dirty="0" smtClean="0"/>
                        <a:t>Informar </a:t>
                      </a:r>
                      <a:r>
                        <a:rPr lang="es-ES" sz="1800" dirty="0" err="1" smtClean="0"/>
                        <a:t>canvis</a:t>
                      </a:r>
                      <a:r>
                        <a:rPr lang="es-ES" sz="1800" dirty="0" smtClean="0"/>
                        <a:t>  en </a:t>
                      </a:r>
                      <a:r>
                        <a:rPr lang="es-ES" sz="1800" dirty="0" err="1" smtClean="0"/>
                        <a:t>evolució</a:t>
                      </a:r>
                      <a:r>
                        <a:rPr lang="es-ES" sz="1800" dirty="0" smtClean="0"/>
                        <a:t> i </a:t>
                      </a:r>
                      <a:r>
                        <a:rPr lang="es-ES" sz="1800" dirty="0" err="1" smtClean="0"/>
                        <a:t>pronòstic</a:t>
                      </a:r>
                      <a:r>
                        <a:rPr lang="es-ES" sz="1800" dirty="0" smtClean="0"/>
                        <a:t>. Consensuar </a:t>
                      </a:r>
                      <a:r>
                        <a:rPr lang="es-ES" sz="1800" dirty="0" err="1" smtClean="0"/>
                        <a:t>objectius</a:t>
                      </a:r>
                      <a:endParaRPr lang="es-ES" sz="1800" dirty="0"/>
                    </a:p>
                  </a:txBody>
                  <a:tcPr marT="45727" marB="45727"/>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err="1" smtClean="0"/>
              <a:t>Drets</a:t>
            </a:r>
            <a:r>
              <a:rPr lang="es-ES" sz="3600" b="1" dirty="0" smtClean="0"/>
              <a:t> del </a:t>
            </a:r>
            <a:r>
              <a:rPr lang="es-ES" sz="3600" b="1" dirty="0" err="1" smtClean="0"/>
              <a:t>pacients</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5878532"/>
          </a:xfrm>
          <a:prstGeom prst="rect">
            <a:avLst/>
          </a:prstGeom>
        </p:spPr>
        <p:txBody>
          <a:bodyPr wrap="square">
            <a:spAutoFit/>
          </a:bodyPr>
          <a:lstStyle/>
          <a:p>
            <a:pPr marL="548640" indent="-411480">
              <a:lnSpc>
                <a:spcPct val="150000"/>
              </a:lnSpc>
              <a:buClr>
                <a:schemeClr val="tx1">
                  <a:shade val="95000"/>
                </a:schemeClr>
              </a:buClr>
              <a:buFont typeface="Wingdings" pitchFamily="2" charset="2"/>
              <a:buChar char="§"/>
              <a:defRPr/>
            </a:pPr>
            <a:r>
              <a:rPr lang="es-ES" sz="2400" dirty="0" err="1" smtClean="0"/>
              <a:t>Dret</a:t>
            </a:r>
            <a:r>
              <a:rPr lang="es-ES" sz="2400" dirty="0" smtClean="0"/>
              <a:t> a ser </a:t>
            </a:r>
            <a:r>
              <a:rPr lang="es-ES" sz="2400" dirty="0" err="1" smtClean="0"/>
              <a:t>tractat</a:t>
            </a:r>
            <a:r>
              <a:rPr lang="es-ES" sz="2400" dirty="0" smtClean="0"/>
              <a:t> </a:t>
            </a:r>
            <a:r>
              <a:rPr lang="es-ES" sz="2400" dirty="0" err="1" smtClean="0"/>
              <a:t>com</a:t>
            </a:r>
            <a:r>
              <a:rPr lang="es-ES" sz="2400" dirty="0" smtClean="0"/>
              <a:t> </a:t>
            </a:r>
            <a:r>
              <a:rPr lang="es-ES" sz="2400" dirty="0" err="1" smtClean="0"/>
              <a:t>ésser</a:t>
            </a:r>
            <a:r>
              <a:rPr lang="es-ES" sz="2400" dirty="0" smtClean="0"/>
              <a:t> </a:t>
            </a:r>
            <a:r>
              <a:rPr lang="es-ES" sz="2400" dirty="0" err="1" smtClean="0"/>
              <a:t>humà</a:t>
            </a:r>
            <a:r>
              <a:rPr lang="es-ES" sz="2400" dirty="0" smtClean="0"/>
              <a:t> </a:t>
            </a:r>
            <a:r>
              <a:rPr lang="es-ES" sz="2400" dirty="0" err="1" smtClean="0"/>
              <a:t>viu</a:t>
            </a:r>
            <a:r>
              <a:rPr lang="es-ES" sz="2400" dirty="0" smtClean="0"/>
              <a:t> </a:t>
            </a:r>
            <a:r>
              <a:rPr lang="es-ES" sz="2400" dirty="0" err="1" smtClean="0"/>
              <a:t>fins</a:t>
            </a:r>
            <a:r>
              <a:rPr lang="es-ES" sz="2400" dirty="0" smtClean="0"/>
              <a:t> al </a:t>
            </a:r>
            <a:r>
              <a:rPr lang="es-ES" sz="2400" dirty="0" err="1" smtClean="0"/>
              <a:t>moment</a:t>
            </a:r>
            <a:r>
              <a:rPr lang="es-ES" sz="2400" dirty="0" smtClean="0"/>
              <a:t> de la </a:t>
            </a:r>
            <a:r>
              <a:rPr lang="es-ES" sz="2400" dirty="0" err="1" smtClean="0"/>
              <a:t>mort</a:t>
            </a:r>
            <a:endParaRPr lang="es-ES" sz="2400" dirty="0" smtClean="0"/>
          </a:p>
          <a:p>
            <a:pPr marL="548640" indent="-411480">
              <a:lnSpc>
                <a:spcPct val="150000"/>
              </a:lnSpc>
              <a:buClr>
                <a:schemeClr val="tx1">
                  <a:shade val="95000"/>
                </a:schemeClr>
              </a:buClr>
              <a:buFont typeface="Wingdings" pitchFamily="2" charset="2"/>
              <a:buChar char="§"/>
              <a:defRPr/>
            </a:pPr>
            <a:r>
              <a:rPr lang="es-ES" sz="2400" dirty="0" err="1" smtClean="0"/>
              <a:t>Dret</a:t>
            </a:r>
            <a:r>
              <a:rPr lang="es-ES" sz="2400" dirty="0" smtClean="0"/>
              <a:t> a respectar </a:t>
            </a:r>
            <a:r>
              <a:rPr lang="es-ES" sz="2400" dirty="0" err="1" smtClean="0"/>
              <a:t>fins</a:t>
            </a:r>
            <a:r>
              <a:rPr lang="es-ES" sz="2400" dirty="0" smtClean="0"/>
              <a:t> al final la </a:t>
            </a:r>
            <a:r>
              <a:rPr lang="es-ES" sz="2400" dirty="0" err="1" smtClean="0"/>
              <a:t>mateixa</a:t>
            </a:r>
            <a:r>
              <a:rPr lang="es-ES" sz="2400" dirty="0" smtClean="0"/>
              <a:t> </a:t>
            </a:r>
            <a:r>
              <a:rPr lang="es-ES" sz="2400" dirty="0" err="1" smtClean="0"/>
              <a:t>dignitat</a:t>
            </a:r>
            <a:r>
              <a:rPr lang="es-ES" sz="2400" dirty="0" smtClean="0"/>
              <a:t> (morir </a:t>
            </a:r>
            <a:r>
              <a:rPr lang="es-ES" sz="2400" dirty="0" err="1" smtClean="0"/>
              <a:t>amb</a:t>
            </a:r>
            <a:r>
              <a:rPr lang="es-ES" sz="2400" dirty="0" smtClean="0"/>
              <a:t> </a:t>
            </a:r>
            <a:r>
              <a:rPr lang="es-ES" sz="2400" dirty="0" err="1" smtClean="0"/>
              <a:t>dignitat</a:t>
            </a:r>
            <a:r>
              <a:rPr lang="es-ES" sz="2400" dirty="0" smtClean="0"/>
              <a:t>), </a:t>
            </a:r>
            <a:r>
              <a:rPr lang="es-ES" sz="2400" dirty="0" err="1" smtClean="0"/>
              <a:t>individualitat</a:t>
            </a:r>
            <a:r>
              <a:rPr lang="es-ES" sz="2400" dirty="0" smtClean="0"/>
              <a:t> (</a:t>
            </a:r>
            <a:r>
              <a:rPr lang="es-ES" sz="2400" dirty="0" err="1" smtClean="0"/>
              <a:t>sense</a:t>
            </a:r>
            <a:r>
              <a:rPr lang="es-ES" sz="2400" dirty="0" smtClean="0"/>
              <a:t> ser </a:t>
            </a:r>
            <a:r>
              <a:rPr lang="es-ES" sz="2400" dirty="0" err="1" smtClean="0"/>
              <a:t>jutjat</a:t>
            </a:r>
            <a:r>
              <a:rPr lang="es-ES" sz="2400" dirty="0" smtClean="0"/>
              <a:t> per les </a:t>
            </a:r>
            <a:r>
              <a:rPr lang="es-ES" sz="2400" dirty="0" err="1" smtClean="0"/>
              <a:t>meves</a:t>
            </a:r>
            <a:r>
              <a:rPr lang="es-ES" sz="2400" dirty="0" smtClean="0"/>
              <a:t> </a:t>
            </a:r>
            <a:r>
              <a:rPr lang="es-ES" sz="2400" dirty="0" err="1" smtClean="0"/>
              <a:t>decisions</a:t>
            </a:r>
            <a:r>
              <a:rPr lang="es-ES" sz="2400" dirty="0" smtClean="0"/>
              <a:t>) i </a:t>
            </a:r>
            <a:r>
              <a:rPr lang="es-ES" sz="2400" dirty="0" err="1" smtClean="0"/>
              <a:t>privacitat</a:t>
            </a:r>
            <a:r>
              <a:rPr lang="es-ES" sz="2400" dirty="0" smtClean="0"/>
              <a:t> que en vida.</a:t>
            </a:r>
          </a:p>
          <a:p>
            <a:pPr marL="548640" indent="-411480">
              <a:lnSpc>
                <a:spcPct val="150000"/>
              </a:lnSpc>
              <a:buClr>
                <a:schemeClr val="tx1">
                  <a:shade val="95000"/>
                </a:schemeClr>
              </a:buClr>
              <a:buFont typeface="Wingdings" pitchFamily="2" charset="2"/>
              <a:buChar char="§"/>
              <a:defRPr/>
            </a:pPr>
            <a:r>
              <a:rPr lang="es-ES" sz="2400" dirty="0" err="1" smtClean="0"/>
              <a:t>Dret</a:t>
            </a:r>
            <a:r>
              <a:rPr lang="es-ES" sz="2400" dirty="0" smtClean="0"/>
              <a:t> a </a:t>
            </a:r>
            <a:r>
              <a:rPr lang="es-ES" sz="2400" dirty="0" err="1" smtClean="0"/>
              <a:t>mantenir</a:t>
            </a:r>
            <a:r>
              <a:rPr lang="es-ES" sz="2400" dirty="0" smtClean="0"/>
              <a:t> una </a:t>
            </a:r>
            <a:r>
              <a:rPr lang="es-ES" sz="2400" dirty="0" err="1" smtClean="0"/>
              <a:t>esperança</a:t>
            </a:r>
            <a:r>
              <a:rPr lang="es-ES" sz="2400" dirty="0" smtClean="0"/>
              <a:t> (per </a:t>
            </a:r>
            <a:r>
              <a:rPr lang="es-ES" sz="2400" dirty="0" err="1" smtClean="0"/>
              <a:t>petita</a:t>
            </a:r>
            <a:r>
              <a:rPr lang="es-ES" sz="2400" dirty="0" smtClean="0"/>
              <a:t> que </a:t>
            </a:r>
            <a:r>
              <a:rPr lang="es-ES" sz="2400" dirty="0" err="1" smtClean="0"/>
              <a:t>sigui</a:t>
            </a:r>
            <a:r>
              <a:rPr lang="es-ES" sz="2400" dirty="0" smtClean="0"/>
              <a:t>)</a:t>
            </a:r>
          </a:p>
          <a:p>
            <a:pPr marL="548640" indent="-411480">
              <a:lnSpc>
                <a:spcPct val="150000"/>
              </a:lnSpc>
              <a:buClr>
                <a:schemeClr val="tx1">
                  <a:shade val="95000"/>
                </a:schemeClr>
              </a:buClr>
              <a:buFont typeface="Wingdings" pitchFamily="2" charset="2"/>
              <a:buChar char="§"/>
              <a:defRPr/>
            </a:pPr>
            <a:r>
              <a:rPr lang="es-ES" sz="2400" dirty="0" err="1" smtClean="0"/>
              <a:t>Obtenir</a:t>
            </a:r>
            <a:r>
              <a:rPr lang="es-ES" sz="2400" dirty="0" smtClean="0"/>
              <a:t> </a:t>
            </a:r>
            <a:r>
              <a:rPr lang="es-ES" sz="2400" dirty="0" err="1" smtClean="0"/>
              <a:t>informació</a:t>
            </a:r>
            <a:r>
              <a:rPr lang="es-ES" sz="2400" dirty="0" smtClean="0"/>
              <a:t> correcta i completa del </a:t>
            </a:r>
            <a:r>
              <a:rPr lang="es-ES" sz="2400" dirty="0" err="1" smtClean="0"/>
              <a:t>diagnóstic</a:t>
            </a:r>
            <a:r>
              <a:rPr lang="es-ES" sz="2400" dirty="0" smtClean="0"/>
              <a:t>, </a:t>
            </a:r>
            <a:r>
              <a:rPr lang="es-ES" sz="2400" dirty="0" err="1" smtClean="0"/>
              <a:t>pronòstic</a:t>
            </a:r>
            <a:r>
              <a:rPr lang="es-ES" sz="2400" dirty="0" smtClean="0"/>
              <a:t> i </a:t>
            </a:r>
            <a:r>
              <a:rPr lang="es-ES" sz="2400" dirty="0" err="1" smtClean="0"/>
              <a:t>tractament</a:t>
            </a:r>
            <a:r>
              <a:rPr lang="es-ES" sz="2400" dirty="0" smtClean="0"/>
              <a:t> i </a:t>
            </a:r>
            <a:r>
              <a:rPr lang="es-ES" sz="2400" dirty="0" err="1" smtClean="0"/>
              <a:t>alhora</a:t>
            </a:r>
            <a:r>
              <a:rPr lang="es-ES" sz="2400" dirty="0" smtClean="0"/>
              <a:t> poder participar en les </a:t>
            </a:r>
            <a:r>
              <a:rPr lang="es-ES" sz="2400" dirty="0" err="1" smtClean="0"/>
              <a:t>decisions</a:t>
            </a:r>
            <a:endParaRPr lang="es-ES" sz="2400" dirty="0" smtClean="0"/>
          </a:p>
          <a:p>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57356" y="274638"/>
            <a:ext cx="6829444" cy="796908"/>
          </a:xfrm>
        </p:spPr>
        <p:txBody>
          <a:bodyPr/>
          <a:lstStyle/>
          <a:p>
            <a:r>
              <a:rPr lang="es-ES" b="1" dirty="0" err="1" smtClean="0"/>
              <a:t>Definició</a:t>
            </a:r>
            <a:endParaRPr lang="es-ES" b="1" dirty="0"/>
          </a:p>
        </p:txBody>
      </p:sp>
      <p:sp>
        <p:nvSpPr>
          <p:cNvPr id="3" name="2 Marcador de contenido"/>
          <p:cNvSpPr>
            <a:spLocks noGrp="1"/>
          </p:cNvSpPr>
          <p:nvPr>
            <p:ph idx="1"/>
          </p:nvPr>
        </p:nvSpPr>
        <p:spPr>
          <a:xfrm>
            <a:off x="1857356" y="1285860"/>
            <a:ext cx="6829444" cy="4840303"/>
          </a:xfrm>
        </p:spPr>
        <p:txBody>
          <a:bodyPr>
            <a:normAutofit/>
          </a:bodyPr>
          <a:lstStyle/>
          <a:p>
            <a:pPr algn="just">
              <a:lnSpc>
                <a:spcPct val="150000"/>
              </a:lnSpc>
              <a:buFont typeface="Wingdings" pitchFamily="2" charset="2"/>
              <a:buChar char="§"/>
            </a:pPr>
            <a:r>
              <a:rPr lang="es-ES" sz="2600" dirty="0" err="1" smtClean="0">
                <a:ea typeface="ＭＳ Ｐゴシック" charset="-128"/>
              </a:rPr>
              <a:t>Procés</a:t>
            </a:r>
            <a:r>
              <a:rPr lang="es-ES" sz="2600" dirty="0" smtClean="0">
                <a:ea typeface="ＭＳ Ｐゴシック" charset="-128"/>
              </a:rPr>
              <a:t> en la última etapa de la vida </a:t>
            </a:r>
          </a:p>
          <a:p>
            <a:pPr algn="just">
              <a:lnSpc>
                <a:spcPct val="150000"/>
              </a:lnSpc>
              <a:buFont typeface="Wingdings" pitchFamily="2" charset="2"/>
              <a:buChar char="§"/>
            </a:pPr>
            <a:r>
              <a:rPr lang="es-ES" sz="2600" dirty="0" err="1" smtClean="0">
                <a:ea typeface="ＭＳ Ｐゴシック" charset="-128"/>
              </a:rPr>
              <a:t>Canviant</a:t>
            </a:r>
            <a:r>
              <a:rPr lang="es-ES" sz="2600" dirty="0" smtClean="0">
                <a:ea typeface="ＭＳ Ｐゴシック" charset="-128"/>
              </a:rPr>
              <a:t> i </a:t>
            </a:r>
            <a:r>
              <a:rPr lang="es-ES" sz="2600" dirty="0" err="1" smtClean="0">
                <a:ea typeface="ＭＳ Ｐゴシック" charset="-128"/>
              </a:rPr>
              <a:t>progressiu</a:t>
            </a:r>
            <a:endParaRPr lang="es-ES" sz="2600" dirty="0" smtClean="0">
              <a:ea typeface="ＭＳ Ｐゴシック" charset="-128"/>
            </a:endParaRPr>
          </a:p>
          <a:p>
            <a:pPr algn="just">
              <a:lnSpc>
                <a:spcPct val="150000"/>
              </a:lnSpc>
              <a:buFont typeface="Wingdings" pitchFamily="2" charset="2"/>
              <a:buChar char="§"/>
            </a:pPr>
            <a:r>
              <a:rPr lang="es-ES" sz="2600" dirty="0" smtClean="0">
                <a:ea typeface="ＭＳ Ｐゴシック" charset="-128"/>
              </a:rPr>
              <a:t>Irreversible en el </a:t>
            </a:r>
            <a:r>
              <a:rPr lang="es-ES" sz="2600" dirty="0" err="1" smtClean="0">
                <a:ea typeface="ＭＳ Ｐゴシック" charset="-128"/>
              </a:rPr>
              <a:t>temps</a:t>
            </a:r>
            <a:r>
              <a:rPr lang="es-ES" sz="2600" dirty="0" smtClean="0">
                <a:ea typeface="ＭＳ Ｐゴシック" charset="-128"/>
              </a:rPr>
              <a:t> </a:t>
            </a:r>
          </a:p>
          <a:p>
            <a:pPr algn="just">
              <a:lnSpc>
                <a:spcPct val="150000"/>
              </a:lnSpc>
              <a:buFont typeface="Wingdings" pitchFamily="2" charset="2"/>
              <a:buChar char="§"/>
            </a:pPr>
            <a:r>
              <a:rPr lang="es-ES" sz="2600" dirty="0" err="1" smtClean="0">
                <a:ea typeface="ＭＳ Ｐゴシック" charset="-128"/>
              </a:rPr>
              <a:t>S’acompanya</a:t>
            </a:r>
            <a:r>
              <a:rPr lang="es-ES" sz="2600" dirty="0" smtClean="0">
                <a:ea typeface="ＭＳ Ｐゴシック" charset="-128"/>
              </a:rPr>
              <a:t> de signes i </a:t>
            </a:r>
            <a:r>
              <a:rPr lang="es-ES" sz="2600" dirty="0" err="1" smtClean="0">
                <a:ea typeface="ＭＳ Ｐゴシック" charset="-128"/>
              </a:rPr>
              <a:t>símptomes</a:t>
            </a:r>
            <a:r>
              <a:rPr lang="es-ES" sz="2600" dirty="0" smtClean="0">
                <a:ea typeface="ＭＳ Ｐゴシック" charset="-128"/>
              </a:rPr>
              <a:t> </a:t>
            </a:r>
            <a:r>
              <a:rPr lang="es-ES" sz="2600" dirty="0" err="1" smtClean="0">
                <a:ea typeface="ＭＳ Ｐゴシック" charset="-128"/>
              </a:rPr>
              <a:t>tributaris</a:t>
            </a:r>
            <a:r>
              <a:rPr lang="es-ES" sz="2600" dirty="0" smtClean="0">
                <a:ea typeface="ＭＳ Ｐゴシック" charset="-128"/>
              </a:rPr>
              <a:t> de </a:t>
            </a:r>
            <a:r>
              <a:rPr lang="es-ES" sz="2600" dirty="0" err="1" smtClean="0">
                <a:ea typeface="ＭＳ Ｐゴシック" charset="-128"/>
              </a:rPr>
              <a:t>suport</a:t>
            </a:r>
            <a:r>
              <a:rPr lang="es-ES" sz="2600" dirty="0" smtClean="0">
                <a:ea typeface="ＭＳ Ｐゴシック" charset="-128"/>
              </a:rPr>
              <a:t> i </a:t>
            </a:r>
            <a:r>
              <a:rPr lang="es-ES" sz="2600" dirty="0" err="1" smtClean="0">
                <a:ea typeface="ＭＳ Ｐゴシック" charset="-128"/>
              </a:rPr>
              <a:t>tractament</a:t>
            </a:r>
            <a:endParaRPr lang="es-ES" sz="2600" dirty="0" smtClean="0">
              <a:ea typeface="ＭＳ Ｐゴシック" charset="-128"/>
            </a:endParaRPr>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err="1" smtClean="0"/>
              <a:t>Drets</a:t>
            </a:r>
            <a:r>
              <a:rPr lang="es-ES" sz="3600" b="1" dirty="0" smtClean="0"/>
              <a:t> del </a:t>
            </a:r>
            <a:r>
              <a:rPr lang="es-ES" sz="3600" b="1" dirty="0" err="1" smtClean="0"/>
              <a:t>pacients</a:t>
            </a:r>
            <a:r>
              <a:rPr lang="es-ES" sz="3600" b="1" dirty="0" smtClean="0"/>
              <a:t> II</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5878532"/>
          </a:xfrm>
          <a:prstGeom prst="rect">
            <a:avLst/>
          </a:prstGeom>
        </p:spPr>
        <p:txBody>
          <a:bodyPr wrap="square">
            <a:spAutoFit/>
          </a:bodyPr>
          <a:lstStyle/>
          <a:p>
            <a:pPr>
              <a:lnSpc>
                <a:spcPct val="150000"/>
              </a:lnSpc>
              <a:buFont typeface="Wingdings" pitchFamily="2" charset="2"/>
              <a:buChar char="§"/>
            </a:pPr>
            <a:r>
              <a:rPr lang="es-ES" sz="2400" dirty="0" smtClean="0"/>
              <a:t> </a:t>
            </a:r>
            <a:r>
              <a:rPr lang="es-ES" sz="2400" dirty="0" err="1" smtClean="0"/>
              <a:t>Dret</a:t>
            </a:r>
            <a:r>
              <a:rPr lang="es-ES" sz="2400" dirty="0" smtClean="0"/>
              <a:t> a no morir en </a:t>
            </a:r>
            <a:r>
              <a:rPr lang="es-ES" sz="2400" dirty="0" err="1" smtClean="0"/>
              <a:t>soledat</a:t>
            </a:r>
            <a:endParaRPr lang="es-ES" sz="2400" dirty="0" smtClean="0"/>
          </a:p>
          <a:p>
            <a:pPr>
              <a:lnSpc>
                <a:spcPct val="150000"/>
              </a:lnSpc>
              <a:buFont typeface="Wingdings" pitchFamily="2" charset="2"/>
              <a:buChar char="§"/>
            </a:pPr>
            <a:endParaRPr lang="es-ES" sz="2400" dirty="0" smtClean="0"/>
          </a:p>
          <a:p>
            <a:pPr>
              <a:lnSpc>
                <a:spcPct val="150000"/>
              </a:lnSpc>
              <a:buFont typeface="Wingdings" pitchFamily="2" charset="2"/>
              <a:buChar char="§"/>
            </a:pPr>
            <a:r>
              <a:rPr lang="es-ES" sz="2400" dirty="0" smtClean="0"/>
              <a:t> </a:t>
            </a:r>
            <a:r>
              <a:rPr lang="es-ES" sz="2400" dirty="0" err="1" smtClean="0"/>
              <a:t>Dret</a:t>
            </a:r>
            <a:r>
              <a:rPr lang="es-ES" sz="2400" dirty="0" smtClean="0"/>
              <a:t> a ser </a:t>
            </a:r>
            <a:r>
              <a:rPr lang="es-ES" sz="2400" dirty="0" err="1" smtClean="0"/>
              <a:t>alliberat</a:t>
            </a:r>
            <a:r>
              <a:rPr lang="es-ES" sz="2400" dirty="0" smtClean="0"/>
              <a:t> del dolor</a:t>
            </a:r>
          </a:p>
          <a:p>
            <a:pPr>
              <a:lnSpc>
                <a:spcPct val="150000"/>
              </a:lnSpc>
              <a:buFont typeface="Wingdings" pitchFamily="2" charset="2"/>
              <a:buChar char="§"/>
            </a:pPr>
            <a:endParaRPr lang="es-ES" sz="2400" dirty="0" smtClean="0"/>
          </a:p>
          <a:p>
            <a:pPr>
              <a:lnSpc>
                <a:spcPct val="150000"/>
              </a:lnSpc>
              <a:buFont typeface="Wingdings" pitchFamily="2" charset="2"/>
              <a:buChar char="§"/>
            </a:pPr>
            <a:r>
              <a:rPr lang="es-ES" sz="2400" dirty="0" smtClean="0"/>
              <a:t> </a:t>
            </a:r>
            <a:r>
              <a:rPr lang="es-ES" sz="2400" dirty="0" err="1" smtClean="0"/>
              <a:t>Obtenir</a:t>
            </a:r>
            <a:r>
              <a:rPr lang="es-ES" sz="2400" dirty="0" smtClean="0"/>
              <a:t> un bon control de les </a:t>
            </a:r>
            <a:r>
              <a:rPr lang="es-ES" sz="2400" dirty="0" err="1" smtClean="0"/>
              <a:t>símptomes</a:t>
            </a:r>
            <a:r>
              <a:rPr lang="es-ES" sz="2400" dirty="0" smtClean="0"/>
              <a:t> encara que </a:t>
            </a:r>
            <a:r>
              <a:rPr lang="es-ES" sz="2400" dirty="0" err="1" smtClean="0"/>
              <a:t>hi</a:t>
            </a:r>
            <a:r>
              <a:rPr lang="es-ES" sz="2400" dirty="0" smtClean="0"/>
              <a:t> </a:t>
            </a:r>
            <a:r>
              <a:rPr lang="es-ES" sz="2400" dirty="0" err="1" smtClean="0"/>
              <a:t>hagi</a:t>
            </a:r>
            <a:r>
              <a:rPr lang="es-ES" sz="2400" dirty="0" smtClean="0"/>
              <a:t> un </a:t>
            </a:r>
            <a:r>
              <a:rPr lang="es-ES" sz="2400" dirty="0" err="1" smtClean="0"/>
              <a:t>risc</a:t>
            </a:r>
            <a:r>
              <a:rPr lang="es-ES" sz="2400" dirty="0" smtClean="0"/>
              <a:t> </a:t>
            </a:r>
            <a:r>
              <a:rPr lang="es-ES" sz="2400" dirty="0" err="1" smtClean="0"/>
              <a:t>d´acurçament</a:t>
            </a:r>
            <a:r>
              <a:rPr lang="es-ES" sz="2400" dirty="0" smtClean="0"/>
              <a:t> de la vida </a:t>
            </a:r>
            <a:r>
              <a:rPr lang="es-ES" sz="2400" dirty="0" err="1" smtClean="0"/>
              <a:t>amb</a:t>
            </a:r>
            <a:r>
              <a:rPr lang="es-ES" sz="2400" dirty="0" smtClean="0"/>
              <a:t> les </a:t>
            </a:r>
            <a:r>
              <a:rPr lang="es-ES" sz="2400" dirty="0" err="1" smtClean="0"/>
              <a:t>teràpies</a:t>
            </a:r>
            <a:r>
              <a:rPr lang="es-ES" sz="2400" dirty="0" smtClean="0"/>
              <a:t> </a:t>
            </a:r>
            <a:r>
              <a:rPr lang="es-ES" sz="2400" dirty="0" err="1" smtClean="0"/>
              <a:t>utilitzades</a:t>
            </a:r>
            <a:r>
              <a:rPr lang="es-ES" sz="2400" dirty="0" smtClean="0"/>
              <a:t>.</a:t>
            </a:r>
          </a:p>
          <a:p>
            <a:pPr>
              <a:lnSpc>
                <a:spcPct val="150000"/>
              </a:lnSpc>
              <a:buFont typeface="Wingdings" pitchFamily="2" charset="2"/>
              <a:buChar char="§"/>
            </a:pPr>
            <a:endParaRPr lang="es-ES" sz="2400" dirty="0" smtClean="0"/>
          </a:p>
          <a:p>
            <a:pPr>
              <a:lnSpc>
                <a:spcPct val="150000"/>
              </a:lnSpc>
              <a:buFont typeface="Wingdings" pitchFamily="2" charset="2"/>
              <a:buChar char="§"/>
            </a:pPr>
            <a:r>
              <a:rPr lang="es-ES" sz="2400" dirty="0" smtClean="0"/>
              <a:t> </a:t>
            </a:r>
            <a:r>
              <a:rPr lang="es-ES" sz="2400" dirty="0" err="1" smtClean="0"/>
              <a:t>Atendre</a:t>
            </a:r>
            <a:r>
              <a:rPr lang="es-ES" sz="2400" dirty="0" smtClean="0"/>
              <a:t>, respectar i cuidar </a:t>
            </a:r>
            <a:r>
              <a:rPr lang="es-ES" sz="2400" dirty="0" err="1" smtClean="0"/>
              <a:t>als</a:t>
            </a:r>
            <a:r>
              <a:rPr lang="es-ES" sz="2400" dirty="0" smtClean="0"/>
              <a:t> </a:t>
            </a:r>
            <a:r>
              <a:rPr lang="es-ES" sz="2400" dirty="0" err="1" smtClean="0"/>
              <a:t>seus</a:t>
            </a:r>
            <a:r>
              <a:rPr lang="es-ES" sz="2400" dirty="0" smtClean="0"/>
              <a:t> </a:t>
            </a:r>
            <a:r>
              <a:rPr lang="es-ES" sz="2400" dirty="0" err="1" smtClean="0"/>
              <a:t>familiars</a:t>
            </a:r>
            <a:r>
              <a:rPr lang="es-ES" sz="2400" dirty="0" smtClean="0"/>
              <a:t>.</a:t>
            </a:r>
          </a:p>
          <a:p>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785794"/>
            <a:ext cx="7772400" cy="3429024"/>
          </a:xfrm>
        </p:spPr>
        <p:txBody>
          <a:bodyPr>
            <a:normAutofit/>
          </a:bodyPr>
          <a:lstStyle/>
          <a:p>
            <a:r>
              <a:rPr lang="es-ES" sz="8000" b="1" dirty="0" smtClean="0">
                <a:solidFill>
                  <a:schemeClr val="bg1"/>
                </a:solidFill>
              </a:rPr>
              <a:t>SEDACIÓ</a:t>
            </a:r>
            <a:br>
              <a:rPr lang="es-ES" sz="8000" b="1" dirty="0" smtClean="0">
                <a:solidFill>
                  <a:schemeClr val="bg1"/>
                </a:solidFill>
              </a:rPr>
            </a:br>
            <a:endParaRPr lang="es-ES" sz="8000" b="1" dirty="0">
              <a:solidFill>
                <a:schemeClr val="bg1"/>
              </a:solidFill>
            </a:endParaRPr>
          </a:p>
        </p:txBody>
      </p:sp>
      <p:pic>
        <p:nvPicPr>
          <p:cNvPr id="7" name="Picture 2"/>
          <p:cNvPicPr>
            <a:picLocks noChangeAspect="1" noChangeArrowheads="1"/>
          </p:cNvPicPr>
          <p:nvPr/>
        </p:nvPicPr>
        <p:blipFill>
          <a:blip r:embed="rId2"/>
          <a:srcRect/>
          <a:stretch>
            <a:fillRect/>
          </a:stretch>
        </p:blipFill>
        <p:spPr bwMode="auto">
          <a:xfrm>
            <a:off x="6572264" y="4893122"/>
            <a:ext cx="2285984" cy="16201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57356" y="274638"/>
            <a:ext cx="6829444" cy="796908"/>
          </a:xfrm>
        </p:spPr>
        <p:txBody>
          <a:bodyPr/>
          <a:lstStyle/>
          <a:p>
            <a:r>
              <a:rPr lang="es-ES" b="1" dirty="0" err="1" smtClean="0"/>
              <a:t>Definició</a:t>
            </a:r>
            <a:endParaRPr lang="es-ES" b="1" dirty="0"/>
          </a:p>
        </p:txBody>
      </p:sp>
      <p:sp>
        <p:nvSpPr>
          <p:cNvPr id="3" name="2 Marcador de contenido"/>
          <p:cNvSpPr>
            <a:spLocks noGrp="1"/>
          </p:cNvSpPr>
          <p:nvPr>
            <p:ph idx="1"/>
          </p:nvPr>
        </p:nvSpPr>
        <p:spPr>
          <a:xfrm>
            <a:off x="1857356" y="1285860"/>
            <a:ext cx="6829444" cy="4840303"/>
          </a:xfrm>
        </p:spPr>
        <p:txBody>
          <a:bodyPr>
            <a:normAutofit/>
          </a:bodyPr>
          <a:lstStyle/>
          <a:p>
            <a:pPr algn="just">
              <a:lnSpc>
                <a:spcPct val="150000"/>
              </a:lnSpc>
              <a:buNone/>
            </a:pPr>
            <a:r>
              <a:rPr lang="ca-ES" sz="2800" dirty="0" smtClean="0"/>
              <a:t>	Administració de fàrmacs amb l'objectiu de reduir el nivell de consciència i així </a:t>
            </a:r>
            <a:r>
              <a:rPr lang="ca-ES" sz="2800" b="1" dirty="0" smtClean="0"/>
              <a:t>disminuir o anul·lar la percepció </a:t>
            </a:r>
            <a:r>
              <a:rPr lang="ca-ES" sz="2800" dirty="0" smtClean="0"/>
              <a:t>per part del pacient de </a:t>
            </a:r>
            <a:r>
              <a:rPr lang="ca-ES" sz="2800" b="1" dirty="0" smtClean="0"/>
              <a:t>símptomes</a:t>
            </a:r>
            <a:r>
              <a:rPr lang="ca-ES" sz="2800" dirty="0" smtClean="0"/>
              <a:t> que produeixen un patiment innecessari</a:t>
            </a:r>
            <a:r>
              <a:rPr lang="es-ES" sz="2800" dirty="0" smtClean="0"/>
              <a:t>.</a:t>
            </a:r>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57356" y="274638"/>
            <a:ext cx="6829444" cy="796908"/>
          </a:xfrm>
        </p:spPr>
        <p:txBody>
          <a:bodyPr/>
          <a:lstStyle/>
          <a:p>
            <a:r>
              <a:rPr lang="es-ES" b="1" dirty="0" err="1" smtClean="0"/>
              <a:t>Classificació</a:t>
            </a:r>
            <a:endParaRPr lang="es-ES" b="1" dirty="0"/>
          </a:p>
        </p:txBody>
      </p:sp>
      <p:sp>
        <p:nvSpPr>
          <p:cNvPr id="3" name="2 Marcador de contenido"/>
          <p:cNvSpPr>
            <a:spLocks noGrp="1"/>
          </p:cNvSpPr>
          <p:nvPr>
            <p:ph idx="1"/>
          </p:nvPr>
        </p:nvSpPr>
        <p:spPr>
          <a:xfrm>
            <a:off x="1857356" y="1285860"/>
            <a:ext cx="6829444" cy="4840303"/>
          </a:xfrm>
        </p:spPr>
        <p:txBody>
          <a:bodyPr>
            <a:normAutofit fontScale="92500" lnSpcReduction="20000"/>
          </a:bodyPr>
          <a:lstStyle/>
          <a:p>
            <a:pPr>
              <a:buClr>
                <a:schemeClr val="accent1">
                  <a:shade val="75000"/>
                </a:schemeClr>
              </a:buClr>
              <a:buNone/>
              <a:defRPr/>
            </a:pPr>
            <a:r>
              <a:rPr lang="ca-ES" u="sng" dirty="0" smtClean="0">
                <a:solidFill>
                  <a:schemeClr val="bg2">
                    <a:lumMod val="25000"/>
                  </a:schemeClr>
                </a:solidFill>
              </a:rPr>
              <a:t>Segons seu objectiu:</a:t>
            </a:r>
          </a:p>
          <a:p>
            <a:pPr lvl="1">
              <a:buFont typeface="Wingdings"/>
              <a:buChar char="n"/>
              <a:defRPr/>
            </a:pPr>
            <a:r>
              <a:rPr lang="ca-ES" dirty="0" smtClean="0">
                <a:solidFill>
                  <a:schemeClr val="bg2">
                    <a:lumMod val="25000"/>
                  </a:schemeClr>
                </a:solidFill>
              </a:rPr>
              <a:t> </a:t>
            </a:r>
            <a:r>
              <a:rPr lang="ca-ES" i="1" dirty="0" smtClean="0">
                <a:solidFill>
                  <a:schemeClr val="bg2">
                    <a:lumMod val="25000"/>
                  </a:schemeClr>
                </a:solidFill>
              </a:rPr>
              <a:t>primària </a:t>
            </a:r>
          </a:p>
          <a:p>
            <a:pPr lvl="1">
              <a:buFont typeface="Wingdings"/>
              <a:buChar char="n"/>
              <a:defRPr/>
            </a:pPr>
            <a:r>
              <a:rPr lang="ca-ES" i="1" dirty="0" smtClean="0">
                <a:solidFill>
                  <a:schemeClr val="bg2">
                    <a:lumMod val="25000"/>
                  </a:schemeClr>
                </a:solidFill>
              </a:rPr>
              <a:t>secundària </a:t>
            </a:r>
          </a:p>
          <a:p>
            <a:pPr>
              <a:buClr>
                <a:schemeClr val="accent1">
                  <a:shade val="75000"/>
                </a:schemeClr>
              </a:buClr>
              <a:buFont typeface="Wingdings"/>
              <a:buChar char="p"/>
              <a:defRPr/>
            </a:pPr>
            <a:endParaRPr lang="ca-ES" i="1" dirty="0" smtClean="0">
              <a:solidFill>
                <a:schemeClr val="bg2">
                  <a:lumMod val="25000"/>
                </a:schemeClr>
              </a:solidFill>
            </a:endParaRPr>
          </a:p>
          <a:p>
            <a:pPr>
              <a:buClr>
                <a:schemeClr val="accent1">
                  <a:shade val="75000"/>
                </a:schemeClr>
              </a:buClr>
              <a:buNone/>
              <a:defRPr/>
            </a:pPr>
            <a:r>
              <a:rPr lang="ca-ES" u="sng" dirty="0" smtClean="0">
                <a:solidFill>
                  <a:schemeClr val="bg2">
                    <a:lumMod val="25000"/>
                  </a:schemeClr>
                </a:solidFill>
              </a:rPr>
              <a:t>Segons la temporalitat :</a:t>
            </a:r>
          </a:p>
          <a:p>
            <a:pPr lvl="1">
              <a:buFont typeface="Wingdings"/>
              <a:buChar char="n"/>
              <a:defRPr/>
            </a:pPr>
            <a:r>
              <a:rPr lang="ca-ES" i="1" dirty="0" smtClean="0">
                <a:solidFill>
                  <a:schemeClr val="bg2">
                    <a:lumMod val="25000"/>
                  </a:schemeClr>
                </a:solidFill>
              </a:rPr>
              <a:t>contínua </a:t>
            </a:r>
          </a:p>
          <a:p>
            <a:pPr lvl="1">
              <a:buFont typeface="Wingdings"/>
              <a:buChar char="n"/>
              <a:defRPr/>
            </a:pPr>
            <a:r>
              <a:rPr lang="ca-ES" i="1" dirty="0" smtClean="0">
                <a:solidFill>
                  <a:schemeClr val="bg2">
                    <a:lumMod val="25000"/>
                  </a:schemeClr>
                </a:solidFill>
              </a:rPr>
              <a:t>intermitent </a:t>
            </a:r>
          </a:p>
          <a:p>
            <a:pPr>
              <a:buClr>
                <a:schemeClr val="accent1">
                  <a:shade val="75000"/>
                </a:schemeClr>
              </a:buClr>
              <a:buFont typeface="Wingdings"/>
              <a:buChar char="p"/>
              <a:defRPr/>
            </a:pPr>
            <a:endParaRPr lang="ca-ES" i="1" dirty="0" smtClean="0">
              <a:solidFill>
                <a:schemeClr val="bg2">
                  <a:lumMod val="25000"/>
                </a:schemeClr>
              </a:solidFill>
            </a:endParaRPr>
          </a:p>
          <a:p>
            <a:pPr>
              <a:buClr>
                <a:schemeClr val="accent1">
                  <a:shade val="75000"/>
                </a:schemeClr>
              </a:buClr>
              <a:buNone/>
              <a:defRPr/>
            </a:pPr>
            <a:r>
              <a:rPr lang="ca-ES" u="sng" dirty="0" smtClean="0">
                <a:solidFill>
                  <a:schemeClr val="bg2">
                    <a:lumMod val="25000"/>
                  </a:schemeClr>
                </a:solidFill>
              </a:rPr>
              <a:t>Segons la intensitat : </a:t>
            </a:r>
            <a:r>
              <a:rPr lang="ca-ES" dirty="0" smtClean="0">
                <a:solidFill>
                  <a:schemeClr val="bg2">
                    <a:lumMod val="25000"/>
                  </a:schemeClr>
                </a:solidFill>
              </a:rPr>
              <a:t>(</a:t>
            </a:r>
            <a:r>
              <a:rPr lang="ca-ES" dirty="0" err="1" smtClean="0">
                <a:solidFill>
                  <a:schemeClr val="bg2">
                    <a:lumMod val="25000"/>
                  </a:schemeClr>
                </a:solidFill>
              </a:rPr>
              <a:t>Ramsay</a:t>
            </a:r>
            <a:r>
              <a:rPr lang="ca-ES" dirty="0" smtClean="0">
                <a:solidFill>
                  <a:schemeClr val="bg2">
                    <a:lumMod val="25000"/>
                  </a:schemeClr>
                </a:solidFill>
              </a:rPr>
              <a:t>)</a:t>
            </a:r>
          </a:p>
          <a:p>
            <a:pPr lvl="1">
              <a:buFont typeface="Wingdings"/>
              <a:buChar char="n"/>
              <a:defRPr/>
            </a:pPr>
            <a:r>
              <a:rPr lang="ca-ES" i="1" dirty="0" smtClean="0">
                <a:solidFill>
                  <a:schemeClr val="bg2">
                    <a:lumMod val="25000"/>
                  </a:schemeClr>
                </a:solidFill>
              </a:rPr>
              <a:t>profunda</a:t>
            </a:r>
            <a:r>
              <a:rPr lang="ca-ES" dirty="0" smtClean="0">
                <a:solidFill>
                  <a:schemeClr val="bg2">
                    <a:lumMod val="25000"/>
                  </a:schemeClr>
                </a:solidFill>
              </a:rPr>
              <a:t> (</a:t>
            </a:r>
            <a:r>
              <a:rPr lang="ca-ES" dirty="0" err="1" smtClean="0">
                <a:solidFill>
                  <a:schemeClr val="bg2">
                    <a:lumMod val="25000"/>
                  </a:schemeClr>
                </a:solidFill>
              </a:rPr>
              <a:t>IV-VI</a:t>
            </a:r>
            <a:r>
              <a:rPr lang="ca-ES" dirty="0" smtClean="0">
                <a:solidFill>
                  <a:schemeClr val="bg2">
                    <a:lumMod val="25000"/>
                  </a:schemeClr>
                </a:solidFill>
              </a:rPr>
              <a:t>)</a:t>
            </a:r>
          </a:p>
          <a:p>
            <a:pPr lvl="1">
              <a:buFont typeface="Wingdings"/>
              <a:buChar char="n"/>
              <a:defRPr/>
            </a:pPr>
            <a:r>
              <a:rPr lang="ca-ES" i="1" dirty="0" smtClean="0">
                <a:solidFill>
                  <a:schemeClr val="bg2">
                    <a:lumMod val="25000"/>
                  </a:schemeClr>
                </a:solidFill>
              </a:rPr>
              <a:t>superficial </a:t>
            </a:r>
            <a:r>
              <a:rPr lang="ca-ES" dirty="0" smtClean="0">
                <a:solidFill>
                  <a:schemeClr val="bg2">
                    <a:lumMod val="25000"/>
                  </a:schemeClr>
                </a:solidFill>
              </a:rPr>
              <a:t>(II)</a:t>
            </a:r>
            <a:endParaRPr lang="es-ES" sz="28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a:xfrm>
            <a:off x="2214546" y="642918"/>
            <a:ext cx="6472254" cy="1143000"/>
          </a:xfrm>
        </p:spPr>
        <p:txBody>
          <a:bodyPr/>
          <a:lstStyle/>
          <a:p>
            <a:pPr eaLnBrk="1" fontAlgn="auto" hangingPunct="1">
              <a:spcAft>
                <a:spcPts val="0"/>
              </a:spcAft>
              <a:defRPr/>
            </a:pPr>
            <a:r>
              <a:rPr lang="es-ES" b="1" dirty="0" smtClean="0">
                <a:solidFill>
                  <a:schemeClr val="tx2">
                    <a:lumMod val="75000"/>
                  </a:schemeClr>
                </a:solidFill>
              </a:rPr>
              <a:t>Escala de </a:t>
            </a:r>
            <a:r>
              <a:rPr lang="es-ES" b="1" dirty="0" err="1" smtClean="0">
                <a:solidFill>
                  <a:schemeClr val="tx2">
                    <a:lumMod val="75000"/>
                  </a:schemeClr>
                </a:solidFill>
              </a:rPr>
              <a:t>Ramsay</a:t>
            </a:r>
            <a:endParaRPr lang="es-ES" b="1" dirty="0" smtClean="0">
              <a:solidFill>
                <a:schemeClr val="tx2">
                  <a:lumMod val="75000"/>
                </a:schemeClr>
              </a:solidFill>
            </a:endParaRPr>
          </a:p>
        </p:txBody>
      </p:sp>
      <p:graphicFrame>
        <p:nvGraphicFramePr>
          <p:cNvPr id="4" name="3 Marcador de contenido"/>
          <p:cNvGraphicFramePr>
            <a:graphicFrameLocks noGrp="1"/>
          </p:cNvGraphicFramePr>
          <p:nvPr>
            <p:ph idx="1"/>
          </p:nvPr>
        </p:nvGraphicFramePr>
        <p:xfrm>
          <a:off x="2214546" y="2186377"/>
          <a:ext cx="5967429" cy="2612316"/>
        </p:xfrm>
        <a:graphic>
          <a:graphicData uri="http://schemas.openxmlformats.org/drawingml/2006/table">
            <a:tbl>
              <a:tblPr firstRow="1" bandRow="1">
                <a:tableStyleId>{5C22544A-7EE6-4342-B048-85BDC9FD1C3A}</a:tableStyleId>
              </a:tblPr>
              <a:tblGrid>
                <a:gridCol w="999572"/>
                <a:gridCol w="4967857"/>
              </a:tblGrid>
              <a:tr h="0">
                <a:tc>
                  <a:txBody>
                    <a:bodyPr/>
                    <a:lstStyle/>
                    <a:p>
                      <a:r>
                        <a:rPr lang="ca-ES" sz="1800" noProof="0" dirty="0" smtClean="0"/>
                        <a:t>Nivell</a:t>
                      </a:r>
                      <a:endParaRPr lang="ca-ES" sz="1800" noProof="0" dirty="0"/>
                    </a:p>
                  </a:txBody>
                  <a:tcPr marL="91438" marR="91438" marT="45726" marB="45726"/>
                </a:tc>
                <a:tc>
                  <a:txBody>
                    <a:bodyPr/>
                    <a:lstStyle/>
                    <a:p>
                      <a:r>
                        <a:rPr lang="ca-ES" sz="1800" noProof="0" dirty="0" smtClean="0"/>
                        <a:t>Situació</a:t>
                      </a:r>
                      <a:r>
                        <a:rPr lang="ca-ES" sz="1800" baseline="0" noProof="0" dirty="0" smtClean="0"/>
                        <a:t> del pacient</a:t>
                      </a:r>
                      <a:endParaRPr lang="ca-ES" sz="1800" noProof="0" dirty="0"/>
                    </a:p>
                  </a:txBody>
                  <a:tcPr marL="91438" marR="91438" marT="45726" marB="45726"/>
                </a:tc>
              </a:tr>
              <a:tr h="374424">
                <a:tc>
                  <a:txBody>
                    <a:bodyPr/>
                    <a:lstStyle/>
                    <a:p>
                      <a:r>
                        <a:rPr lang="ca-ES" sz="1800" noProof="0" smtClean="0"/>
                        <a:t>I</a:t>
                      </a:r>
                      <a:endParaRPr lang="ca-ES" sz="1800" noProof="0"/>
                    </a:p>
                  </a:txBody>
                  <a:tcPr marL="91438" marR="91438" marT="45726" marB="45726"/>
                </a:tc>
                <a:tc>
                  <a:txBody>
                    <a:bodyPr/>
                    <a:lstStyle/>
                    <a:p>
                      <a:r>
                        <a:rPr lang="ca-ES" sz="1800" noProof="0" smtClean="0"/>
                        <a:t>Agitat, angoixat</a:t>
                      </a:r>
                      <a:endParaRPr lang="ca-ES" sz="1800" noProof="0"/>
                    </a:p>
                  </a:txBody>
                  <a:tcPr marL="91438" marR="91438" marT="45726" marB="45726"/>
                </a:tc>
              </a:tr>
              <a:tr h="374424">
                <a:tc>
                  <a:txBody>
                    <a:bodyPr/>
                    <a:lstStyle/>
                    <a:p>
                      <a:r>
                        <a:rPr lang="ca-ES" sz="1800" noProof="0" smtClean="0"/>
                        <a:t>II</a:t>
                      </a:r>
                      <a:endParaRPr lang="ca-ES" sz="1800" noProof="0"/>
                    </a:p>
                  </a:txBody>
                  <a:tcPr marL="91438" marR="91438" marT="45726" marB="45726"/>
                </a:tc>
                <a:tc>
                  <a:txBody>
                    <a:bodyPr/>
                    <a:lstStyle/>
                    <a:p>
                      <a:r>
                        <a:rPr lang="ca-ES" sz="1800" noProof="0" smtClean="0"/>
                        <a:t>Tranquil,</a:t>
                      </a:r>
                      <a:r>
                        <a:rPr lang="ca-ES" sz="1800" baseline="0" noProof="0" smtClean="0"/>
                        <a:t> orientat i col·laborador</a:t>
                      </a:r>
                      <a:endParaRPr lang="ca-ES" sz="1800" noProof="0"/>
                    </a:p>
                  </a:txBody>
                  <a:tcPr marL="91438" marR="91438" marT="45726" marB="45726"/>
                </a:tc>
              </a:tr>
              <a:tr h="374424">
                <a:tc>
                  <a:txBody>
                    <a:bodyPr/>
                    <a:lstStyle/>
                    <a:p>
                      <a:r>
                        <a:rPr lang="ca-ES" sz="1800" noProof="0" smtClean="0"/>
                        <a:t>III</a:t>
                      </a:r>
                      <a:endParaRPr lang="ca-ES" sz="1800" noProof="0"/>
                    </a:p>
                  </a:txBody>
                  <a:tcPr marL="91438" marR="91438" marT="45726" marB="45726"/>
                </a:tc>
                <a:tc>
                  <a:txBody>
                    <a:bodyPr/>
                    <a:lstStyle/>
                    <a:p>
                      <a:r>
                        <a:rPr lang="ca-ES" sz="1800" noProof="0" smtClean="0"/>
                        <a:t>Resposta agitada a estimuls verbals</a:t>
                      </a:r>
                      <a:endParaRPr lang="ca-ES" sz="1800" noProof="0"/>
                    </a:p>
                  </a:txBody>
                  <a:tcPr marL="91438" marR="91438" marT="45726" marB="45726"/>
                </a:tc>
              </a:tr>
              <a:tr h="374424">
                <a:tc>
                  <a:txBody>
                    <a:bodyPr/>
                    <a:lstStyle/>
                    <a:p>
                      <a:r>
                        <a:rPr lang="ca-ES" sz="1800" noProof="0" smtClean="0"/>
                        <a:t>IV</a:t>
                      </a:r>
                      <a:endParaRPr lang="ca-ES" sz="1800" noProof="0"/>
                    </a:p>
                  </a:txBody>
                  <a:tcPr marL="91438" marR="91438" marT="45726" marB="45726"/>
                </a:tc>
                <a:tc>
                  <a:txBody>
                    <a:bodyPr/>
                    <a:lstStyle/>
                    <a:p>
                      <a:r>
                        <a:rPr lang="ca-ES" sz="1800" noProof="0" smtClean="0"/>
                        <a:t>Resposta ràpida i agitada a estimuls dolorosos</a:t>
                      </a:r>
                      <a:endParaRPr lang="ca-ES" sz="1800" noProof="0"/>
                    </a:p>
                  </a:txBody>
                  <a:tcPr marL="91438" marR="91438" marT="45726" marB="45726"/>
                </a:tc>
              </a:tr>
              <a:tr h="374424">
                <a:tc>
                  <a:txBody>
                    <a:bodyPr/>
                    <a:lstStyle/>
                    <a:p>
                      <a:r>
                        <a:rPr lang="ca-ES" sz="1800" noProof="0" dirty="0" smtClean="0"/>
                        <a:t>V</a:t>
                      </a:r>
                      <a:endParaRPr lang="ca-ES" sz="1800" noProof="0" dirty="0"/>
                    </a:p>
                  </a:txBody>
                  <a:tcPr marL="91438" marR="91438" marT="45726" marB="45726"/>
                </a:tc>
                <a:tc>
                  <a:txBody>
                    <a:bodyPr/>
                    <a:lstStyle/>
                    <a:p>
                      <a:r>
                        <a:rPr lang="ca-ES" sz="1800" noProof="0" smtClean="0"/>
                        <a:t>Resposta lenta a estimuls dolorosos</a:t>
                      </a:r>
                    </a:p>
                  </a:txBody>
                  <a:tcPr marL="91438" marR="91438" marT="45726" marB="45726"/>
                </a:tc>
              </a:tr>
              <a:tr h="374424">
                <a:tc>
                  <a:txBody>
                    <a:bodyPr/>
                    <a:lstStyle/>
                    <a:p>
                      <a:r>
                        <a:rPr lang="ca-ES" sz="1800" noProof="0" dirty="0" smtClean="0"/>
                        <a:t>VI</a:t>
                      </a:r>
                      <a:endParaRPr lang="ca-ES" sz="1800" noProof="0" dirty="0"/>
                    </a:p>
                  </a:txBody>
                  <a:tcPr marL="91438" marR="91438" marT="45726" marB="45726"/>
                </a:tc>
                <a:tc>
                  <a:txBody>
                    <a:bodyPr/>
                    <a:lstStyle/>
                    <a:p>
                      <a:r>
                        <a:rPr lang="ca-ES" sz="1800" noProof="0" dirty="0" smtClean="0"/>
                        <a:t>No resposta</a:t>
                      </a:r>
                    </a:p>
                  </a:txBody>
                  <a:tcPr marL="91438" marR="91438" marT="45726" marB="45726"/>
                </a:tc>
              </a:tr>
            </a:tbl>
          </a:graphicData>
        </a:graphic>
      </p:graphicFrame>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ca-ES" sz="3600" b="1" dirty="0" smtClean="0">
                <a:solidFill>
                  <a:schemeClr val="tx2">
                    <a:lumMod val="75000"/>
                  </a:schemeClr>
                </a:solidFill>
              </a:rPr>
              <a:t>Principis ètics: doble efecte</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4770537"/>
          </a:xfrm>
          <a:prstGeom prst="rect">
            <a:avLst/>
          </a:prstGeom>
        </p:spPr>
        <p:txBody>
          <a:bodyPr wrap="square">
            <a:spAutoFit/>
          </a:bodyPr>
          <a:lstStyle/>
          <a:p>
            <a:pPr marL="548640" indent="-411480">
              <a:lnSpc>
                <a:spcPct val="150000"/>
              </a:lnSpc>
              <a:buClr>
                <a:schemeClr val="tx1">
                  <a:shade val="95000"/>
                </a:schemeClr>
              </a:buClr>
              <a:buFont typeface="Wingdings" pitchFamily="2" charset="2"/>
              <a:buChar char="§"/>
              <a:defRPr/>
            </a:pPr>
            <a:r>
              <a:rPr lang="es-ES" sz="2400" dirty="0" smtClean="0"/>
              <a:t>Que </a:t>
            </a:r>
            <a:r>
              <a:rPr lang="es-ES" sz="2400" dirty="0" err="1" smtClean="0"/>
              <a:t>l'acció</a:t>
            </a:r>
            <a:r>
              <a:rPr lang="es-ES" sz="2400" dirty="0" smtClean="0"/>
              <a:t> </a:t>
            </a:r>
            <a:r>
              <a:rPr lang="es-ES" sz="2400" dirty="0" err="1" smtClean="0"/>
              <a:t>sigui</a:t>
            </a:r>
            <a:r>
              <a:rPr lang="es-ES" sz="2400" dirty="0" smtClean="0"/>
              <a:t> beneficiosa o neutra.</a:t>
            </a:r>
          </a:p>
          <a:p>
            <a:pPr marL="548640" indent="-411480">
              <a:lnSpc>
                <a:spcPct val="150000"/>
              </a:lnSpc>
              <a:buClr>
                <a:schemeClr val="tx1">
                  <a:shade val="95000"/>
                </a:schemeClr>
              </a:buClr>
              <a:buFont typeface="Wingdings" pitchFamily="2" charset="2"/>
              <a:buChar char="§"/>
              <a:defRPr/>
            </a:pPr>
            <a:r>
              <a:rPr lang="es-ES" sz="2400" dirty="0" smtClean="0"/>
              <a:t>Que la </a:t>
            </a:r>
            <a:r>
              <a:rPr lang="es-ES" sz="2400" dirty="0" err="1" smtClean="0"/>
              <a:t>intenció</a:t>
            </a:r>
            <a:r>
              <a:rPr lang="es-ES" sz="2400" dirty="0" smtClean="0"/>
              <a:t> de </a:t>
            </a:r>
            <a:r>
              <a:rPr lang="es-ES" sz="2400" dirty="0" err="1" smtClean="0"/>
              <a:t>l'actor</a:t>
            </a:r>
            <a:r>
              <a:rPr lang="es-ES" sz="2400" dirty="0" smtClean="0"/>
              <a:t> </a:t>
            </a:r>
            <a:r>
              <a:rPr lang="es-ES" sz="2400" dirty="0" err="1" smtClean="0"/>
              <a:t>sigui</a:t>
            </a:r>
            <a:r>
              <a:rPr lang="es-ES" sz="2400" dirty="0" smtClean="0"/>
              <a:t> correcta (es busca </a:t>
            </a:r>
            <a:r>
              <a:rPr lang="es-ES" sz="2400" dirty="0" err="1" smtClean="0"/>
              <a:t>l'efecte</a:t>
            </a:r>
            <a:r>
              <a:rPr lang="es-ES" sz="2400" dirty="0" smtClean="0"/>
              <a:t> </a:t>
            </a:r>
            <a:r>
              <a:rPr lang="es-ES" sz="2400" dirty="0" err="1" smtClean="0"/>
              <a:t>beneficiós</a:t>
            </a:r>
            <a:r>
              <a:rPr lang="es-ES" sz="2400" dirty="0" smtClean="0"/>
              <a:t>).</a:t>
            </a:r>
          </a:p>
          <a:p>
            <a:pPr marL="548640" indent="-411480">
              <a:lnSpc>
                <a:spcPct val="150000"/>
              </a:lnSpc>
              <a:buClr>
                <a:schemeClr val="tx1">
                  <a:shade val="95000"/>
                </a:schemeClr>
              </a:buClr>
              <a:buFont typeface="Wingdings" pitchFamily="2" charset="2"/>
              <a:buChar char="§"/>
              <a:defRPr/>
            </a:pPr>
            <a:r>
              <a:rPr lang="es-ES" sz="2400" dirty="0" smtClean="0"/>
              <a:t>Que </a:t>
            </a:r>
            <a:r>
              <a:rPr lang="es-ES" sz="2400" dirty="0" err="1" smtClean="0"/>
              <a:t>existeixi</a:t>
            </a:r>
            <a:r>
              <a:rPr lang="es-ES" sz="2400" dirty="0" smtClean="0"/>
              <a:t> una </a:t>
            </a:r>
            <a:r>
              <a:rPr lang="es-ES" sz="2400" dirty="0" err="1" smtClean="0"/>
              <a:t>proporció</a:t>
            </a:r>
            <a:r>
              <a:rPr lang="es-ES" sz="2400" dirty="0" smtClean="0"/>
              <a:t> o </a:t>
            </a:r>
            <a:r>
              <a:rPr lang="es-ES" sz="2400" dirty="0" err="1" smtClean="0"/>
              <a:t>equilibri</a:t>
            </a:r>
            <a:r>
              <a:rPr lang="es-ES" sz="2400" dirty="0" smtClean="0"/>
              <a:t> entre </a:t>
            </a:r>
            <a:r>
              <a:rPr lang="es-ES" sz="2400" dirty="0" err="1" smtClean="0"/>
              <a:t>els</a:t>
            </a:r>
            <a:r>
              <a:rPr lang="es-ES" sz="2400" dirty="0" smtClean="0"/>
              <a:t> dos </a:t>
            </a:r>
            <a:r>
              <a:rPr lang="es-ES" sz="2400" dirty="0" err="1" smtClean="0"/>
              <a:t>efectes</a:t>
            </a:r>
            <a:r>
              <a:rPr lang="es-ES" sz="2400" dirty="0" smtClean="0"/>
              <a:t>, el </a:t>
            </a:r>
            <a:r>
              <a:rPr lang="es-ES" sz="2400" dirty="0" err="1" smtClean="0"/>
              <a:t>beneficiós</a:t>
            </a:r>
            <a:r>
              <a:rPr lang="es-ES" sz="2400" dirty="0" smtClean="0"/>
              <a:t> i el perjudicial.</a:t>
            </a:r>
          </a:p>
          <a:p>
            <a:pPr marL="548640" indent="-411480">
              <a:lnSpc>
                <a:spcPct val="150000"/>
              </a:lnSpc>
              <a:buClr>
                <a:schemeClr val="tx1">
                  <a:shade val="95000"/>
                </a:schemeClr>
              </a:buClr>
              <a:buFont typeface="Wingdings" pitchFamily="2" charset="2"/>
              <a:buChar char="§"/>
              <a:defRPr/>
            </a:pPr>
            <a:r>
              <a:rPr lang="es-ES" sz="2400" dirty="0" smtClean="0"/>
              <a:t>Que </a:t>
            </a:r>
            <a:r>
              <a:rPr lang="es-ES" sz="2400" dirty="0" err="1" smtClean="0"/>
              <a:t>l'efecte</a:t>
            </a:r>
            <a:r>
              <a:rPr lang="es-ES" sz="2400" dirty="0" smtClean="0"/>
              <a:t> </a:t>
            </a:r>
            <a:r>
              <a:rPr lang="es-ES" sz="2400" dirty="0" err="1" smtClean="0"/>
              <a:t>desitjat</a:t>
            </a:r>
            <a:r>
              <a:rPr lang="es-ES" sz="2400" dirty="0" smtClean="0"/>
              <a:t> i </a:t>
            </a:r>
            <a:r>
              <a:rPr lang="es-ES" sz="2400" dirty="0" err="1" smtClean="0"/>
              <a:t>beneficiós</a:t>
            </a:r>
            <a:r>
              <a:rPr lang="es-ES" sz="2400" dirty="0" smtClean="0"/>
              <a:t> no </a:t>
            </a:r>
            <a:r>
              <a:rPr lang="es-ES" sz="2400" dirty="0" err="1" smtClean="0"/>
              <a:t>sigui</a:t>
            </a:r>
            <a:r>
              <a:rPr lang="es-ES" sz="2400" dirty="0" smtClean="0"/>
              <a:t> </a:t>
            </a:r>
            <a:r>
              <a:rPr lang="es-ES" sz="2400" dirty="0" err="1" smtClean="0"/>
              <a:t>causat</a:t>
            </a:r>
            <a:r>
              <a:rPr lang="es-ES" sz="2400" dirty="0" smtClean="0"/>
              <a:t> per un </a:t>
            </a:r>
            <a:r>
              <a:rPr lang="es-ES" sz="2400" dirty="0" err="1" smtClean="0"/>
              <a:t>efecte</a:t>
            </a:r>
            <a:r>
              <a:rPr lang="es-ES" sz="2400" dirty="0" smtClean="0"/>
              <a:t> no </a:t>
            </a:r>
            <a:r>
              <a:rPr lang="es-ES" sz="2400" dirty="0" err="1" smtClean="0"/>
              <a:t>desitjat</a:t>
            </a:r>
            <a:r>
              <a:rPr lang="es-ES" sz="2400" dirty="0" smtClean="0"/>
              <a:t> o </a:t>
            </a:r>
            <a:r>
              <a:rPr lang="es-ES" sz="2400" dirty="0" err="1" smtClean="0"/>
              <a:t>negatiu</a:t>
            </a:r>
            <a:r>
              <a:rPr lang="es-ES" sz="2400" dirty="0" smtClean="0"/>
              <a:t>.</a:t>
            </a:r>
          </a:p>
          <a:p>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457200" y="642918"/>
            <a:ext cx="8229600" cy="1143000"/>
          </a:xfrm>
        </p:spPr>
        <p:txBody>
          <a:bodyPr/>
          <a:lstStyle/>
          <a:p>
            <a:pPr eaLnBrk="1" fontAlgn="auto" hangingPunct="1">
              <a:spcAft>
                <a:spcPts val="0"/>
              </a:spcAft>
              <a:defRPr/>
            </a:pPr>
            <a:r>
              <a:rPr lang="es-ES" b="1" dirty="0" err="1" smtClean="0">
                <a:solidFill>
                  <a:schemeClr val="tx2">
                    <a:lumMod val="75000"/>
                  </a:schemeClr>
                </a:solidFill>
              </a:rPr>
              <a:t>Sedació</a:t>
            </a:r>
            <a:r>
              <a:rPr lang="es-ES" b="1" dirty="0" smtClean="0">
                <a:solidFill>
                  <a:schemeClr val="tx2">
                    <a:lumMod val="75000"/>
                  </a:schemeClr>
                </a:solidFill>
              </a:rPr>
              <a:t> vs Eutanasia</a:t>
            </a:r>
          </a:p>
        </p:txBody>
      </p:sp>
      <p:graphicFrame>
        <p:nvGraphicFramePr>
          <p:cNvPr id="4" name="3 Marcador de contenido"/>
          <p:cNvGraphicFramePr>
            <a:graphicFrameLocks noGrp="1"/>
          </p:cNvGraphicFramePr>
          <p:nvPr>
            <p:ph idx="1"/>
          </p:nvPr>
        </p:nvGraphicFramePr>
        <p:xfrm>
          <a:off x="500034" y="1773238"/>
          <a:ext cx="8320116" cy="3645049"/>
        </p:xfrm>
        <a:graphic>
          <a:graphicData uri="http://schemas.openxmlformats.org/drawingml/2006/table">
            <a:tbl>
              <a:tblPr firstRow="1" bandRow="1">
                <a:tableStyleId>{5C22544A-7EE6-4342-B048-85BDC9FD1C3A}</a:tableStyleId>
              </a:tblPr>
              <a:tblGrid>
                <a:gridCol w="1466458"/>
                <a:gridCol w="3047142"/>
                <a:gridCol w="3806516"/>
              </a:tblGrid>
              <a:tr h="633887">
                <a:tc>
                  <a:txBody>
                    <a:bodyPr/>
                    <a:lstStyle/>
                    <a:p>
                      <a:endParaRPr lang="es-ES" sz="2400" dirty="0"/>
                    </a:p>
                  </a:txBody>
                  <a:tcPr marL="91444" marR="91444" marT="45715" marB="45715"/>
                </a:tc>
                <a:tc>
                  <a:txBody>
                    <a:bodyPr/>
                    <a:lstStyle/>
                    <a:p>
                      <a:r>
                        <a:rPr lang="es-ES" sz="2400" dirty="0" smtClean="0"/>
                        <a:t>SEDACIÓ</a:t>
                      </a:r>
                      <a:endParaRPr lang="es-ES" sz="2400" dirty="0"/>
                    </a:p>
                  </a:txBody>
                  <a:tcPr marL="91444" marR="91444" marT="45715" marB="45715"/>
                </a:tc>
                <a:tc>
                  <a:txBody>
                    <a:bodyPr/>
                    <a:lstStyle/>
                    <a:p>
                      <a:r>
                        <a:rPr lang="es-ES" sz="2400" dirty="0" smtClean="0"/>
                        <a:t>EUTANASIA</a:t>
                      </a:r>
                      <a:endParaRPr lang="es-ES" sz="2400" dirty="0"/>
                    </a:p>
                  </a:txBody>
                  <a:tcPr marL="91444" marR="91444" marT="45715" marB="45715"/>
                </a:tc>
              </a:tr>
              <a:tr h="1094106">
                <a:tc>
                  <a:txBody>
                    <a:bodyPr/>
                    <a:lstStyle/>
                    <a:p>
                      <a:r>
                        <a:rPr lang="es-ES" sz="2400" b="1" dirty="0" err="1" smtClean="0"/>
                        <a:t>Intenció</a:t>
                      </a:r>
                      <a:endParaRPr lang="es-ES" sz="2400" b="1" dirty="0"/>
                    </a:p>
                  </a:txBody>
                  <a:tcPr marL="91444" marR="91444" marT="45715" marB="45715"/>
                </a:tc>
                <a:tc>
                  <a:txBody>
                    <a:bodyPr/>
                    <a:lstStyle/>
                    <a:p>
                      <a:r>
                        <a:rPr lang="es-ES" sz="2400" dirty="0" err="1" smtClean="0"/>
                        <a:t>Alleugerir</a:t>
                      </a:r>
                      <a:r>
                        <a:rPr lang="es-ES" sz="2400" baseline="0" dirty="0" smtClean="0"/>
                        <a:t> el </a:t>
                      </a:r>
                      <a:r>
                        <a:rPr lang="es-ES" sz="2400" baseline="0" dirty="0" err="1" smtClean="0"/>
                        <a:t>sofriment</a:t>
                      </a:r>
                      <a:r>
                        <a:rPr lang="es-ES" sz="2400" baseline="0" dirty="0" smtClean="0"/>
                        <a:t> </a:t>
                      </a:r>
                      <a:r>
                        <a:rPr lang="es-ES" sz="2400" baseline="0" dirty="0" err="1" smtClean="0"/>
                        <a:t>refractari</a:t>
                      </a:r>
                      <a:endParaRPr lang="es-ES" sz="2400" dirty="0"/>
                    </a:p>
                  </a:txBody>
                  <a:tcPr marL="91444" marR="91444" marT="45715" marB="45715"/>
                </a:tc>
                <a:tc>
                  <a:txBody>
                    <a:bodyPr/>
                    <a:lstStyle/>
                    <a:p>
                      <a:r>
                        <a:rPr lang="es-ES" sz="2400" dirty="0" smtClean="0"/>
                        <a:t>Provocar la </a:t>
                      </a:r>
                      <a:r>
                        <a:rPr lang="es-ES" sz="2400" dirty="0" err="1" smtClean="0"/>
                        <a:t>mort</a:t>
                      </a:r>
                      <a:r>
                        <a:rPr lang="es-ES" sz="2400" dirty="0" smtClean="0"/>
                        <a:t> per </a:t>
                      </a:r>
                      <a:r>
                        <a:rPr lang="es-ES" sz="2400" dirty="0" err="1" smtClean="0"/>
                        <a:t>alliberar</a:t>
                      </a:r>
                      <a:r>
                        <a:rPr lang="es-ES" sz="2400" dirty="0" smtClean="0"/>
                        <a:t> el </a:t>
                      </a:r>
                      <a:r>
                        <a:rPr lang="es-ES" sz="2400" dirty="0" err="1" smtClean="0"/>
                        <a:t>sofriment</a:t>
                      </a:r>
                      <a:endParaRPr lang="es-ES" sz="2400" dirty="0" smtClean="0"/>
                    </a:p>
                  </a:txBody>
                  <a:tcPr marL="91444" marR="91444" marT="45715" marB="45715"/>
                </a:tc>
              </a:tr>
              <a:tr h="1094106">
                <a:tc>
                  <a:txBody>
                    <a:bodyPr/>
                    <a:lstStyle/>
                    <a:p>
                      <a:r>
                        <a:rPr lang="es-ES" sz="2400" b="1" dirty="0" err="1" smtClean="0"/>
                        <a:t>Procés</a:t>
                      </a:r>
                      <a:endParaRPr lang="es-ES" sz="2400" b="1" dirty="0"/>
                    </a:p>
                  </a:txBody>
                  <a:tcPr marL="91444" marR="91444" marT="45715" marB="45715"/>
                </a:tc>
                <a:tc>
                  <a:txBody>
                    <a:bodyPr/>
                    <a:lstStyle/>
                    <a:p>
                      <a:r>
                        <a:rPr lang="es-ES" sz="2400" dirty="0" err="1" smtClean="0"/>
                        <a:t>Fàrmacs</a:t>
                      </a:r>
                      <a:r>
                        <a:rPr lang="es-ES" sz="2400" dirty="0" smtClean="0"/>
                        <a:t> </a:t>
                      </a:r>
                      <a:r>
                        <a:rPr lang="es-ES" sz="2400" dirty="0" err="1" smtClean="0"/>
                        <a:t>ajustats</a:t>
                      </a:r>
                      <a:r>
                        <a:rPr lang="es-ES" sz="2400" baseline="0" dirty="0" smtClean="0"/>
                        <a:t> a la </a:t>
                      </a:r>
                      <a:r>
                        <a:rPr lang="es-ES" sz="2400" baseline="0" dirty="0" err="1" smtClean="0"/>
                        <a:t>resposta</a:t>
                      </a:r>
                      <a:r>
                        <a:rPr lang="es-ES" sz="2400" baseline="0" dirty="0" smtClean="0"/>
                        <a:t> del </a:t>
                      </a:r>
                      <a:r>
                        <a:rPr lang="es-ES" sz="2400" baseline="0" dirty="0" err="1" smtClean="0"/>
                        <a:t>pacient</a:t>
                      </a:r>
                      <a:endParaRPr lang="es-ES" sz="2400" dirty="0" smtClean="0"/>
                    </a:p>
                  </a:txBody>
                  <a:tcPr marL="91444" marR="91444" marT="45715" marB="45715"/>
                </a:tc>
                <a:tc>
                  <a:txBody>
                    <a:bodyPr/>
                    <a:lstStyle/>
                    <a:p>
                      <a:r>
                        <a:rPr lang="es-ES" sz="2400" dirty="0" err="1" smtClean="0"/>
                        <a:t>Fàrmacs</a:t>
                      </a:r>
                      <a:r>
                        <a:rPr lang="es-ES" sz="2400" dirty="0" smtClean="0"/>
                        <a:t> a dosis </a:t>
                      </a:r>
                      <a:r>
                        <a:rPr lang="es-ES" sz="2400" dirty="0" err="1" smtClean="0"/>
                        <a:t>letals</a:t>
                      </a:r>
                      <a:r>
                        <a:rPr lang="es-ES" sz="2400" dirty="0" smtClean="0"/>
                        <a:t>  per a garantir</a:t>
                      </a:r>
                      <a:r>
                        <a:rPr lang="es-ES" sz="2400" baseline="0" dirty="0" smtClean="0"/>
                        <a:t> la </a:t>
                      </a:r>
                      <a:r>
                        <a:rPr lang="es-ES" sz="2400" baseline="0" dirty="0" err="1" smtClean="0"/>
                        <a:t>mort</a:t>
                      </a:r>
                      <a:r>
                        <a:rPr lang="es-ES" sz="2400" baseline="0" dirty="0" smtClean="0"/>
                        <a:t> </a:t>
                      </a:r>
                      <a:r>
                        <a:rPr lang="es-ES" sz="2400" baseline="0" dirty="0" err="1" smtClean="0"/>
                        <a:t>ràpida</a:t>
                      </a:r>
                      <a:endParaRPr lang="es-ES" sz="2400" dirty="0"/>
                    </a:p>
                  </a:txBody>
                  <a:tcPr marL="91444" marR="91444" marT="45715" marB="45715"/>
                </a:tc>
              </a:tr>
              <a:tr h="633887">
                <a:tc>
                  <a:txBody>
                    <a:bodyPr/>
                    <a:lstStyle/>
                    <a:p>
                      <a:r>
                        <a:rPr lang="es-ES" sz="2400" b="1" dirty="0" err="1" smtClean="0"/>
                        <a:t>Resultat</a:t>
                      </a:r>
                      <a:endParaRPr lang="es-ES" sz="2400" b="1" dirty="0"/>
                    </a:p>
                  </a:txBody>
                  <a:tcPr marL="91444" marR="91444" marT="45715" marB="45715"/>
                </a:tc>
                <a:tc>
                  <a:txBody>
                    <a:bodyPr/>
                    <a:lstStyle/>
                    <a:p>
                      <a:r>
                        <a:rPr lang="es-ES" sz="2400" dirty="0" smtClean="0"/>
                        <a:t>No</a:t>
                      </a:r>
                      <a:r>
                        <a:rPr lang="es-ES" sz="2400" baseline="0" dirty="0" smtClean="0"/>
                        <a:t> </a:t>
                      </a:r>
                      <a:r>
                        <a:rPr lang="es-ES" sz="2400" baseline="0" dirty="0" err="1" smtClean="0"/>
                        <a:t>sofriment</a:t>
                      </a:r>
                      <a:r>
                        <a:rPr lang="es-ES" sz="2400" baseline="0" dirty="0" smtClean="0"/>
                        <a:t> (doble </a:t>
                      </a:r>
                      <a:r>
                        <a:rPr lang="es-ES" sz="2400" baseline="0" dirty="0" err="1" smtClean="0"/>
                        <a:t>efecte</a:t>
                      </a:r>
                      <a:r>
                        <a:rPr lang="es-ES" sz="2400" baseline="0" dirty="0" smtClean="0"/>
                        <a:t>)</a:t>
                      </a:r>
                      <a:endParaRPr lang="es-ES" sz="2400" dirty="0"/>
                    </a:p>
                  </a:txBody>
                  <a:tcPr marL="91444" marR="91444" marT="45715" marB="45715"/>
                </a:tc>
                <a:tc>
                  <a:txBody>
                    <a:bodyPr/>
                    <a:lstStyle/>
                    <a:p>
                      <a:r>
                        <a:rPr lang="es-ES" sz="2400" dirty="0" smtClean="0"/>
                        <a:t>La </a:t>
                      </a:r>
                      <a:r>
                        <a:rPr lang="es-ES" sz="2400" dirty="0" err="1" smtClean="0"/>
                        <a:t>mort</a:t>
                      </a:r>
                      <a:endParaRPr lang="es-ES" sz="2400" dirty="0"/>
                    </a:p>
                  </a:txBody>
                  <a:tcPr marL="91444" marR="91444" marT="45715" marB="45715"/>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ca-ES" sz="3600" b="1" dirty="0" smtClean="0">
                <a:solidFill>
                  <a:schemeClr val="tx2">
                    <a:lumMod val="75000"/>
                  </a:schemeClr>
                </a:solidFill>
              </a:rPr>
              <a:t>Sedació</a:t>
            </a:r>
            <a:r>
              <a:rPr lang="es-ES" sz="3600" b="1" dirty="0" smtClean="0">
                <a:solidFill>
                  <a:schemeClr val="tx2">
                    <a:lumMod val="75000"/>
                  </a:schemeClr>
                </a:solidFill>
              </a:rPr>
              <a:t> </a:t>
            </a:r>
            <a:r>
              <a:rPr lang="ca-ES" sz="3600" b="1" dirty="0" err="1" smtClean="0">
                <a:solidFill>
                  <a:schemeClr val="tx2">
                    <a:lumMod val="75000"/>
                  </a:schemeClr>
                </a:solidFill>
              </a:rPr>
              <a:t>Pa·liativa</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4339650"/>
          </a:xfrm>
          <a:prstGeom prst="rect">
            <a:avLst/>
          </a:prstGeom>
        </p:spPr>
        <p:txBody>
          <a:bodyPr wrap="square">
            <a:spAutoFit/>
          </a:bodyPr>
          <a:lstStyle/>
          <a:p>
            <a:pPr marL="548640" indent="-411480">
              <a:lnSpc>
                <a:spcPct val="150000"/>
              </a:lnSpc>
              <a:buClr>
                <a:schemeClr val="tx1">
                  <a:shade val="95000"/>
                </a:schemeClr>
              </a:buClr>
              <a:buFont typeface="Wingdings" pitchFamily="2" charset="2"/>
              <a:buChar char="§"/>
              <a:defRPr/>
            </a:pPr>
            <a:r>
              <a:rPr lang="es-ES" sz="2400" dirty="0" err="1" smtClean="0"/>
              <a:t>Administració</a:t>
            </a:r>
            <a:r>
              <a:rPr lang="es-ES" sz="2400" dirty="0" smtClean="0"/>
              <a:t> de </a:t>
            </a:r>
            <a:r>
              <a:rPr lang="es-ES" sz="2400" dirty="0" err="1" smtClean="0"/>
              <a:t>fàrmacs</a:t>
            </a:r>
            <a:r>
              <a:rPr lang="es-ES" sz="2400" dirty="0" smtClean="0"/>
              <a:t> </a:t>
            </a:r>
            <a:r>
              <a:rPr lang="es-ES" sz="2400" dirty="0" err="1" smtClean="0"/>
              <a:t>amb</a:t>
            </a:r>
            <a:r>
              <a:rPr lang="es-ES" sz="2400" dirty="0" smtClean="0"/>
              <a:t> </a:t>
            </a:r>
            <a:r>
              <a:rPr lang="es-ES" sz="2400" dirty="0" err="1" smtClean="0"/>
              <a:t>l’objectiu</a:t>
            </a:r>
            <a:r>
              <a:rPr lang="es-ES" sz="2400" dirty="0" smtClean="0"/>
              <a:t> de: </a:t>
            </a:r>
          </a:p>
          <a:p>
            <a:pPr marL="1005840" lvl="1" indent="-411480">
              <a:lnSpc>
                <a:spcPct val="150000"/>
              </a:lnSpc>
              <a:buClr>
                <a:schemeClr val="tx1">
                  <a:shade val="95000"/>
                </a:schemeClr>
              </a:buClr>
              <a:buFont typeface="Wingdings" pitchFamily="2" charset="2"/>
              <a:buChar char="ü"/>
              <a:defRPr/>
            </a:pPr>
            <a:r>
              <a:rPr lang="es-ES" sz="2400" dirty="0" err="1" smtClean="0"/>
              <a:t>Reduir</a:t>
            </a:r>
            <a:r>
              <a:rPr lang="es-ES" sz="2400" dirty="0" smtClean="0"/>
              <a:t> el </a:t>
            </a:r>
            <a:r>
              <a:rPr lang="es-ES" sz="2400" dirty="0" err="1" smtClean="0"/>
              <a:t>nivell</a:t>
            </a:r>
            <a:r>
              <a:rPr lang="es-ES" sz="2400" dirty="0" smtClean="0"/>
              <a:t> de </a:t>
            </a:r>
            <a:r>
              <a:rPr lang="es-ES" sz="2400" dirty="0" err="1" smtClean="0"/>
              <a:t>consciència</a:t>
            </a:r>
            <a:r>
              <a:rPr lang="es-ES" sz="2400" dirty="0" smtClean="0"/>
              <a:t> en </a:t>
            </a:r>
            <a:r>
              <a:rPr lang="es-ES" sz="2400" dirty="0" err="1" smtClean="0"/>
              <a:t>situació</a:t>
            </a:r>
            <a:r>
              <a:rPr lang="es-ES" sz="2400" dirty="0" smtClean="0"/>
              <a:t> terminal,</a:t>
            </a:r>
          </a:p>
          <a:p>
            <a:pPr marL="1005840" lvl="1" indent="-411480">
              <a:lnSpc>
                <a:spcPct val="150000"/>
              </a:lnSpc>
              <a:buClr>
                <a:schemeClr val="tx1">
                  <a:shade val="95000"/>
                </a:schemeClr>
              </a:buClr>
              <a:buFont typeface="Wingdings" pitchFamily="2" charset="2"/>
              <a:buChar char="ü"/>
              <a:defRPr/>
            </a:pPr>
            <a:r>
              <a:rPr lang="es-ES" sz="2400" dirty="0" err="1" smtClean="0"/>
              <a:t>Alleujarant</a:t>
            </a:r>
            <a:r>
              <a:rPr lang="es-ES" sz="2400" dirty="0" smtClean="0"/>
              <a:t> un o </a:t>
            </a:r>
            <a:r>
              <a:rPr lang="es-ES" sz="2400" dirty="0" err="1" smtClean="0"/>
              <a:t>més</a:t>
            </a:r>
            <a:r>
              <a:rPr lang="es-ES" sz="2400" dirty="0" smtClean="0"/>
              <a:t> </a:t>
            </a:r>
            <a:r>
              <a:rPr lang="es-ES" sz="2400" dirty="0" err="1" smtClean="0"/>
              <a:t>símptomes</a:t>
            </a:r>
            <a:r>
              <a:rPr lang="es-ES" sz="2400" dirty="0" smtClean="0"/>
              <a:t> </a:t>
            </a:r>
            <a:r>
              <a:rPr lang="es-ES" sz="2400" dirty="0" err="1" smtClean="0"/>
              <a:t>refractaris</a:t>
            </a:r>
            <a:r>
              <a:rPr lang="es-ES" sz="2400" dirty="0" smtClean="0"/>
              <a:t>.</a:t>
            </a:r>
          </a:p>
          <a:p>
            <a:pPr marL="548640" indent="-411480">
              <a:lnSpc>
                <a:spcPct val="150000"/>
              </a:lnSpc>
              <a:buClr>
                <a:schemeClr val="tx1">
                  <a:shade val="95000"/>
                </a:schemeClr>
              </a:buClr>
              <a:buFont typeface="Wingdings" pitchFamily="2" charset="2"/>
              <a:buChar char="§"/>
              <a:defRPr/>
            </a:pPr>
            <a:endParaRPr lang="es-ES" sz="2400" dirty="0" smtClean="0"/>
          </a:p>
          <a:p>
            <a:pPr marL="548640" indent="-411480">
              <a:lnSpc>
                <a:spcPct val="150000"/>
              </a:lnSpc>
              <a:buClr>
                <a:schemeClr val="tx1">
                  <a:shade val="95000"/>
                </a:schemeClr>
              </a:buClr>
              <a:buFont typeface="Wingdings" pitchFamily="2" charset="2"/>
              <a:buChar char="§"/>
              <a:defRPr/>
            </a:pPr>
            <a:r>
              <a:rPr lang="es-ES" sz="2400" dirty="0" smtClean="0"/>
              <a:t>Es </a:t>
            </a:r>
            <a:r>
              <a:rPr lang="es-ES" sz="2400" dirty="0" err="1" smtClean="0"/>
              <a:t>tracta</a:t>
            </a:r>
            <a:r>
              <a:rPr lang="es-ES" sz="2400" dirty="0" smtClean="0"/>
              <a:t> </a:t>
            </a:r>
            <a:r>
              <a:rPr lang="es-ES" sz="2400" dirty="0" err="1" smtClean="0"/>
              <a:t>d'una</a:t>
            </a:r>
            <a:r>
              <a:rPr lang="es-ES" sz="2400" dirty="0" smtClean="0"/>
              <a:t> </a:t>
            </a:r>
            <a:r>
              <a:rPr lang="es-ES" sz="2400" dirty="0" err="1" smtClean="0"/>
              <a:t>sedació</a:t>
            </a:r>
            <a:r>
              <a:rPr lang="es-ES" sz="2400" dirty="0" smtClean="0"/>
              <a:t> </a:t>
            </a:r>
            <a:r>
              <a:rPr lang="es-ES" sz="2400" dirty="0" err="1" smtClean="0"/>
              <a:t>primària</a:t>
            </a:r>
            <a:r>
              <a:rPr lang="es-ES" sz="2400" dirty="0" smtClean="0"/>
              <a:t> que </a:t>
            </a:r>
            <a:r>
              <a:rPr lang="es-ES" sz="2400" dirty="0" err="1" smtClean="0"/>
              <a:t>pot</a:t>
            </a:r>
            <a:r>
              <a:rPr lang="es-ES" sz="2400" dirty="0" smtClean="0"/>
              <a:t> ser </a:t>
            </a:r>
            <a:r>
              <a:rPr lang="es-ES" sz="2400" dirty="0" err="1" smtClean="0"/>
              <a:t>contínua</a:t>
            </a:r>
            <a:r>
              <a:rPr lang="es-ES" sz="2400" dirty="0" smtClean="0"/>
              <a:t> o </a:t>
            </a:r>
            <a:r>
              <a:rPr lang="es-ES" sz="2400" dirty="0" err="1" smtClean="0"/>
              <a:t>intermitent</a:t>
            </a:r>
            <a:r>
              <a:rPr lang="es-ES" sz="2400" dirty="0" smtClean="0"/>
              <a:t>, superficial o profunda</a:t>
            </a:r>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ca-ES" sz="3600" b="1" dirty="0" smtClean="0">
                <a:solidFill>
                  <a:schemeClr val="tx2">
                    <a:lumMod val="75000"/>
                  </a:schemeClr>
                </a:solidFill>
              </a:rPr>
              <a:t>Símptomes refractaris</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4401205"/>
          </a:xfrm>
          <a:prstGeom prst="rect">
            <a:avLst/>
          </a:prstGeom>
        </p:spPr>
        <p:txBody>
          <a:bodyPr wrap="square">
            <a:spAutoFit/>
          </a:bodyPr>
          <a:lstStyle/>
          <a:p>
            <a:pPr marL="548640" indent="-411480">
              <a:lnSpc>
                <a:spcPct val="150000"/>
              </a:lnSpc>
              <a:buClr>
                <a:schemeClr val="tx1">
                  <a:shade val="95000"/>
                </a:schemeClr>
              </a:buClr>
              <a:defRPr/>
            </a:pPr>
            <a:r>
              <a:rPr lang="es-ES" sz="2800" dirty="0" err="1" smtClean="0"/>
              <a:t>Tributaris</a:t>
            </a:r>
            <a:r>
              <a:rPr lang="es-ES" sz="2800" dirty="0" smtClean="0"/>
              <a:t> de </a:t>
            </a:r>
            <a:r>
              <a:rPr lang="es-ES" sz="2800" dirty="0" err="1" smtClean="0"/>
              <a:t>sedació</a:t>
            </a:r>
            <a:r>
              <a:rPr lang="es-ES" sz="2800" dirty="0" smtClean="0"/>
              <a:t> </a:t>
            </a:r>
            <a:r>
              <a:rPr lang="es-ES" sz="2800" dirty="0" err="1" smtClean="0"/>
              <a:t>pal·liativa</a:t>
            </a:r>
            <a:r>
              <a:rPr lang="es-ES" sz="2800" dirty="0" smtClean="0"/>
              <a:t>:</a:t>
            </a:r>
          </a:p>
          <a:p>
            <a:pPr marL="1005840" lvl="1" indent="-411480">
              <a:lnSpc>
                <a:spcPct val="150000"/>
              </a:lnSpc>
              <a:buClr>
                <a:schemeClr val="tx1">
                  <a:shade val="95000"/>
                </a:schemeClr>
              </a:buClr>
              <a:buFont typeface="Wingdings" pitchFamily="2" charset="2"/>
              <a:buChar char="§"/>
              <a:defRPr/>
            </a:pPr>
            <a:r>
              <a:rPr lang="es-ES" sz="2800" dirty="0" smtClean="0"/>
              <a:t>La </a:t>
            </a:r>
            <a:r>
              <a:rPr lang="es-ES" sz="2800" dirty="0" err="1" smtClean="0"/>
              <a:t>dispnea</a:t>
            </a:r>
            <a:endParaRPr lang="es-ES" sz="2800" dirty="0" smtClean="0"/>
          </a:p>
          <a:p>
            <a:pPr marL="1005840" lvl="1" indent="-411480">
              <a:lnSpc>
                <a:spcPct val="150000"/>
              </a:lnSpc>
              <a:buClr>
                <a:schemeClr val="tx1">
                  <a:shade val="95000"/>
                </a:schemeClr>
              </a:buClr>
              <a:buFont typeface="Wingdings" pitchFamily="2" charset="2"/>
              <a:buChar char="§"/>
              <a:defRPr/>
            </a:pPr>
            <a:r>
              <a:rPr lang="es-ES" sz="2800" dirty="0" smtClean="0"/>
              <a:t>El delírium </a:t>
            </a:r>
          </a:p>
          <a:p>
            <a:pPr marL="1005840" lvl="1" indent="-411480">
              <a:lnSpc>
                <a:spcPct val="150000"/>
              </a:lnSpc>
              <a:buClr>
                <a:schemeClr val="tx1">
                  <a:shade val="95000"/>
                </a:schemeClr>
              </a:buClr>
              <a:buFont typeface="Wingdings" pitchFamily="2" charset="2"/>
              <a:buChar char="§"/>
              <a:defRPr/>
            </a:pPr>
            <a:r>
              <a:rPr lang="es-ES" sz="2800" dirty="0" smtClean="0"/>
              <a:t>El dolor</a:t>
            </a:r>
          </a:p>
          <a:p>
            <a:pPr marL="1005840" lvl="1" indent="-411480">
              <a:lnSpc>
                <a:spcPct val="150000"/>
              </a:lnSpc>
              <a:buClr>
                <a:schemeClr val="tx1">
                  <a:shade val="95000"/>
                </a:schemeClr>
              </a:buClr>
              <a:buFont typeface="Wingdings" pitchFamily="2" charset="2"/>
              <a:buChar char="§"/>
              <a:defRPr/>
            </a:pPr>
            <a:r>
              <a:rPr lang="es-ES" sz="2800" dirty="0" err="1" smtClean="0"/>
              <a:t>Hemorràgies</a:t>
            </a:r>
            <a:endParaRPr lang="es-ES" sz="2800" dirty="0" smtClean="0"/>
          </a:p>
          <a:p>
            <a:pPr marL="1005840" lvl="1" indent="-411480">
              <a:lnSpc>
                <a:spcPct val="150000"/>
              </a:lnSpc>
              <a:buClr>
                <a:schemeClr val="tx1">
                  <a:shade val="95000"/>
                </a:schemeClr>
              </a:buClr>
              <a:buFont typeface="Wingdings" pitchFamily="2" charset="2"/>
              <a:buChar char="§"/>
              <a:defRPr/>
            </a:pPr>
            <a:r>
              <a:rPr lang="es-ES" sz="2800" dirty="0" smtClean="0"/>
              <a:t>El </a:t>
            </a:r>
            <a:r>
              <a:rPr lang="es-ES" sz="2800" dirty="0" err="1" smtClean="0"/>
              <a:t>sofriment</a:t>
            </a:r>
            <a:r>
              <a:rPr lang="es-ES" sz="2800" dirty="0" smtClean="0"/>
              <a:t> </a:t>
            </a:r>
            <a:r>
              <a:rPr lang="es-ES" sz="2800" dirty="0" err="1" smtClean="0"/>
              <a:t>psicològic</a:t>
            </a:r>
            <a:r>
              <a:rPr lang="es-ES" sz="2800" dirty="0" smtClean="0"/>
              <a:t> </a:t>
            </a:r>
            <a:r>
              <a:rPr lang="es-ES" sz="2800" dirty="0" err="1" smtClean="0"/>
              <a:t>refractaris</a:t>
            </a:r>
            <a:endParaRPr lang="es-ES" sz="2800" dirty="0" smtClean="0"/>
          </a:p>
          <a:p>
            <a:pPr lvl="2">
              <a:buClr>
                <a:schemeClr val="tx1">
                  <a:shade val="95000"/>
                </a:schemeClr>
              </a:buClr>
              <a:defRPr/>
            </a:pPr>
            <a:endParaRPr lang="es-ES" sz="28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ca-ES" sz="3600" b="1" dirty="0" err="1" smtClean="0">
                <a:solidFill>
                  <a:schemeClr val="tx2">
                    <a:lumMod val="75000"/>
                  </a:schemeClr>
                </a:solidFill>
              </a:rPr>
              <a:t>Seació</a:t>
            </a:r>
            <a:r>
              <a:rPr lang="ca-ES" sz="3600" b="1" dirty="0" smtClean="0">
                <a:solidFill>
                  <a:schemeClr val="tx2">
                    <a:lumMod val="75000"/>
                  </a:schemeClr>
                </a:solidFill>
              </a:rPr>
              <a:t> en l’agonia</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5262979"/>
          </a:xfrm>
          <a:prstGeom prst="rect">
            <a:avLst/>
          </a:prstGeom>
        </p:spPr>
        <p:txBody>
          <a:bodyPr wrap="square">
            <a:spAutoFit/>
          </a:bodyPr>
          <a:lstStyle/>
          <a:p>
            <a:pPr marL="548640" indent="-411480">
              <a:lnSpc>
                <a:spcPct val="150000"/>
              </a:lnSpc>
              <a:buClr>
                <a:schemeClr val="tx1">
                  <a:shade val="95000"/>
                </a:schemeClr>
              </a:buClr>
              <a:defRPr/>
            </a:pPr>
            <a:r>
              <a:rPr lang="es-ES" sz="2800" dirty="0" err="1" smtClean="0"/>
              <a:t>Sedació</a:t>
            </a:r>
            <a:r>
              <a:rPr lang="es-ES" sz="2800" dirty="0" smtClean="0"/>
              <a:t> </a:t>
            </a:r>
            <a:r>
              <a:rPr lang="es-ES" sz="2800" dirty="0" err="1" smtClean="0"/>
              <a:t>pal·liativa</a:t>
            </a:r>
            <a:r>
              <a:rPr lang="es-ES" sz="2800" dirty="0" smtClean="0"/>
              <a:t>: </a:t>
            </a:r>
          </a:p>
          <a:p>
            <a:pPr marL="1005840" lvl="1" indent="-411480">
              <a:lnSpc>
                <a:spcPct val="150000"/>
              </a:lnSpc>
              <a:buClr>
                <a:schemeClr val="tx1">
                  <a:shade val="95000"/>
                </a:schemeClr>
              </a:buClr>
              <a:buFont typeface="Wingdings" pitchFamily="2" charset="2"/>
              <a:buChar char="ü"/>
              <a:defRPr/>
            </a:pPr>
            <a:r>
              <a:rPr lang="es-ES" sz="2800" dirty="0" smtClean="0"/>
              <a:t>Tan profunda </a:t>
            </a:r>
            <a:r>
              <a:rPr lang="es-ES" sz="2800" dirty="0" err="1" smtClean="0"/>
              <a:t>com</a:t>
            </a:r>
            <a:r>
              <a:rPr lang="es-ES" sz="2800" dirty="0" smtClean="0"/>
              <a:t> </a:t>
            </a:r>
            <a:r>
              <a:rPr lang="es-ES" sz="2800" dirty="0" err="1" smtClean="0"/>
              <a:t>sigui</a:t>
            </a:r>
            <a:r>
              <a:rPr lang="es-ES" sz="2800" dirty="0" smtClean="0"/>
              <a:t> </a:t>
            </a:r>
            <a:r>
              <a:rPr lang="es-ES" sz="2800" dirty="0" err="1" smtClean="0"/>
              <a:t>necessari</a:t>
            </a:r>
            <a:r>
              <a:rPr lang="es-ES" sz="2800" dirty="0" smtClean="0"/>
              <a:t> </a:t>
            </a:r>
          </a:p>
          <a:p>
            <a:pPr marL="1005840" lvl="1" indent="-411480">
              <a:lnSpc>
                <a:spcPct val="150000"/>
              </a:lnSpc>
              <a:buClr>
                <a:schemeClr val="tx1">
                  <a:shade val="95000"/>
                </a:schemeClr>
              </a:buClr>
              <a:buFont typeface="Wingdings" pitchFamily="2" charset="2"/>
              <a:buChar char="ü"/>
              <a:defRPr/>
            </a:pPr>
            <a:r>
              <a:rPr lang="es-ES" sz="2800" dirty="0" smtClean="0"/>
              <a:t>Per </a:t>
            </a:r>
            <a:r>
              <a:rPr lang="es-ES" sz="2800" dirty="0" err="1" smtClean="0"/>
              <a:t>alleujar</a:t>
            </a:r>
            <a:r>
              <a:rPr lang="es-ES" sz="2800" dirty="0" smtClean="0"/>
              <a:t> un </a:t>
            </a:r>
            <a:r>
              <a:rPr lang="es-ES" sz="2800" dirty="0" err="1" smtClean="0"/>
              <a:t>sofriment</a:t>
            </a:r>
            <a:r>
              <a:rPr lang="es-ES" sz="2800" dirty="0" smtClean="0"/>
              <a:t> </a:t>
            </a:r>
            <a:r>
              <a:rPr lang="es-ES" sz="2800" dirty="0" err="1" smtClean="0"/>
              <a:t>intens</a:t>
            </a:r>
            <a:r>
              <a:rPr lang="es-ES" sz="2800" dirty="0" smtClean="0"/>
              <a:t>, </a:t>
            </a:r>
            <a:r>
              <a:rPr lang="es-ES" sz="2800" dirty="0" err="1" smtClean="0"/>
              <a:t>físic</a:t>
            </a:r>
            <a:r>
              <a:rPr lang="es-ES" sz="2800" dirty="0" smtClean="0"/>
              <a:t> o </a:t>
            </a:r>
            <a:r>
              <a:rPr lang="es-ES" sz="2800" dirty="0" err="1" smtClean="0"/>
              <a:t>psicològic</a:t>
            </a:r>
            <a:r>
              <a:rPr lang="es-ES" sz="2800" dirty="0" smtClean="0"/>
              <a:t> </a:t>
            </a:r>
            <a:r>
              <a:rPr lang="es-ES" sz="2800" dirty="0" err="1" smtClean="0"/>
              <a:t>quand</a:t>
            </a:r>
            <a:r>
              <a:rPr lang="es-ES" sz="2800" dirty="0" smtClean="0"/>
              <a:t> la </a:t>
            </a:r>
            <a:r>
              <a:rPr lang="es-ES" sz="2800" dirty="0" err="1" smtClean="0"/>
              <a:t>mort</a:t>
            </a:r>
            <a:r>
              <a:rPr lang="es-ES" sz="2800" dirty="0" smtClean="0"/>
              <a:t> es </a:t>
            </a:r>
            <a:r>
              <a:rPr lang="es-ES" sz="2800" dirty="0" err="1" smtClean="0"/>
              <a:t>preveu</a:t>
            </a:r>
            <a:r>
              <a:rPr lang="es-ES" sz="2800" dirty="0" smtClean="0"/>
              <a:t> </a:t>
            </a:r>
            <a:r>
              <a:rPr lang="es-ES" sz="2800" dirty="0" err="1" smtClean="0"/>
              <a:t>molt</a:t>
            </a:r>
            <a:r>
              <a:rPr lang="es-ES" sz="2800" dirty="0" smtClean="0"/>
              <a:t> </a:t>
            </a:r>
            <a:r>
              <a:rPr lang="es-ES" sz="2800" dirty="0" err="1" smtClean="0"/>
              <a:t>propera</a:t>
            </a:r>
            <a:r>
              <a:rPr lang="es-ES" sz="2800" dirty="0" smtClean="0"/>
              <a:t>. </a:t>
            </a:r>
          </a:p>
          <a:p>
            <a:pPr marL="548640" indent="-411480">
              <a:lnSpc>
                <a:spcPct val="150000"/>
              </a:lnSpc>
              <a:buClr>
                <a:schemeClr val="tx1">
                  <a:shade val="95000"/>
                </a:schemeClr>
              </a:buClr>
              <a:defRPr/>
            </a:pPr>
            <a:endParaRPr lang="es-ES" sz="2800" dirty="0" smtClean="0"/>
          </a:p>
          <a:p>
            <a:pPr marL="548640" indent="-411480">
              <a:lnSpc>
                <a:spcPct val="150000"/>
              </a:lnSpc>
              <a:buClr>
                <a:schemeClr val="tx1">
                  <a:shade val="95000"/>
                </a:schemeClr>
              </a:buClr>
              <a:defRPr/>
            </a:pPr>
            <a:r>
              <a:rPr lang="es-ES" sz="2800" dirty="0" smtClean="0"/>
              <a:t>Es </a:t>
            </a:r>
            <a:r>
              <a:rPr lang="es-ES" sz="2800" dirty="0" err="1" smtClean="0"/>
              <a:t>tracta</a:t>
            </a:r>
            <a:r>
              <a:rPr lang="es-ES" sz="2800" dirty="0" smtClean="0"/>
              <a:t> </a:t>
            </a:r>
            <a:r>
              <a:rPr lang="es-ES" sz="2800" dirty="0" err="1" smtClean="0"/>
              <a:t>d'una</a:t>
            </a:r>
            <a:r>
              <a:rPr lang="es-ES" sz="2800" dirty="0" smtClean="0"/>
              <a:t> </a:t>
            </a:r>
            <a:r>
              <a:rPr lang="es-ES" sz="2800" dirty="0" err="1" smtClean="0"/>
              <a:t>sedació</a:t>
            </a:r>
            <a:r>
              <a:rPr lang="es-ES" sz="2800" dirty="0" smtClean="0"/>
              <a:t> </a:t>
            </a:r>
            <a:r>
              <a:rPr lang="es-ES" sz="2800" dirty="0" err="1" smtClean="0"/>
              <a:t>primària</a:t>
            </a:r>
            <a:r>
              <a:rPr lang="es-ES" sz="2800" dirty="0" smtClean="0"/>
              <a:t> i </a:t>
            </a:r>
            <a:r>
              <a:rPr lang="es-ES" sz="2800" dirty="0" err="1" smtClean="0"/>
              <a:t>contínua</a:t>
            </a:r>
            <a:r>
              <a:rPr lang="es-ES" sz="2800" dirty="0" smtClean="0"/>
              <a:t>, que</a:t>
            </a:r>
          </a:p>
          <a:p>
            <a:pPr marL="548640" indent="-411480">
              <a:lnSpc>
                <a:spcPct val="150000"/>
              </a:lnSpc>
              <a:buClr>
                <a:schemeClr val="tx1">
                  <a:shade val="95000"/>
                </a:schemeClr>
              </a:buClr>
              <a:defRPr/>
            </a:pPr>
            <a:r>
              <a:rPr lang="es-ES" sz="2800" dirty="0" err="1" smtClean="0"/>
              <a:t>pot</a:t>
            </a:r>
            <a:r>
              <a:rPr lang="es-ES" sz="2800" dirty="0" smtClean="0"/>
              <a:t> ser superficial o profunda.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a:srcRect/>
          <a:stretch>
            <a:fillRect/>
          </a:stretch>
        </p:blipFill>
        <p:spPr>
          <a:xfrm>
            <a:off x="250825" y="23813"/>
            <a:ext cx="5170488" cy="6834187"/>
          </a:xfrm>
          <a:noFill/>
        </p:spPr>
      </p:pic>
      <p:pic>
        <p:nvPicPr>
          <p:cNvPr id="14339" name="Picture 3"/>
          <p:cNvPicPr>
            <a:picLocks noChangeAspect="1" noChangeArrowheads="1"/>
          </p:cNvPicPr>
          <p:nvPr/>
        </p:nvPicPr>
        <p:blipFill>
          <a:blip r:embed="rId3"/>
          <a:srcRect/>
          <a:stretch>
            <a:fillRect/>
          </a:stretch>
        </p:blipFill>
        <p:spPr bwMode="auto">
          <a:xfrm>
            <a:off x="5435600" y="5589588"/>
            <a:ext cx="3571875" cy="871537"/>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ca-ES" sz="3600" b="1" dirty="0" smtClean="0">
                <a:solidFill>
                  <a:schemeClr val="tx2">
                    <a:lumMod val="75000"/>
                  </a:schemeClr>
                </a:solidFill>
              </a:rPr>
              <a:t>Consentiment informat</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4216539"/>
          </a:xfrm>
          <a:prstGeom prst="rect">
            <a:avLst/>
          </a:prstGeom>
        </p:spPr>
        <p:txBody>
          <a:bodyPr wrap="square">
            <a:spAutoFit/>
          </a:bodyPr>
          <a:lstStyle/>
          <a:p>
            <a:pPr marL="548640" indent="-411480">
              <a:lnSpc>
                <a:spcPct val="150000"/>
              </a:lnSpc>
              <a:buClr>
                <a:schemeClr val="tx1">
                  <a:shade val="95000"/>
                </a:schemeClr>
              </a:buClr>
              <a:buFont typeface="Wingdings" pitchFamily="2" charset="2"/>
              <a:buChar char="§"/>
              <a:defRPr/>
            </a:pPr>
            <a:r>
              <a:rPr lang="es-ES" sz="2400" dirty="0" err="1" smtClean="0"/>
              <a:t>Individualitzar</a:t>
            </a:r>
            <a:r>
              <a:rPr lang="es-ES" sz="2400" dirty="0" smtClean="0"/>
              <a:t> la </a:t>
            </a:r>
            <a:r>
              <a:rPr lang="es-ES" sz="2400" dirty="0" err="1" smtClean="0"/>
              <a:t>situació</a:t>
            </a:r>
            <a:endParaRPr lang="es-ES" sz="2400" dirty="0" smtClean="0"/>
          </a:p>
          <a:p>
            <a:pPr marL="548640" indent="-411480">
              <a:lnSpc>
                <a:spcPct val="150000"/>
              </a:lnSpc>
              <a:buClr>
                <a:schemeClr val="tx1">
                  <a:shade val="95000"/>
                </a:schemeClr>
              </a:buClr>
              <a:buFont typeface="Wingdings" pitchFamily="2" charset="2"/>
              <a:buChar char="§"/>
              <a:defRPr/>
            </a:pPr>
            <a:r>
              <a:rPr lang="es-ES" sz="2400" dirty="0" smtClean="0"/>
              <a:t>Valorar </a:t>
            </a:r>
            <a:r>
              <a:rPr lang="es-ES" sz="2400" dirty="0" err="1" smtClean="0"/>
              <a:t>testament</a:t>
            </a:r>
            <a:r>
              <a:rPr lang="es-ES" sz="2400" dirty="0" smtClean="0"/>
              <a:t> vital </a:t>
            </a:r>
            <a:r>
              <a:rPr lang="es-ES" sz="2400" dirty="0" err="1" smtClean="0"/>
              <a:t>previ</a:t>
            </a:r>
            <a:endParaRPr lang="es-ES" sz="2400" dirty="0" smtClean="0"/>
          </a:p>
          <a:p>
            <a:pPr marL="548640" indent="-411480">
              <a:lnSpc>
                <a:spcPct val="150000"/>
              </a:lnSpc>
              <a:buClr>
                <a:schemeClr val="tx1">
                  <a:shade val="95000"/>
                </a:schemeClr>
              </a:buClr>
              <a:buFont typeface="Wingdings" pitchFamily="2" charset="2"/>
              <a:buChar char="§"/>
              <a:defRPr/>
            </a:pPr>
            <a:r>
              <a:rPr lang="es-ES" sz="2400" dirty="0" err="1" smtClean="0"/>
              <a:t>Principi</a:t>
            </a:r>
            <a:r>
              <a:rPr lang="es-ES" sz="2400" dirty="0" smtClean="0"/>
              <a:t> </a:t>
            </a:r>
            <a:r>
              <a:rPr lang="es-ES" sz="2400" dirty="0" err="1" smtClean="0"/>
              <a:t>d’autonomia</a:t>
            </a:r>
            <a:endParaRPr lang="es-ES" sz="2400" dirty="0" smtClean="0"/>
          </a:p>
          <a:p>
            <a:pPr marL="548640" indent="-411480">
              <a:lnSpc>
                <a:spcPct val="150000"/>
              </a:lnSpc>
              <a:buClr>
                <a:schemeClr val="tx1">
                  <a:shade val="95000"/>
                </a:schemeClr>
              </a:buClr>
              <a:buFont typeface="Wingdings" pitchFamily="2" charset="2"/>
              <a:buChar char="§"/>
              <a:defRPr/>
            </a:pPr>
            <a:r>
              <a:rPr lang="es-ES" sz="2400" dirty="0" smtClean="0"/>
              <a:t>Presencia de les persones </a:t>
            </a:r>
            <a:r>
              <a:rPr lang="es-ES" sz="2400" dirty="0" err="1" smtClean="0"/>
              <a:t>adients</a:t>
            </a:r>
            <a:endParaRPr lang="es-ES" sz="2400" dirty="0" smtClean="0"/>
          </a:p>
          <a:p>
            <a:pPr marL="548640" indent="-411480">
              <a:lnSpc>
                <a:spcPct val="150000"/>
              </a:lnSpc>
              <a:buClr>
                <a:schemeClr val="tx1">
                  <a:shade val="95000"/>
                </a:schemeClr>
              </a:buClr>
              <a:buFont typeface="Wingdings" pitchFamily="2" charset="2"/>
              <a:buChar char="§"/>
              <a:defRPr/>
            </a:pPr>
            <a:r>
              <a:rPr lang="es-ES" sz="2400" dirty="0" err="1" smtClean="0"/>
              <a:t>Utilitzar</a:t>
            </a:r>
            <a:r>
              <a:rPr lang="es-ES" sz="2400" dirty="0" smtClean="0"/>
              <a:t> </a:t>
            </a:r>
            <a:r>
              <a:rPr lang="es-ES" sz="2400" dirty="0" err="1" smtClean="0"/>
              <a:t>llenguatge</a:t>
            </a:r>
            <a:r>
              <a:rPr lang="es-ES" sz="2400" dirty="0" smtClean="0"/>
              <a:t> </a:t>
            </a:r>
            <a:r>
              <a:rPr lang="es-ES" sz="2400" dirty="0" err="1" smtClean="0"/>
              <a:t>adecuat</a:t>
            </a:r>
            <a:endParaRPr lang="es-ES" sz="2400" dirty="0" smtClean="0"/>
          </a:p>
          <a:p>
            <a:pPr marL="548640" indent="-411480">
              <a:lnSpc>
                <a:spcPct val="150000"/>
              </a:lnSpc>
              <a:buClr>
                <a:schemeClr val="tx1">
                  <a:shade val="95000"/>
                </a:schemeClr>
              </a:buClr>
              <a:buFont typeface="Wingdings" pitchFamily="2" charset="2"/>
              <a:buChar char="§"/>
              <a:defRPr/>
            </a:pPr>
            <a:r>
              <a:rPr lang="es-ES" sz="2400" dirty="0" smtClean="0"/>
              <a:t>Revisable</a:t>
            </a:r>
          </a:p>
          <a:p>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ca-ES" sz="3600" b="1" dirty="0" smtClean="0">
                <a:solidFill>
                  <a:schemeClr val="tx2">
                    <a:lumMod val="75000"/>
                  </a:schemeClr>
                </a:solidFill>
              </a:rPr>
              <a:t>Farmacologia</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2831544"/>
          </a:xfrm>
          <a:prstGeom prst="rect">
            <a:avLst/>
          </a:prstGeom>
        </p:spPr>
        <p:txBody>
          <a:bodyPr wrap="square">
            <a:spAutoFit/>
          </a:bodyPr>
          <a:lstStyle/>
          <a:p>
            <a:pPr marL="548640" indent="-411480">
              <a:lnSpc>
                <a:spcPct val="150000"/>
              </a:lnSpc>
              <a:buClr>
                <a:schemeClr val="tx1">
                  <a:shade val="95000"/>
                </a:schemeClr>
              </a:buClr>
              <a:buFont typeface="Wingdings" pitchFamily="2" charset="2"/>
              <a:buChar char="§"/>
              <a:defRPr/>
            </a:pPr>
            <a:r>
              <a:rPr lang="es-ES" sz="2800" dirty="0" err="1" smtClean="0"/>
              <a:t>Midazolam</a:t>
            </a:r>
            <a:endParaRPr lang="es-ES" sz="2800" dirty="0" smtClean="0"/>
          </a:p>
          <a:p>
            <a:pPr marL="548640" indent="-411480">
              <a:lnSpc>
                <a:spcPct val="150000"/>
              </a:lnSpc>
              <a:buClr>
                <a:schemeClr val="tx1">
                  <a:shade val="95000"/>
                </a:schemeClr>
              </a:buClr>
              <a:buFont typeface="Wingdings" pitchFamily="2" charset="2"/>
              <a:buChar char="§"/>
              <a:defRPr/>
            </a:pPr>
            <a:r>
              <a:rPr lang="es-ES" sz="2800" dirty="0" err="1" smtClean="0"/>
              <a:t>Levomepromazina</a:t>
            </a:r>
            <a:endParaRPr lang="es-ES" sz="2800" dirty="0" smtClean="0"/>
          </a:p>
          <a:p>
            <a:pPr marL="548640" indent="-411480">
              <a:lnSpc>
                <a:spcPct val="150000"/>
              </a:lnSpc>
              <a:buClr>
                <a:schemeClr val="tx1">
                  <a:shade val="95000"/>
                </a:schemeClr>
              </a:buClr>
              <a:buFont typeface="Wingdings" pitchFamily="2" charset="2"/>
              <a:buChar char="§"/>
              <a:defRPr/>
            </a:pPr>
            <a:r>
              <a:rPr lang="es-ES" sz="2800" dirty="0" smtClean="0"/>
              <a:t>Fenobarbital</a:t>
            </a:r>
          </a:p>
          <a:p>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95288" y="569913"/>
            <a:ext cx="1347787"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ca-ES" sz="1600" dirty="0">
                <a:solidFill>
                  <a:schemeClr val="tx1"/>
                </a:solidFill>
              </a:rPr>
              <a:t>Altres opcions de tractament?</a:t>
            </a:r>
          </a:p>
        </p:txBody>
      </p:sp>
      <p:grpSp>
        <p:nvGrpSpPr>
          <p:cNvPr id="2" name="26 Grupo"/>
          <p:cNvGrpSpPr>
            <a:grpSpLocks/>
          </p:cNvGrpSpPr>
          <p:nvPr/>
        </p:nvGrpSpPr>
        <p:grpSpPr bwMode="auto">
          <a:xfrm>
            <a:off x="2424113" y="742950"/>
            <a:ext cx="700087" cy="631825"/>
            <a:chOff x="2760834" y="1529598"/>
            <a:chExt cx="700215" cy="631628"/>
          </a:xfrm>
        </p:grpSpPr>
        <p:sp>
          <p:nvSpPr>
            <p:cNvPr id="22575" name="6 CuadroTexto"/>
            <p:cNvSpPr txBox="1">
              <a:spLocks noChangeArrowheads="1"/>
            </p:cNvSpPr>
            <p:nvPr/>
          </p:nvSpPr>
          <p:spPr bwMode="auto">
            <a:xfrm>
              <a:off x="2843808" y="1628800"/>
              <a:ext cx="486030" cy="369332"/>
            </a:xfrm>
            <a:prstGeom prst="rect">
              <a:avLst/>
            </a:prstGeom>
            <a:solidFill>
              <a:schemeClr val="bg1"/>
            </a:solidFill>
            <a:ln w="9525">
              <a:noFill/>
              <a:miter lim="800000"/>
              <a:headEnd/>
              <a:tailEnd/>
            </a:ln>
          </p:spPr>
          <p:txBody>
            <a:bodyPr wrap="none">
              <a:spAutoFit/>
            </a:bodyPr>
            <a:lstStyle/>
            <a:p>
              <a:r>
                <a:rPr lang="es-ES"/>
                <a:t>NO</a:t>
              </a:r>
            </a:p>
          </p:txBody>
        </p:sp>
        <p:sp>
          <p:nvSpPr>
            <p:cNvPr id="26" name="25 Rectángulo redondeado"/>
            <p:cNvSpPr/>
            <p:nvPr/>
          </p:nvSpPr>
          <p:spPr>
            <a:xfrm>
              <a:off x="2760834" y="1529598"/>
              <a:ext cx="700215" cy="6316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grpSp>
        <p:nvGrpSpPr>
          <p:cNvPr id="3" name="30 Grupo"/>
          <p:cNvGrpSpPr>
            <a:grpSpLocks/>
          </p:cNvGrpSpPr>
          <p:nvPr/>
        </p:nvGrpSpPr>
        <p:grpSpPr bwMode="auto">
          <a:xfrm>
            <a:off x="6813550" y="611188"/>
            <a:ext cx="2214563" cy="1895475"/>
            <a:chOff x="6812424" y="1301650"/>
            <a:chExt cx="2004833" cy="1767309"/>
          </a:xfrm>
        </p:grpSpPr>
        <p:sp>
          <p:nvSpPr>
            <p:cNvPr id="25" name="24 CuadroTexto"/>
            <p:cNvSpPr txBox="1"/>
            <p:nvPr/>
          </p:nvSpPr>
          <p:spPr>
            <a:xfrm>
              <a:off x="6833982" y="1523674"/>
              <a:ext cx="1983275" cy="1323262"/>
            </a:xfrm>
            <a:prstGeom prst="rect">
              <a:avLst/>
            </a:prstGeom>
            <a:noFill/>
          </p:spPr>
          <p:txBody>
            <a:bodyPr wrap="none">
              <a:spAutoFit/>
            </a:bodyPr>
            <a:lstStyle/>
            <a:p>
              <a:pPr fontAlgn="auto">
                <a:spcBef>
                  <a:spcPts val="0"/>
                </a:spcBef>
                <a:spcAft>
                  <a:spcPts val="0"/>
                </a:spcAft>
                <a:defRPr/>
              </a:pPr>
              <a:r>
                <a:rPr lang="ca-ES" sz="1600" dirty="0">
                  <a:latin typeface="+mn-lt"/>
                  <a:cs typeface="+mn-cs"/>
                </a:rPr>
                <a:t>Assegurar-se:</a:t>
              </a:r>
            </a:p>
            <a:p>
              <a:pPr marL="285750" indent="-285750" fontAlgn="auto">
                <a:spcBef>
                  <a:spcPts val="0"/>
                </a:spcBef>
                <a:spcAft>
                  <a:spcPts val="0"/>
                </a:spcAft>
                <a:buFontTx/>
                <a:buChar char="-"/>
                <a:defRPr/>
              </a:pPr>
              <a:r>
                <a:rPr lang="ca-ES" sz="1600" dirty="0">
                  <a:latin typeface="+mn-lt"/>
                  <a:cs typeface="+mn-cs"/>
                </a:rPr>
                <a:t>Compartir decisió</a:t>
              </a:r>
            </a:p>
            <a:p>
              <a:pPr marL="285750" indent="-285750" fontAlgn="auto">
                <a:spcBef>
                  <a:spcPts val="0"/>
                </a:spcBef>
                <a:spcAft>
                  <a:spcPts val="0"/>
                </a:spcAft>
                <a:buFontTx/>
                <a:buChar char="-"/>
                <a:defRPr/>
              </a:pPr>
              <a:r>
                <a:rPr lang="ca-ES" sz="1600" dirty="0">
                  <a:latin typeface="+mn-lt"/>
                  <a:cs typeface="+mn-cs"/>
                </a:rPr>
                <a:t>Informar família</a:t>
              </a:r>
            </a:p>
            <a:p>
              <a:pPr marL="285750" indent="-285750" fontAlgn="auto">
                <a:spcBef>
                  <a:spcPts val="0"/>
                </a:spcBef>
                <a:spcAft>
                  <a:spcPts val="0"/>
                </a:spcAft>
                <a:buFontTx/>
                <a:buChar char="-"/>
                <a:defRPr/>
              </a:pPr>
              <a:r>
                <a:rPr lang="ca-ES" sz="1600" dirty="0">
                  <a:latin typeface="+mn-lt"/>
                  <a:cs typeface="+mn-cs"/>
                </a:rPr>
                <a:t>Consentiment</a:t>
              </a:r>
            </a:p>
            <a:p>
              <a:pPr marL="285750" indent="-285750" fontAlgn="auto">
                <a:spcBef>
                  <a:spcPts val="0"/>
                </a:spcBef>
                <a:spcAft>
                  <a:spcPts val="0"/>
                </a:spcAft>
                <a:buFontTx/>
                <a:buChar char="-"/>
                <a:defRPr/>
              </a:pPr>
              <a:r>
                <a:rPr lang="ca-ES" sz="1600" dirty="0">
                  <a:latin typeface="+mn-lt"/>
                  <a:cs typeface="+mn-cs"/>
                </a:rPr>
                <a:t>Enregistrar procés</a:t>
              </a:r>
            </a:p>
          </p:txBody>
        </p:sp>
        <p:sp>
          <p:nvSpPr>
            <p:cNvPr id="28" name="27 Rectángulo redondeado"/>
            <p:cNvSpPr/>
            <p:nvPr/>
          </p:nvSpPr>
          <p:spPr>
            <a:xfrm>
              <a:off x="6812424" y="1301650"/>
              <a:ext cx="1983275" cy="17673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grpSp>
        <p:nvGrpSpPr>
          <p:cNvPr id="5" name="29 Grupo"/>
          <p:cNvGrpSpPr>
            <a:grpSpLocks/>
          </p:cNvGrpSpPr>
          <p:nvPr/>
        </p:nvGrpSpPr>
        <p:grpSpPr bwMode="auto">
          <a:xfrm>
            <a:off x="4086225" y="569913"/>
            <a:ext cx="1652588" cy="914400"/>
            <a:chOff x="4598681" y="1356838"/>
            <a:chExt cx="1651769" cy="914400"/>
          </a:xfrm>
        </p:grpSpPr>
        <p:sp>
          <p:nvSpPr>
            <p:cNvPr id="29" name="28 Rectángulo redondeado"/>
            <p:cNvSpPr/>
            <p:nvPr/>
          </p:nvSpPr>
          <p:spPr>
            <a:xfrm>
              <a:off x="4598681" y="1356838"/>
              <a:ext cx="1651769" cy="9144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es-ES"/>
            </a:p>
          </p:txBody>
        </p:sp>
        <p:sp>
          <p:nvSpPr>
            <p:cNvPr id="22572" name="7 CuadroTexto"/>
            <p:cNvSpPr txBox="1">
              <a:spLocks noChangeArrowheads="1"/>
            </p:cNvSpPr>
            <p:nvPr/>
          </p:nvSpPr>
          <p:spPr bwMode="auto">
            <a:xfrm>
              <a:off x="4899121" y="1628800"/>
              <a:ext cx="1006750" cy="369332"/>
            </a:xfrm>
            <a:prstGeom prst="rect">
              <a:avLst/>
            </a:prstGeom>
            <a:noFill/>
            <a:ln w="9525">
              <a:noFill/>
              <a:miter lim="800000"/>
              <a:headEnd/>
              <a:tailEnd/>
            </a:ln>
          </p:spPr>
          <p:txBody>
            <a:bodyPr wrap="none">
              <a:spAutoFit/>
            </a:bodyPr>
            <a:lstStyle/>
            <a:p>
              <a:r>
                <a:rPr lang="es-ES"/>
                <a:t>SEDACIÓ</a:t>
              </a:r>
            </a:p>
          </p:txBody>
        </p:sp>
      </p:grpSp>
      <p:grpSp>
        <p:nvGrpSpPr>
          <p:cNvPr id="6" name="2085 Grupo"/>
          <p:cNvGrpSpPr>
            <a:grpSpLocks/>
          </p:cNvGrpSpPr>
          <p:nvPr/>
        </p:nvGrpSpPr>
        <p:grpSpPr bwMode="auto">
          <a:xfrm>
            <a:off x="711200" y="2036763"/>
            <a:ext cx="715963" cy="571500"/>
            <a:chOff x="557827" y="2043138"/>
            <a:chExt cx="716577" cy="571271"/>
          </a:xfrm>
        </p:grpSpPr>
        <p:sp>
          <p:nvSpPr>
            <p:cNvPr id="22569" name="8 CuadroTexto"/>
            <p:cNvSpPr txBox="1">
              <a:spLocks noChangeArrowheads="1"/>
            </p:cNvSpPr>
            <p:nvPr/>
          </p:nvSpPr>
          <p:spPr bwMode="auto">
            <a:xfrm>
              <a:off x="725812" y="2144107"/>
              <a:ext cx="348172" cy="369332"/>
            </a:xfrm>
            <a:prstGeom prst="rect">
              <a:avLst/>
            </a:prstGeom>
            <a:noFill/>
            <a:ln w="9525">
              <a:noFill/>
              <a:miter lim="800000"/>
              <a:headEnd/>
              <a:tailEnd/>
            </a:ln>
          </p:spPr>
          <p:txBody>
            <a:bodyPr wrap="none">
              <a:spAutoFit/>
            </a:bodyPr>
            <a:lstStyle/>
            <a:p>
              <a:r>
                <a:rPr lang="es-ES"/>
                <a:t>SI</a:t>
              </a:r>
            </a:p>
          </p:txBody>
        </p:sp>
        <p:sp>
          <p:nvSpPr>
            <p:cNvPr id="2048" name="2047 Rectángulo redondeado"/>
            <p:cNvSpPr/>
            <p:nvPr/>
          </p:nvSpPr>
          <p:spPr>
            <a:xfrm>
              <a:off x="557827" y="2043138"/>
              <a:ext cx="716577" cy="5712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sp>
        <p:nvSpPr>
          <p:cNvPr id="22535" name="11 CuadroTexto"/>
          <p:cNvSpPr txBox="1">
            <a:spLocks noChangeArrowheads="1"/>
          </p:cNvSpPr>
          <p:nvPr/>
        </p:nvSpPr>
        <p:spPr bwMode="auto">
          <a:xfrm>
            <a:off x="369888" y="3348038"/>
            <a:ext cx="1365250" cy="585787"/>
          </a:xfrm>
          <a:prstGeom prst="rect">
            <a:avLst/>
          </a:prstGeom>
          <a:noFill/>
          <a:ln w="9525">
            <a:noFill/>
            <a:miter lim="800000"/>
            <a:headEnd/>
            <a:tailEnd/>
          </a:ln>
        </p:spPr>
        <p:txBody>
          <a:bodyPr wrap="none">
            <a:spAutoFit/>
          </a:bodyPr>
          <a:lstStyle/>
          <a:p>
            <a:pPr algn="ctr"/>
            <a:r>
              <a:rPr lang="es-ES" sz="1600"/>
              <a:t>Valorar la mes</a:t>
            </a:r>
          </a:p>
          <a:p>
            <a:pPr algn="ctr"/>
            <a:r>
              <a:rPr lang="es-ES" sz="1600"/>
              <a:t>adient</a:t>
            </a:r>
          </a:p>
        </p:txBody>
      </p:sp>
      <p:pic>
        <p:nvPicPr>
          <p:cNvPr id="22536" name="Picture 21"/>
          <p:cNvPicPr>
            <a:picLocks noChangeAspect="1" noChangeArrowheads="1"/>
          </p:cNvPicPr>
          <p:nvPr/>
        </p:nvPicPr>
        <p:blipFill>
          <a:blip r:embed="rId3"/>
          <a:srcRect/>
          <a:stretch>
            <a:fillRect/>
          </a:stretch>
        </p:blipFill>
        <p:spPr bwMode="auto">
          <a:xfrm>
            <a:off x="396875" y="3141663"/>
            <a:ext cx="1347788" cy="938212"/>
          </a:xfrm>
          <a:prstGeom prst="rect">
            <a:avLst/>
          </a:prstGeom>
          <a:noFill/>
          <a:ln w="9525">
            <a:noFill/>
            <a:miter lim="800000"/>
            <a:headEnd/>
            <a:tailEnd/>
          </a:ln>
        </p:spPr>
      </p:pic>
      <p:grpSp>
        <p:nvGrpSpPr>
          <p:cNvPr id="7" name="2087 Grupo"/>
          <p:cNvGrpSpPr>
            <a:grpSpLocks/>
          </p:cNvGrpSpPr>
          <p:nvPr/>
        </p:nvGrpSpPr>
        <p:grpSpPr bwMode="auto">
          <a:xfrm>
            <a:off x="5934075" y="3275013"/>
            <a:ext cx="1757363" cy="1179512"/>
            <a:chOff x="5781300" y="3280749"/>
            <a:chExt cx="1757864" cy="1179432"/>
          </a:xfrm>
        </p:grpSpPr>
        <p:sp>
          <p:nvSpPr>
            <p:cNvPr id="22567" name="17 CuadroTexto"/>
            <p:cNvSpPr txBox="1">
              <a:spLocks noChangeArrowheads="1"/>
            </p:cNvSpPr>
            <p:nvPr/>
          </p:nvSpPr>
          <p:spPr bwMode="auto">
            <a:xfrm>
              <a:off x="5892586" y="3329689"/>
              <a:ext cx="1535292" cy="1077218"/>
            </a:xfrm>
            <a:prstGeom prst="rect">
              <a:avLst/>
            </a:prstGeom>
            <a:noFill/>
            <a:ln w="9525">
              <a:noFill/>
              <a:miter lim="800000"/>
              <a:headEnd/>
              <a:tailEnd/>
            </a:ln>
          </p:spPr>
          <p:txBody>
            <a:bodyPr wrap="none">
              <a:spAutoFit/>
            </a:bodyPr>
            <a:lstStyle/>
            <a:p>
              <a:r>
                <a:rPr lang="ca-ES" sz="1600"/>
                <a:t>Dispnea</a:t>
              </a:r>
            </a:p>
            <a:p>
              <a:r>
                <a:rPr lang="ca-ES" sz="1600"/>
                <a:t>Dolor</a:t>
              </a:r>
            </a:p>
            <a:p>
              <a:r>
                <a:rPr lang="ca-ES" sz="1600"/>
                <a:t>Hemorràgia</a:t>
              </a:r>
            </a:p>
            <a:p>
              <a:r>
                <a:rPr lang="ca-ES" sz="1600"/>
                <a:t>Ansietat/pànic</a:t>
              </a:r>
              <a:r>
                <a:rPr lang="es-ES" sz="1600"/>
                <a:t>…</a:t>
              </a:r>
            </a:p>
          </p:txBody>
        </p:sp>
        <p:pic>
          <p:nvPicPr>
            <p:cNvPr id="22568" name="Picture 22"/>
            <p:cNvPicPr>
              <a:picLocks noChangeAspect="1" noChangeArrowheads="1"/>
            </p:cNvPicPr>
            <p:nvPr/>
          </p:nvPicPr>
          <p:blipFill>
            <a:blip r:embed="rId3"/>
            <a:srcRect/>
            <a:stretch>
              <a:fillRect/>
            </a:stretch>
          </p:blipFill>
          <p:spPr bwMode="auto">
            <a:xfrm>
              <a:off x="5781300" y="3280749"/>
              <a:ext cx="1757864" cy="1179432"/>
            </a:xfrm>
            <a:prstGeom prst="rect">
              <a:avLst/>
            </a:prstGeom>
            <a:noFill/>
            <a:ln w="9525">
              <a:noFill/>
              <a:miter lim="800000"/>
              <a:headEnd/>
              <a:tailEnd/>
            </a:ln>
          </p:spPr>
        </p:pic>
      </p:grpSp>
      <p:grpSp>
        <p:nvGrpSpPr>
          <p:cNvPr id="8" name="2071 Grupo"/>
          <p:cNvGrpSpPr>
            <a:grpSpLocks/>
          </p:cNvGrpSpPr>
          <p:nvPr/>
        </p:nvGrpSpPr>
        <p:grpSpPr bwMode="auto">
          <a:xfrm>
            <a:off x="2744788" y="3422650"/>
            <a:ext cx="1846262" cy="812800"/>
            <a:chOff x="2152421" y="3429000"/>
            <a:chExt cx="1845202" cy="811604"/>
          </a:xfrm>
        </p:grpSpPr>
        <p:sp>
          <p:nvSpPr>
            <p:cNvPr id="22565" name="15 CuadroTexto"/>
            <p:cNvSpPr txBox="1">
              <a:spLocks noChangeArrowheads="1"/>
            </p:cNvSpPr>
            <p:nvPr/>
          </p:nvSpPr>
          <p:spPr bwMode="auto">
            <a:xfrm>
              <a:off x="2159275" y="3546218"/>
              <a:ext cx="1798249" cy="584775"/>
            </a:xfrm>
            <a:prstGeom prst="rect">
              <a:avLst/>
            </a:prstGeom>
            <a:noFill/>
            <a:ln w="9525">
              <a:noFill/>
              <a:miter lim="800000"/>
              <a:headEnd/>
              <a:tailEnd/>
            </a:ln>
          </p:spPr>
          <p:txBody>
            <a:bodyPr wrap="none">
              <a:spAutoFit/>
            </a:bodyPr>
            <a:lstStyle/>
            <a:p>
              <a:pPr algn="ctr"/>
              <a:r>
                <a:rPr lang="ca-ES" sz="1600"/>
                <a:t>Deliri </a:t>
              </a:r>
            </a:p>
            <a:p>
              <a:pPr algn="ctr"/>
              <a:r>
                <a:rPr lang="ca-ES" sz="1600"/>
                <a:t>o alcoholisme previ</a:t>
              </a:r>
            </a:p>
          </p:txBody>
        </p:sp>
        <p:pic>
          <p:nvPicPr>
            <p:cNvPr id="22566" name="Picture 23"/>
            <p:cNvPicPr>
              <a:picLocks noChangeAspect="1" noChangeArrowheads="1"/>
            </p:cNvPicPr>
            <p:nvPr/>
          </p:nvPicPr>
          <p:blipFill>
            <a:blip r:embed="rId3"/>
            <a:srcRect/>
            <a:stretch>
              <a:fillRect/>
            </a:stretch>
          </p:blipFill>
          <p:spPr bwMode="auto">
            <a:xfrm>
              <a:off x="2152421" y="3429000"/>
              <a:ext cx="1845202" cy="811604"/>
            </a:xfrm>
            <a:prstGeom prst="rect">
              <a:avLst/>
            </a:prstGeom>
            <a:noFill/>
            <a:ln w="9525">
              <a:noFill/>
              <a:miter lim="800000"/>
              <a:headEnd/>
              <a:tailEnd/>
            </a:ln>
          </p:spPr>
        </p:pic>
      </p:grpSp>
      <p:grpSp>
        <p:nvGrpSpPr>
          <p:cNvPr id="9" name="2075 Grupo"/>
          <p:cNvGrpSpPr>
            <a:grpSpLocks/>
          </p:cNvGrpSpPr>
          <p:nvPr/>
        </p:nvGrpSpPr>
        <p:grpSpPr bwMode="auto">
          <a:xfrm>
            <a:off x="6272213" y="4830763"/>
            <a:ext cx="1395412" cy="596900"/>
            <a:chOff x="4673278" y="4725144"/>
            <a:chExt cx="1396330" cy="597416"/>
          </a:xfrm>
        </p:grpSpPr>
        <p:pic>
          <p:nvPicPr>
            <p:cNvPr id="22563" name="Picture 25"/>
            <p:cNvPicPr>
              <a:picLocks noChangeAspect="1" noChangeArrowheads="1"/>
            </p:cNvPicPr>
            <p:nvPr/>
          </p:nvPicPr>
          <p:blipFill>
            <a:blip r:embed="rId3"/>
            <a:srcRect/>
            <a:stretch>
              <a:fillRect/>
            </a:stretch>
          </p:blipFill>
          <p:spPr bwMode="auto">
            <a:xfrm>
              <a:off x="4673278" y="4725144"/>
              <a:ext cx="1396330" cy="597416"/>
            </a:xfrm>
            <a:prstGeom prst="rect">
              <a:avLst/>
            </a:prstGeom>
            <a:noFill/>
            <a:ln w="9525">
              <a:noFill/>
              <a:miter lim="800000"/>
              <a:headEnd/>
              <a:tailEnd/>
            </a:ln>
          </p:spPr>
        </p:pic>
        <p:sp>
          <p:nvSpPr>
            <p:cNvPr id="22564" name="2074 CuadroTexto"/>
            <p:cNvSpPr txBox="1">
              <a:spLocks noChangeArrowheads="1"/>
            </p:cNvSpPr>
            <p:nvPr/>
          </p:nvSpPr>
          <p:spPr bwMode="auto">
            <a:xfrm>
              <a:off x="4759865" y="4869160"/>
              <a:ext cx="1223155" cy="369332"/>
            </a:xfrm>
            <a:prstGeom prst="rect">
              <a:avLst/>
            </a:prstGeom>
            <a:noFill/>
            <a:ln w="9525">
              <a:noFill/>
              <a:miter lim="800000"/>
              <a:headEnd/>
              <a:tailEnd/>
            </a:ln>
          </p:spPr>
          <p:txBody>
            <a:bodyPr wrap="none">
              <a:spAutoFit/>
            </a:bodyPr>
            <a:lstStyle/>
            <a:p>
              <a:r>
                <a:rPr lang="es-ES"/>
                <a:t>Midazolam</a:t>
              </a:r>
            </a:p>
          </p:txBody>
        </p:sp>
      </p:grpSp>
      <p:pic>
        <p:nvPicPr>
          <p:cNvPr id="22540" name="Picture 26"/>
          <p:cNvPicPr>
            <a:picLocks noChangeAspect="1" noChangeArrowheads="1"/>
          </p:cNvPicPr>
          <p:nvPr/>
        </p:nvPicPr>
        <p:blipFill>
          <a:blip r:embed="rId4"/>
          <a:srcRect/>
          <a:stretch>
            <a:fillRect/>
          </a:stretch>
        </p:blipFill>
        <p:spPr bwMode="auto">
          <a:xfrm>
            <a:off x="2997200" y="5705475"/>
            <a:ext cx="1395413" cy="609600"/>
          </a:xfrm>
          <a:prstGeom prst="rect">
            <a:avLst/>
          </a:prstGeom>
          <a:noFill/>
          <a:ln w="9525">
            <a:noFill/>
            <a:miter lim="800000"/>
            <a:headEnd/>
            <a:tailEnd/>
          </a:ln>
        </p:spPr>
      </p:pic>
      <p:grpSp>
        <p:nvGrpSpPr>
          <p:cNvPr id="10" name="2078 Grupo"/>
          <p:cNvGrpSpPr>
            <a:grpSpLocks/>
          </p:cNvGrpSpPr>
          <p:nvPr/>
        </p:nvGrpSpPr>
        <p:grpSpPr bwMode="auto">
          <a:xfrm>
            <a:off x="2708275" y="4778375"/>
            <a:ext cx="1917700" cy="565150"/>
            <a:chOff x="6660232" y="4725144"/>
            <a:chExt cx="1917695" cy="565348"/>
          </a:xfrm>
        </p:grpSpPr>
        <p:pic>
          <p:nvPicPr>
            <p:cNvPr id="22561" name="Picture 24"/>
            <p:cNvPicPr>
              <a:picLocks noChangeAspect="1" noChangeArrowheads="1"/>
            </p:cNvPicPr>
            <p:nvPr/>
          </p:nvPicPr>
          <p:blipFill>
            <a:blip r:embed="rId3"/>
            <a:srcRect/>
            <a:stretch>
              <a:fillRect/>
            </a:stretch>
          </p:blipFill>
          <p:spPr bwMode="auto">
            <a:xfrm>
              <a:off x="6660232" y="4725144"/>
              <a:ext cx="1917695" cy="565348"/>
            </a:xfrm>
            <a:prstGeom prst="rect">
              <a:avLst/>
            </a:prstGeom>
            <a:noFill/>
            <a:ln w="9525">
              <a:noFill/>
              <a:miter lim="800000"/>
              <a:headEnd/>
              <a:tailEnd/>
            </a:ln>
          </p:spPr>
        </p:pic>
        <p:sp>
          <p:nvSpPr>
            <p:cNvPr id="22562" name="2077 CuadroTexto"/>
            <p:cNvSpPr txBox="1">
              <a:spLocks noChangeArrowheads="1"/>
            </p:cNvSpPr>
            <p:nvPr/>
          </p:nvSpPr>
          <p:spPr bwMode="auto">
            <a:xfrm>
              <a:off x="6665800" y="4787860"/>
              <a:ext cx="1912127" cy="369332"/>
            </a:xfrm>
            <a:prstGeom prst="rect">
              <a:avLst/>
            </a:prstGeom>
            <a:noFill/>
            <a:ln w="9525">
              <a:noFill/>
              <a:miter lim="800000"/>
              <a:headEnd/>
              <a:tailEnd/>
            </a:ln>
          </p:spPr>
          <p:txBody>
            <a:bodyPr wrap="none">
              <a:spAutoFit/>
            </a:bodyPr>
            <a:lstStyle/>
            <a:p>
              <a:r>
                <a:rPr lang="es-ES"/>
                <a:t>Levomepromazina</a:t>
              </a:r>
            </a:p>
          </p:txBody>
        </p:sp>
      </p:grpSp>
      <p:grpSp>
        <p:nvGrpSpPr>
          <p:cNvPr id="11" name="2081 Grupo"/>
          <p:cNvGrpSpPr>
            <a:grpSpLocks/>
          </p:cNvGrpSpPr>
          <p:nvPr/>
        </p:nvGrpSpPr>
        <p:grpSpPr bwMode="auto">
          <a:xfrm>
            <a:off x="6121400" y="5770563"/>
            <a:ext cx="1914525" cy="566737"/>
            <a:chOff x="4525154" y="5722945"/>
            <a:chExt cx="1914525" cy="566737"/>
          </a:xfrm>
        </p:grpSpPr>
        <p:pic>
          <p:nvPicPr>
            <p:cNvPr id="22559" name="Picture 27"/>
            <p:cNvPicPr>
              <a:picLocks noChangeAspect="1" noChangeArrowheads="1"/>
            </p:cNvPicPr>
            <p:nvPr/>
          </p:nvPicPr>
          <p:blipFill>
            <a:blip r:embed="rId5"/>
            <a:srcRect/>
            <a:stretch>
              <a:fillRect/>
            </a:stretch>
          </p:blipFill>
          <p:spPr bwMode="auto">
            <a:xfrm>
              <a:off x="4525154" y="5722945"/>
              <a:ext cx="1914525" cy="566737"/>
            </a:xfrm>
            <a:prstGeom prst="rect">
              <a:avLst/>
            </a:prstGeom>
            <a:noFill/>
            <a:ln w="9525">
              <a:noFill/>
              <a:miter lim="800000"/>
              <a:headEnd/>
              <a:tailEnd/>
            </a:ln>
          </p:spPr>
        </p:pic>
        <p:sp>
          <p:nvSpPr>
            <p:cNvPr id="22560" name="2080 CuadroTexto"/>
            <p:cNvSpPr txBox="1">
              <a:spLocks noChangeArrowheads="1"/>
            </p:cNvSpPr>
            <p:nvPr/>
          </p:nvSpPr>
          <p:spPr bwMode="auto">
            <a:xfrm>
              <a:off x="4526352" y="5817562"/>
              <a:ext cx="1912127" cy="369332"/>
            </a:xfrm>
            <a:prstGeom prst="rect">
              <a:avLst/>
            </a:prstGeom>
            <a:noFill/>
            <a:ln w="9525">
              <a:noFill/>
              <a:miter lim="800000"/>
              <a:headEnd/>
              <a:tailEnd/>
            </a:ln>
          </p:spPr>
          <p:txBody>
            <a:bodyPr wrap="none">
              <a:spAutoFit/>
            </a:bodyPr>
            <a:lstStyle/>
            <a:p>
              <a:r>
                <a:rPr lang="es-ES"/>
                <a:t>Levomepromazina</a:t>
              </a:r>
            </a:p>
          </p:txBody>
        </p:sp>
      </p:grpSp>
      <p:grpSp>
        <p:nvGrpSpPr>
          <p:cNvPr id="12" name="2083 Grupo"/>
          <p:cNvGrpSpPr>
            <a:grpSpLocks/>
          </p:cNvGrpSpPr>
          <p:nvPr/>
        </p:nvGrpSpPr>
        <p:grpSpPr bwMode="auto">
          <a:xfrm>
            <a:off x="3990975" y="2152650"/>
            <a:ext cx="1914525" cy="584200"/>
            <a:chOff x="2495718" y="2470365"/>
            <a:chExt cx="1914525" cy="584775"/>
          </a:xfrm>
        </p:grpSpPr>
        <p:sp>
          <p:nvSpPr>
            <p:cNvPr id="22557" name="13 CuadroTexto"/>
            <p:cNvSpPr txBox="1">
              <a:spLocks noChangeArrowheads="1"/>
            </p:cNvSpPr>
            <p:nvPr/>
          </p:nvSpPr>
          <p:spPr bwMode="auto">
            <a:xfrm>
              <a:off x="2495718" y="2470365"/>
              <a:ext cx="1888979" cy="584775"/>
            </a:xfrm>
            <a:prstGeom prst="rect">
              <a:avLst/>
            </a:prstGeom>
            <a:noFill/>
            <a:ln w="9525">
              <a:noFill/>
              <a:miter lim="800000"/>
              <a:headEnd/>
              <a:tailEnd/>
            </a:ln>
          </p:spPr>
          <p:txBody>
            <a:bodyPr wrap="none">
              <a:spAutoFit/>
            </a:bodyPr>
            <a:lstStyle/>
            <a:p>
              <a:pPr algn="ctr"/>
              <a:r>
                <a:rPr lang="ca-ES" sz="1600"/>
                <a:t>Quin es el símptoma</a:t>
              </a:r>
            </a:p>
            <a:p>
              <a:pPr algn="ctr"/>
              <a:r>
                <a:rPr lang="ca-ES" sz="1600"/>
                <a:t> o problema?</a:t>
              </a:r>
            </a:p>
          </p:txBody>
        </p:sp>
        <p:pic>
          <p:nvPicPr>
            <p:cNvPr id="22558" name="Picture 28"/>
            <p:cNvPicPr>
              <a:picLocks noChangeAspect="1" noChangeArrowheads="1"/>
            </p:cNvPicPr>
            <p:nvPr/>
          </p:nvPicPr>
          <p:blipFill>
            <a:blip r:embed="rId5"/>
            <a:srcRect/>
            <a:stretch>
              <a:fillRect/>
            </a:stretch>
          </p:blipFill>
          <p:spPr bwMode="auto">
            <a:xfrm>
              <a:off x="2495718" y="2472527"/>
              <a:ext cx="1914525" cy="566737"/>
            </a:xfrm>
            <a:prstGeom prst="rect">
              <a:avLst/>
            </a:prstGeom>
            <a:noFill/>
            <a:ln w="9525">
              <a:noFill/>
              <a:miter lim="800000"/>
              <a:headEnd/>
              <a:tailEnd/>
            </a:ln>
          </p:spPr>
        </p:pic>
      </p:grpSp>
      <p:sp>
        <p:nvSpPr>
          <p:cNvPr id="2085" name="2084 Flecha abajo"/>
          <p:cNvSpPr/>
          <p:nvPr/>
        </p:nvSpPr>
        <p:spPr>
          <a:xfrm>
            <a:off x="795338" y="1493838"/>
            <a:ext cx="485775" cy="4905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22545" name="Picture 29"/>
          <p:cNvPicPr>
            <a:picLocks noChangeAspect="1" noChangeArrowheads="1"/>
          </p:cNvPicPr>
          <p:nvPr/>
        </p:nvPicPr>
        <p:blipFill>
          <a:blip r:embed="rId6"/>
          <a:srcRect/>
          <a:stretch>
            <a:fillRect/>
          </a:stretch>
        </p:blipFill>
        <p:spPr bwMode="auto">
          <a:xfrm>
            <a:off x="795338" y="2624138"/>
            <a:ext cx="549275" cy="517525"/>
          </a:xfrm>
          <a:prstGeom prst="rect">
            <a:avLst/>
          </a:prstGeom>
          <a:noFill/>
          <a:ln w="9525">
            <a:noFill/>
            <a:miter lim="800000"/>
            <a:headEnd/>
            <a:tailEnd/>
          </a:ln>
        </p:spPr>
      </p:pic>
      <p:sp>
        <p:nvSpPr>
          <p:cNvPr id="2089" name="2088 Flecha derecha"/>
          <p:cNvSpPr/>
          <p:nvPr/>
        </p:nvSpPr>
        <p:spPr>
          <a:xfrm>
            <a:off x="1760538" y="838200"/>
            <a:ext cx="655637" cy="484188"/>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22547" name="Picture 30"/>
          <p:cNvPicPr>
            <a:picLocks noChangeAspect="1" noChangeArrowheads="1"/>
          </p:cNvPicPr>
          <p:nvPr/>
        </p:nvPicPr>
        <p:blipFill>
          <a:blip r:embed="rId7"/>
          <a:srcRect/>
          <a:stretch>
            <a:fillRect/>
          </a:stretch>
        </p:blipFill>
        <p:spPr bwMode="auto">
          <a:xfrm>
            <a:off x="3124200" y="787400"/>
            <a:ext cx="962025" cy="549275"/>
          </a:xfrm>
          <a:prstGeom prst="rect">
            <a:avLst/>
          </a:prstGeom>
          <a:noFill/>
          <a:ln w="9525">
            <a:noFill/>
            <a:miter lim="800000"/>
            <a:headEnd/>
            <a:tailEnd/>
          </a:ln>
        </p:spPr>
      </p:pic>
      <p:cxnSp>
        <p:nvCxnSpPr>
          <p:cNvPr id="2092" name="2091 Conector recto"/>
          <p:cNvCxnSpPr>
            <a:stCxn id="29" idx="3"/>
          </p:cNvCxnSpPr>
          <p:nvPr/>
        </p:nvCxnSpPr>
        <p:spPr>
          <a:xfrm>
            <a:off x="5738813" y="1027113"/>
            <a:ext cx="1074737" cy="0"/>
          </a:xfrm>
          <a:prstGeom prst="line">
            <a:avLst/>
          </a:prstGeom>
        </p:spPr>
        <p:style>
          <a:lnRef idx="1">
            <a:schemeClr val="accent1"/>
          </a:lnRef>
          <a:fillRef idx="0">
            <a:schemeClr val="accent1"/>
          </a:fillRef>
          <a:effectRef idx="0">
            <a:schemeClr val="accent1"/>
          </a:effectRef>
          <a:fontRef idx="minor">
            <a:schemeClr val="tx1"/>
          </a:fontRef>
        </p:style>
      </p:cxnSp>
      <p:sp>
        <p:nvSpPr>
          <p:cNvPr id="2093" name="2092 Flecha abajo"/>
          <p:cNvSpPr/>
          <p:nvPr/>
        </p:nvSpPr>
        <p:spPr>
          <a:xfrm>
            <a:off x="4648200" y="1470025"/>
            <a:ext cx="484188" cy="6858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22550" name="Picture 31"/>
          <p:cNvPicPr>
            <a:picLocks noChangeAspect="1" noChangeArrowheads="1"/>
          </p:cNvPicPr>
          <p:nvPr/>
        </p:nvPicPr>
        <p:blipFill>
          <a:blip r:embed="rId8"/>
          <a:srcRect/>
          <a:stretch>
            <a:fillRect/>
          </a:stretch>
        </p:blipFill>
        <p:spPr bwMode="auto">
          <a:xfrm>
            <a:off x="3441700" y="5327650"/>
            <a:ext cx="549275" cy="377825"/>
          </a:xfrm>
          <a:prstGeom prst="rect">
            <a:avLst/>
          </a:prstGeom>
          <a:noFill/>
          <a:ln w="9525">
            <a:noFill/>
            <a:miter lim="800000"/>
            <a:headEnd/>
            <a:tailEnd/>
          </a:ln>
        </p:spPr>
      </p:pic>
      <p:pic>
        <p:nvPicPr>
          <p:cNvPr id="22551" name="Picture 32"/>
          <p:cNvPicPr>
            <a:picLocks noChangeAspect="1" noChangeArrowheads="1"/>
          </p:cNvPicPr>
          <p:nvPr/>
        </p:nvPicPr>
        <p:blipFill>
          <a:blip r:embed="rId8"/>
          <a:srcRect/>
          <a:stretch>
            <a:fillRect/>
          </a:stretch>
        </p:blipFill>
        <p:spPr bwMode="auto">
          <a:xfrm>
            <a:off x="3419475" y="4235450"/>
            <a:ext cx="549275" cy="608013"/>
          </a:xfrm>
          <a:prstGeom prst="rect">
            <a:avLst/>
          </a:prstGeom>
          <a:noFill/>
          <a:ln w="9525">
            <a:noFill/>
            <a:miter lim="800000"/>
            <a:headEnd/>
            <a:tailEnd/>
          </a:ln>
        </p:spPr>
      </p:pic>
      <p:pic>
        <p:nvPicPr>
          <p:cNvPr id="22552" name="Picture 33"/>
          <p:cNvPicPr>
            <a:picLocks noChangeAspect="1" noChangeArrowheads="1"/>
          </p:cNvPicPr>
          <p:nvPr/>
        </p:nvPicPr>
        <p:blipFill>
          <a:blip r:embed="rId8"/>
          <a:srcRect/>
          <a:stretch>
            <a:fillRect/>
          </a:stretch>
        </p:blipFill>
        <p:spPr bwMode="auto">
          <a:xfrm>
            <a:off x="6656388" y="4454525"/>
            <a:ext cx="549275" cy="388938"/>
          </a:xfrm>
          <a:prstGeom prst="rect">
            <a:avLst/>
          </a:prstGeom>
          <a:noFill/>
          <a:ln w="9525">
            <a:noFill/>
            <a:miter lim="800000"/>
            <a:headEnd/>
            <a:tailEnd/>
          </a:ln>
        </p:spPr>
      </p:pic>
      <p:pic>
        <p:nvPicPr>
          <p:cNvPr id="22553" name="Picture 34"/>
          <p:cNvPicPr>
            <a:picLocks noChangeAspect="1" noChangeArrowheads="1"/>
          </p:cNvPicPr>
          <p:nvPr/>
        </p:nvPicPr>
        <p:blipFill>
          <a:blip r:embed="rId8"/>
          <a:srcRect/>
          <a:stretch>
            <a:fillRect/>
          </a:stretch>
        </p:blipFill>
        <p:spPr bwMode="auto">
          <a:xfrm>
            <a:off x="6694488" y="5427663"/>
            <a:ext cx="549275" cy="342900"/>
          </a:xfrm>
          <a:prstGeom prst="rect">
            <a:avLst/>
          </a:prstGeom>
          <a:noFill/>
          <a:ln w="9525">
            <a:noFill/>
            <a:miter lim="800000"/>
            <a:headEnd/>
            <a:tailEnd/>
          </a:ln>
        </p:spPr>
      </p:pic>
      <p:pic>
        <p:nvPicPr>
          <p:cNvPr id="22554" name="Picture 35"/>
          <p:cNvPicPr>
            <a:picLocks noChangeAspect="1" noChangeArrowheads="1"/>
          </p:cNvPicPr>
          <p:nvPr/>
        </p:nvPicPr>
        <p:blipFill>
          <a:blip r:embed="rId8"/>
          <a:srcRect/>
          <a:stretch>
            <a:fillRect/>
          </a:stretch>
        </p:blipFill>
        <p:spPr bwMode="auto">
          <a:xfrm rot="-3676766">
            <a:off x="5909469" y="2605881"/>
            <a:ext cx="549275" cy="779463"/>
          </a:xfrm>
          <a:prstGeom prst="rect">
            <a:avLst/>
          </a:prstGeom>
          <a:noFill/>
          <a:ln w="9525">
            <a:noFill/>
            <a:miter lim="800000"/>
            <a:headEnd/>
            <a:tailEnd/>
          </a:ln>
        </p:spPr>
      </p:pic>
      <p:pic>
        <p:nvPicPr>
          <p:cNvPr id="22555" name="Picture 36"/>
          <p:cNvPicPr>
            <a:picLocks noChangeAspect="1" noChangeArrowheads="1"/>
          </p:cNvPicPr>
          <p:nvPr/>
        </p:nvPicPr>
        <p:blipFill>
          <a:blip r:embed="rId8"/>
          <a:srcRect/>
          <a:stretch>
            <a:fillRect/>
          </a:stretch>
        </p:blipFill>
        <p:spPr bwMode="auto">
          <a:xfrm rot="2466568">
            <a:off x="3781425" y="2697163"/>
            <a:ext cx="549275" cy="739775"/>
          </a:xfrm>
          <a:prstGeom prst="rect">
            <a:avLst/>
          </a:prstGeom>
          <a:noFill/>
          <a:ln w="9525">
            <a:noFill/>
            <a:miter lim="800000"/>
            <a:headEnd/>
            <a:tailEnd/>
          </a:ln>
        </p:spPr>
      </p:pic>
      <p:sp>
        <p:nvSpPr>
          <p:cNvPr id="22556" name="1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fr-FR" smtClean="0"/>
              <a:t>Curs bàsic Cures Pal·liatives</a:t>
            </a:r>
            <a:endParaRPr lang="es-ES"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ca-ES" sz="3600" b="1" dirty="0" err="1" smtClean="0">
                <a:solidFill>
                  <a:schemeClr val="tx2">
                    <a:lumMod val="75000"/>
                  </a:schemeClr>
                </a:solidFill>
              </a:rPr>
              <a:t>Midazolam</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6432530"/>
          </a:xfrm>
          <a:prstGeom prst="rect">
            <a:avLst/>
          </a:prstGeom>
        </p:spPr>
        <p:txBody>
          <a:bodyPr wrap="square">
            <a:spAutoFit/>
          </a:bodyPr>
          <a:lstStyle/>
          <a:p>
            <a:pPr>
              <a:lnSpc>
                <a:spcPct val="150000"/>
              </a:lnSpc>
              <a:buClr>
                <a:schemeClr val="accent1">
                  <a:shade val="75000"/>
                </a:schemeClr>
              </a:buClr>
              <a:defRPr/>
            </a:pPr>
            <a:r>
              <a:rPr lang="es-ES" sz="2000" dirty="0" smtClean="0"/>
              <a:t>Benzodiacepina de vida </a:t>
            </a:r>
            <a:r>
              <a:rPr lang="es-ES" sz="2000" dirty="0" err="1" smtClean="0"/>
              <a:t>mitja</a:t>
            </a:r>
            <a:r>
              <a:rPr lang="es-ES" sz="2000" dirty="0" smtClean="0"/>
              <a:t> </a:t>
            </a:r>
            <a:r>
              <a:rPr lang="es-ES" sz="2000" dirty="0" err="1" smtClean="0"/>
              <a:t>molt</a:t>
            </a:r>
            <a:r>
              <a:rPr lang="es-ES" sz="2000" dirty="0" smtClean="0"/>
              <a:t> curta (</a:t>
            </a:r>
            <a:r>
              <a:rPr lang="es-ES" sz="2000" dirty="0" err="1" smtClean="0"/>
              <a:t>inici</a:t>
            </a:r>
            <a:r>
              <a:rPr lang="es-ES" sz="2000" dirty="0" smtClean="0"/>
              <a:t> </a:t>
            </a:r>
            <a:r>
              <a:rPr lang="es-ES" sz="2000" dirty="0" err="1" smtClean="0"/>
              <a:t>d´acció</a:t>
            </a:r>
            <a:r>
              <a:rPr lang="es-ES" sz="2000" dirty="0" smtClean="0"/>
              <a:t> 2-3 min </a:t>
            </a:r>
            <a:r>
              <a:rPr lang="es-ES" sz="2000" dirty="0" err="1" smtClean="0"/>
              <a:t>amb</a:t>
            </a:r>
            <a:r>
              <a:rPr lang="es-ES" sz="2000" dirty="0" smtClean="0"/>
              <a:t> </a:t>
            </a:r>
            <a:r>
              <a:rPr lang="es-ES" sz="2000" dirty="0" err="1" smtClean="0"/>
              <a:t>duració</a:t>
            </a:r>
            <a:r>
              <a:rPr lang="es-ES" sz="2000" dirty="0" smtClean="0"/>
              <a:t> </a:t>
            </a:r>
            <a:r>
              <a:rPr lang="es-ES" sz="2000" dirty="0" err="1" smtClean="0"/>
              <a:t>màxima</a:t>
            </a:r>
            <a:r>
              <a:rPr lang="es-ES" sz="2000" dirty="0" smtClean="0"/>
              <a:t> 5h)</a:t>
            </a:r>
          </a:p>
          <a:p>
            <a:pPr>
              <a:lnSpc>
                <a:spcPct val="150000"/>
              </a:lnSpc>
              <a:buClr>
                <a:schemeClr val="accent1">
                  <a:shade val="75000"/>
                </a:schemeClr>
              </a:buClr>
              <a:defRPr/>
            </a:pPr>
            <a:r>
              <a:rPr lang="es-HN" sz="2000" u="sng" dirty="0" err="1" smtClean="0"/>
              <a:t>Indicacions</a:t>
            </a:r>
            <a:r>
              <a:rPr lang="es-HN" sz="2000" dirty="0" smtClean="0"/>
              <a:t>: </a:t>
            </a:r>
          </a:p>
          <a:p>
            <a:pPr>
              <a:lnSpc>
                <a:spcPct val="150000"/>
              </a:lnSpc>
              <a:buClr>
                <a:schemeClr val="accent1">
                  <a:shade val="75000"/>
                </a:schemeClr>
              </a:buClr>
              <a:defRPr/>
            </a:pPr>
            <a:r>
              <a:rPr lang="es-HN" sz="2000" dirty="0" smtClean="0"/>
              <a:t>	- </a:t>
            </a:r>
            <a:r>
              <a:rPr lang="es-HN" sz="2000" dirty="0" err="1" smtClean="0"/>
              <a:t>Sedació</a:t>
            </a:r>
            <a:r>
              <a:rPr lang="es-HN" sz="2000" dirty="0" smtClean="0"/>
              <a:t> en la fase </a:t>
            </a:r>
            <a:r>
              <a:rPr lang="es-HN" sz="2000" dirty="0" err="1" smtClean="0"/>
              <a:t>agònica</a:t>
            </a:r>
            <a:endParaRPr lang="es-HN" sz="2000" dirty="0" smtClean="0"/>
          </a:p>
          <a:p>
            <a:pPr>
              <a:lnSpc>
                <a:spcPct val="150000"/>
              </a:lnSpc>
              <a:buClr>
                <a:schemeClr val="accent1">
                  <a:shade val="75000"/>
                </a:schemeClr>
              </a:buClr>
              <a:defRPr/>
            </a:pPr>
            <a:r>
              <a:rPr lang="es-ES" sz="2000" dirty="0" smtClean="0"/>
              <a:t>	- </a:t>
            </a:r>
            <a:r>
              <a:rPr lang="es-ES" sz="2000" dirty="0" err="1" smtClean="0"/>
              <a:t>Ansiolític</a:t>
            </a:r>
            <a:r>
              <a:rPr lang="es-ES" sz="2000" dirty="0" smtClean="0"/>
              <a:t> en la disnea terminal</a:t>
            </a:r>
          </a:p>
          <a:p>
            <a:pPr>
              <a:lnSpc>
                <a:spcPct val="150000"/>
              </a:lnSpc>
              <a:buClr>
                <a:schemeClr val="accent1">
                  <a:shade val="75000"/>
                </a:schemeClr>
              </a:buClr>
              <a:defRPr/>
            </a:pPr>
            <a:r>
              <a:rPr lang="es-ES" sz="2000" dirty="0" smtClean="0"/>
              <a:t>	- </a:t>
            </a:r>
            <a:r>
              <a:rPr lang="es-ES" sz="2000" dirty="0" err="1" smtClean="0"/>
              <a:t>Convulsions</a:t>
            </a:r>
            <a:r>
              <a:rPr lang="es-ES" sz="2000" dirty="0" smtClean="0"/>
              <a:t> i </a:t>
            </a:r>
            <a:r>
              <a:rPr lang="es-ES" sz="2000" dirty="0" err="1" smtClean="0"/>
              <a:t>agitació</a:t>
            </a:r>
            <a:endParaRPr lang="es-ES" sz="2000" dirty="0" smtClean="0"/>
          </a:p>
          <a:p>
            <a:pPr>
              <a:lnSpc>
                <a:spcPct val="150000"/>
              </a:lnSpc>
              <a:buClr>
                <a:schemeClr val="accent1">
                  <a:shade val="75000"/>
                </a:schemeClr>
              </a:buClr>
              <a:defRPr/>
            </a:pPr>
            <a:r>
              <a:rPr lang="es-ES" sz="2000" u="sng" dirty="0" smtClean="0"/>
              <a:t>Dosis SC: </a:t>
            </a:r>
            <a:r>
              <a:rPr lang="es-ES" sz="2000" dirty="0" smtClean="0"/>
              <a:t>15- 60 </a:t>
            </a:r>
            <a:r>
              <a:rPr lang="es-ES" sz="2000" dirty="0" err="1" smtClean="0"/>
              <a:t>mgr</a:t>
            </a:r>
            <a:r>
              <a:rPr lang="es-ES" sz="2000" dirty="0" smtClean="0"/>
              <a:t>/24h (dosis </a:t>
            </a:r>
            <a:r>
              <a:rPr lang="es-ES" sz="2000" dirty="0" err="1" smtClean="0"/>
              <a:t>màx</a:t>
            </a:r>
            <a:r>
              <a:rPr lang="es-ES" sz="2000" dirty="0" smtClean="0"/>
              <a:t> 160 </a:t>
            </a:r>
            <a:r>
              <a:rPr lang="es-ES" sz="2000" dirty="0" err="1" smtClean="0"/>
              <a:t>mgr</a:t>
            </a:r>
            <a:r>
              <a:rPr lang="es-ES" sz="2000" dirty="0" smtClean="0"/>
              <a:t>)</a:t>
            </a:r>
          </a:p>
          <a:p>
            <a:pPr>
              <a:lnSpc>
                <a:spcPct val="150000"/>
              </a:lnSpc>
              <a:buClr>
                <a:schemeClr val="accent1">
                  <a:shade val="75000"/>
                </a:schemeClr>
              </a:buClr>
              <a:defRPr/>
            </a:pPr>
            <a:r>
              <a:rPr lang="es-ES" sz="2000" u="sng" dirty="0" err="1" smtClean="0"/>
              <a:t>Efectes</a:t>
            </a:r>
            <a:r>
              <a:rPr lang="es-ES" sz="2000" u="sng" dirty="0" smtClean="0"/>
              <a:t> </a:t>
            </a:r>
            <a:r>
              <a:rPr lang="es-ES" sz="2000" u="sng" dirty="0" err="1" smtClean="0"/>
              <a:t>secundaris</a:t>
            </a:r>
            <a:r>
              <a:rPr lang="es-ES" sz="2000" dirty="0" smtClean="0"/>
              <a:t>: </a:t>
            </a:r>
            <a:r>
              <a:rPr lang="es-ES" sz="2000" dirty="0" err="1" smtClean="0"/>
              <a:t>risc</a:t>
            </a:r>
            <a:r>
              <a:rPr lang="es-ES" sz="2000" dirty="0" smtClean="0"/>
              <a:t> de parada respiratoria, a dosis </a:t>
            </a:r>
            <a:r>
              <a:rPr lang="es-ES" sz="2000" dirty="0" err="1" smtClean="0"/>
              <a:t>màximes</a:t>
            </a:r>
            <a:r>
              <a:rPr lang="es-ES" sz="2000" dirty="0" smtClean="0"/>
              <a:t> </a:t>
            </a:r>
            <a:r>
              <a:rPr lang="es-ES" sz="2000" dirty="0" err="1" smtClean="0"/>
              <a:t>pot</a:t>
            </a:r>
            <a:r>
              <a:rPr lang="es-ES" sz="2000" dirty="0" smtClean="0"/>
              <a:t> </a:t>
            </a:r>
            <a:r>
              <a:rPr lang="es-ES" sz="2000" dirty="0" err="1" smtClean="0"/>
              <a:t>produir</a:t>
            </a:r>
            <a:r>
              <a:rPr lang="es-ES" sz="2000" dirty="0" smtClean="0"/>
              <a:t> </a:t>
            </a:r>
            <a:r>
              <a:rPr lang="es-ES" sz="2000" dirty="0" err="1" smtClean="0"/>
              <a:t>agitació</a:t>
            </a:r>
            <a:r>
              <a:rPr lang="es-ES" sz="2000" dirty="0" smtClean="0"/>
              <a:t> </a:t>
            </a:r>
            <a:r>
              <a:rPr lang="es-ES" sz="2000" dirty="0" err="1" smtClean="0"/>
              <a:t>paradògica</a:t>
            </a:r>
            <a:endParaRPr lang="es-ES" sz="2000" dirty="0" smtClean="0"/>
          </a:p>
          <a:p>
            <a:pPr>
              <a:lnSpc>
                <a:spcPct val="150000"/>
              </a:lnSpc>
              <a:buClr>
                <a:schemeClr val="accent1">
                  <a:shade val="75000"/>
                </a:schemeClr>
              </a:buClr>
              <a:defRPr/>
            </a:pPr>
            <a:r>
              <a:rPr lang="es-ES" sz="2000" u="sng" dirty="0" err="1" smtClean="0"/>
              <a:t>Presentacions</a:t>
            </a:r>
            <a:r>
              <a:rPr lang="es-ES" sz="2000" dirty="0" smtClean="0"/>
              <a:t>:</a:t>
            </a:r>
          </a:p>
          <a:p>
            <a:pPr>
              <a:lnSpc>
                <a:spcPct val="150000"/>
              </a:lnSpc>
              <a:buClr>
                <a:schemeClr val="accent1">
                  <a:shade val="75000"/>
                </a:schemeClr>
              </a:buClr>
              <a:defRPr/>
            </a:pPr>
            <a:r>
              <a:rPr lang="es-ES" sz="2000" dirty="0" smtClean="0"/>
              <a:t>	</a:t>
            </a:r>
            <a:r>
              <a:rPr lang="es-ES" sz="2000" dirty="0" err="1" smtClean="0"/>
              <a:t>Amp</a:t>
            </a:r>
            <a:r>
              <a:rPr lang="es-ES" sz="2000" dirty="0" smtClean="0"/>
              <a:t> de 5mg/5ml (1ml=1mg)</a:t>
            </a:r>
          </a:p>
          <a:p>
            <a:pPr>
              <a:lnSpc>
                <a:spcPct val="150000"/>
              </a:lnSpc>
              <a:buClr>
                <a:schemeClr val="accent1">
                  <a:shade val="75000"/>
                </a:schemeClr>
              </a:buClr>
              <a:defRPr/>
            </a:pPr>
            <a:r>
              <a:rPr lang="es-ES" sz="2000" dirty="0" smtClean="0"/>
              <a:t>	</a:t>
            </a:r>
            <a:r>
              <a:rPr lang="es-ES" sz="2000" dirty="0" err="1" smtClean="0"/>
              <a:t>Amp</a:t>
            </a:r>
            <a:r>
              <a:rPr lang="es-ES" sz="2000" dirty="0" smtClean="0"/>
              <a:t> de 15mg/3ml (1ml=5mg)</a:t>
            </a:r>
          </a:p>
          <a:p>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err="1" smtClean="0">
                <a:solidFill>
                  <a:schemeClr val="tx2">
                    <a:lumMod val="75000"/>
                  </a:schemeClr>
                </a:solidFill>
              </a:rPr>
              <a:t>Levomepromazina</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5970865"/>
          </a:xfrm>
          <a:prstGeom prst="rect">
            <a:avLst/>
          </a:prstGeom>
        </p:spPr>
        <p:txBody>
          <a:bodyPr wrap="square">
            <a:spAutoFit/>
          </a:bodyPr>
          <a:lstStyle/>
          <a:p>
            <a:pPr>
              <a:lnSpc>
                <a:spcPct val="150000"/>
              </a:lnSpc>
              <a:buClr>
                <a:schemeClr val="accent1">
                  <a:shade val="75000"/>
                </a:schemeClr>
              </a:buClr>
              <a:defRPr/>
            </a:pPr>
            <a:r>
              <a:rPr lang="es-ES" sz="2000" dirty="0" err="1" smtClean="0"/>
              <a:t>Fenotiacina</a:t>
            </a:r>
            <a:r>
              <a:rPr lang="es-ES" sz="2000" dirty="0" smtClean="0"/>
              <a:t> </a:t>
            </a:r>
            <a:r>
              <a:rPr lang="es-ES" sz="2000" dirty="0" err="1" smtClean="0"/>
              <a:t>amb</a:t>
            </a:r>
            <a:r>
              <a:rPr lang="es-ES" sz="2000" dirty="0" smtClean="0"/>
              <a:t> </a:t>
            </a:r>
            <a:r>
              <a:rPr lang="es-ES" sz="2000" dirty="0" err="1" smtClean="0"/>
              <a:t>acció</a:t>
            </a:r>
            <a:r>
              <a:rPr lang="es-ES" sz="2000" dirty="0" smtClean="0"/>
              <a:t> </a:t>
            </a:r>
            <a:r>
              <a:rPr lang="es-ES" sz="2000" dirty="0" err="1" smtClean="0"/>
              <a:t>antipsicótica</a:t>
            </a:r>
            <a:r>
              <a:rPr lang="es-ES" sz="2000" dirty="0" smtClean="0"/>
              <a:t>, </a:t>
            </a:r>
            <a:r>
              <a:rPr lang="es-ES" sz="2000" dirty="0" err="1" smtClean="0"/>
              <a:t>antiemètica</a:t>
            </a:r>
            <a:r>
              <a:rPr lang="es-ES" sz="2000" dirty="0" smtClean="0"/>
              <a:t> i </a:t>
            </a:r>
            <a:r>
              <a:rPr lang="es-ES" sz="2000" dirty="0" err="1" smtClean="0"/>
              <a:t>sedant</a:t>
            </a:r>
            <a:r>
              <a:rPr lang="es-ES" sz="2000" dirty="0" smtClean="0"/>
              <a:t> (vida </a:t>
            </a:r>
            <a:r>
              <a:rPr lang="es-ES" sz="2000" dirty="0" err="1" smtClean="0"/>
              <a:t>mitja</a:t>
            </a:r>
            <a:r>
              <a:rPr lang="es-ES" sz="2000" dirty="0" smtClean="0"/>
              <a:t> </a:t>
            </a:r>
            <a:r>
              <a:rPr lang="es-ES" sz="2000" dirty="0" err="1" smtClean="0"/>
              <a:t>plasmàtica</a:t>
            </a:r>
            <a:r>
              <a:rPr lang="es-ES" sz="2000" dirty="0" smtClean="0"/>
              <a:t> 15-30h).</a:t>
            </a:r>
          </a:p>
          <a:p>
            <a:pPr>
              <a:lnSpc>
                <a:spcPct val="150000"/>
              </a:lnSpc>
              <a:buClr>
                <a:schemeClr val="accent1">
                  <a:shade val="75000"/>
                </a:schemeClr>
              </a:buClr>
              <a:defRPr/>
            </a:pPr>
            <a:r>
              <a:rPr lang="es-ES" sz="2000" u="sng" dirty="0" err="1" smtClean="0"/>
              <a:t>Indicacions</a:t>
            </a:r>
            <a:r>
              <a:rPr lang="es-ES" sz="2000" dirty="0" smtClean="0"/>
              <a:t>: </a:t>
            </a:r>
          </a:p>
          <a:p>
            <a:pPr>
              <a:lnSpc>
                <a:spcPct val="150000"/>
              </a:lnSpc>
              <a:buClr>
                <a:schemeClr val="accent1">
                  <a:shade val="75000"/>
                </a:schemeClr>
              </a:buClr>
              <a:defRPr/>
            </a:pPr>
            <a:r>
              <a:rPr lang="es-ES" sz="2000" dirty="0" smtClean="0"/>
              <a:t>	- </a:t>
            </a:r>
            <a:r>
              <a:rPr lang="es-ES" sz="2000" dirty="0" err="1" smtClean="0"/>
              <a:t>Agitació</a:t>
            </a:r>
            <a:r>
              <a:rPr lang="es-ES" sz="2000" dirty="0" smtClean="0"/>
              <a:t> </a:t>
            </a:r>
            <a:r>
              <a:rPr lang="es-ES" sz="2000" dirty="0" err="1" smtClean="0"/>
              <a:t>amb</a:t>
            </a:r>
            <a:r>
              <a:rPr lang="es-ES" sz="2000" dirty="0" smtClean="0"/>
              <a:t> </a:t>
            </a:r>
            <a:r>
              <a:rPr lang="es-ES" sz="2000" dirty="0" err="1" smtClean="0"/>
              <a:t>deliri</a:t>
            </a:r>
            <a:r>
              <a:rPr lang="es-ES" sz="2000" dirty="0" smtClean="0"/>
              <a:t>, </a:t>
            </a:r>
            <a:r>
              <a:rPr lang="es-ES" sz="2000" dirty="0" err="1" smtClean="0"/>
              <a:t>consum</a:t>
            </a:r>
            <a:r>
              <a:rPr lang="es-ES" sz="2000" dirty="0" smtClean="0"/>
              <a:t> </a:t>
            </a:r>
            <a:r>
              <a:rPr lang="es-ES" sz="2000" dirty="0" err="1" smtClean="0"/>
              <a:t>previ</a:t>
            </a:r>
            <a:r>
              <a:rPr lang="es-ES" sz="2000" dirty="0" smtClean="0"/>
              <a:t> de OH</a:t>
            </a:r>
          </a:p>
          <a:p>
            <a:pPr>
              <a:lnSpc>
                <a:spcPct val="150000"/>
              </a:lnSpc>
              <a:buClr>
                <a:schemeClr val="accent1">
                  <a:shade val="75000"/>
                </a:schemeClr>
              </a:buClr>
              <a:defRPr/>
            </a:pPr>
            <a:r>
              <a:rPr lang="es-ES" sz="2000" dirty="0" smtClean="0"/>
              <a:t>	- Fallida </a:t>
            </a:r>
            <a:r>
              <a:rPr lang="es-ES" sz="2000" dirty="0" err="1" smtClean="0"/>
              <a:t>Midazolam</a:t>
            </a:r>
            <a:r>
              <a:rPr lang="es-ES" sz="2000" dirty="0" smtClean="0"/>
              <a:t> </a:t>
            </a:r>
          </a:p>
          <a:p>
            <a:pPr>
              <a:lnSpc>
                <a:spcPct val="150000"/>
              </a:lnSpc>
              <a:buClr>
                <a:schemeClr val="accent1">
                  <a:shade val="75000"/>
                </a:schemeClr>
              </a:buClr>
              <a:defRPr/>
            </a:pPr>
            <a:r>
              <a:rPr lang="es-ES" sz="2000" dirty="0" smtClean="0"/>
              <a:t>	- </a:t>
            </a:r>
            <a:r>
              <a:rPr lang="es-ES" sz="2000" dirty="0" err="1" smtClean="0"/>
              <a:t>Contraindicacions</a:t>
            </a:r>
            <a:r>
              <a:rPr lang="es-ES" sz="2000" dirty="0" smtClean="0"/>
              <a:t> a BZD</a:t>
            </a:r>
          </a:p>
          <a:p>
            <a:pPr>
              <a:lnSpc>
                <a:spcPct val="150000"/>
              </a:lnSpc>
              <a:buClr>
                <a:schemeClr val="accent1">
                  <a:shade val="75000"/>
                </a:schemeClr>
              </a:buClr>
              <a:defRPr/>
            </a:pPr>
            <a:r>
              <a:rPr lang="es-ES" sz="2000" u="sng" dirty="0" smtClean="0"/>
              <a:t>Dosis SC</a:t>
            </a:r>
            <a:r>
              <a:rPr lang="es-ES" sz="2000" dirty="0" smtClean="0"/>
              <a:t>: </a:t>
            </a:r>
          </a:p>
          <a:p>
            <a:pPr lvl="1">
              <a:lnSpc>
                <a:spcPct val="150000"/>
              </a:lnSpc>
              <a:buFontTx/>
              <a:buChar char="-"/>
              <a:defRPr/>
            </a:pPr>
            <a:r>
              <a:rPr lang="es-ES" sz="2000" dirty="0" smtClean="0"/>
              <a:t> </a:t>
            </a:r>
            <a:r>
              <a:rPr lang="es-ES" sz="2000" dirty="0" err="1" smtClean="0"/>
              <a:t>Inducció</a:t>
            </a:r>
            <a:r>
              <a:rPr lang="es-ES" sz="2000" dirty="0" smtClean="0"/>
              <a:t> 25mg </a:t>
            </a:r>
          </a:p>
          <a:p>
            <a:pPr lvl="1">
              <a:lnSpc>
                <a:spcPct val="150000"/>
              </a:lnSpc>
              <a:buFontTx/>
              <a:buChar char="-"/>
              <a:defRPr/>
            </a:pPr>
            <a:r>
              <a:rPr lang="es-ES" sz="2000" dirty="0" smtClean="0"/>
              <a:t> </a:t>
            </a:r>
            <a:r>
              <a:rPr lang="es-ES" sz="2000" dirty="0" err="1" smtClean="0"/>
              <a:t>Infusió</a:t>
            </a:r>
            <a:r>
              <a:rPr lang="es-ES" sz="2000" dirty="0" smtClean="0"/>
              <a:t> </a:t>
            </a:r>
            <a:r>
              <a:rPr lang="es-ES" sz="2000" dirty="0" err="1" smtClean="0"/>
              <a:t>contínua</a:t>
            </a:r>
            <a:r>
              <a:rPr lang="es-ES" sz="2000" dirty="0" smtClean="0"/>
              <a:t> 100mg/24h</a:t>
            </a:r>
          </a:p>
          <a:p>
            <a:pPr>
              <a:lnSpc>
                <a:spcPct val="150000"/>
              </a:lnSpc>
              <a:buClr>
                <a:schemeClr val="accent1">
                  <a:shade val="75000"/>
                </a:schemeClr>
              </a:buClr>
              <a:defRPr/>
            </a:pPr>
            <a:r>
              <a:rPr lang="es-ES" sz="2000" u="sng" dirty="0" err="1" smtClean="0"/>
              <a:t>Efectes</a:t>
            </a:r>
            <a:r>
              <a:rPr lang="es-ES" sz="2000" u="sng" dirty="0" smtClean="0"/>
              <a:t> </a:t>
            </a:r>
            <a:r>
              <a:rPr lang="es-ES" sz="2000" u="sng" dirty="0" err="1" smtClean="0"/>
              <a:t>secundaris</a:t>
            </a:r>
            <a:r>
              <a:rPr lang="es-ES" sz="2000" dirty="0" smtClean="0"/>
              <a:t>: </a:t>
            </a:r>
            <a:r>
              <a:rPr lang="es-ES" sz="2000" dirty="0" err="1" smtClean="0"/>
              <a:t>hipotensió</a:t>
            </a:r>
            <a:r>
              <a:rPr lang="es-ES" sz="2000" dirty="0" smtClean="0"/>
              <a:t> intensa</a:t>
            </a:r>
          </a:p>
          <a:p>
            <a:pPr>
              <a:lnSpc>
                <a:spcPct val="150000"/>
              </a:lnSpc>
              <a:buClr>
                <a:schemeClr val="accent1">
                  <a:shade val="75000"/>
                </a:schemeClr>
              </a:buClr>
              <a:defRPr/>
            </a:pPr>
            <a:r>
              <a:rPr lang="es-ES" sz="2000" u="sng" dirty="0" err="1" smtClean="0"/>
              <a:t>Presentació</a:t>
            </a:r>
            <a:r>
              <a:rPr lang="es-ES" sz="2000" dirty="0" smtClean="0"/>
              <a:t>:  </a:t>
            </a:r>
            <a:r>
              <a:rPr lang="es-ES" sz="2000" dirty="0" err="1" smtClean="0"/>
              <a:t>Amp</a:t>
            </a:r>
            <a:r>
              <a:rPr lang="es-ES" sz="2000" dirty="0" smtClean="0"/>
              <a:t> de 25mg/ml</a:t>
            </a:r>
          </a:p>
          <a:p>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err="1" smtClean="0">
                <a:solidFill>
                  <a:schemeClr val="tx2">
                    <a:lumMod val="75000"/>
                  </a:schemeClr>
                </a:solidFill>
              </a:rPr>
              <a:t>Sedació</a:t>
            </a:r>
            <a:r>
              <a:rPr lang="es-ES" sz="3600" b="1" dirty="0" smtClean="0">
                <a:solidFill>
                  <a:schemeClr val="tx2">
                    <a:lumMod val="75000"/>
                  </a:schemeClr>
                </a:solidFill>
              </a:rPr>
              <a:t>: </a:t>
            </a:r>
            <a:r>
              <a:rPr lang="es-ES" sz="3600" b="1" dirty="0" err="1" smtClean="0">
                <a:solidFill>
                  <a:schemeClr val="tx2">
                    <a:lumMod val="75000"/>
                  </a:schemeClr>
                </a:solidFill>
              </a:rPr>
              <a:t>Midazolam</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5078313"/>
          </a:xfrm>
          <a:prstGeom prst="rect">
            <a:avLst/>
          </a:prstGeom>
        </p:spPr>
        <p:txBody>
          <a:bodyPr wrap="square">
            <a:spAutoFit/>
          </a:bodyPr>
          <a:lstStyle/>
          <a:p>
            <a:pPr>
              <a:lnSpc>
                <a:spcPct val="150000"/>
              </a:lnSpc>
              <a:buClr>
                <a:schemeClr val="accent1">
                  <a:shade val="75000"/>
                </a:schemeClr>
              </a:buClr>
              <a:defRPr/>
            </a:pPr>
            <a:r>
              <a:rPr lang="es-ES" sz="2000" b="1" dirty="0" err="1" smtClean="0"/>
              <a:t>Sense</a:t>
            </a:r>
            <a:r>
              <a:rPr lang="es-ES" sz="2000" b="1" dirty="0" smtClean="0"/>
              <a:t> </a:t>
            </a:r>
            <a:r>
              <a:rPr lang="es-ES" sz="2000" b="1" dirty="0" err="1" smtClean="0"/>
              <a:t>tractament</a:t>
            </a:r>
            <a:r>
              <a:rPr lang="es-ES" sz="2000" b="1" dirty="0" smtClean="0"/>
              <a:t> </a:t>
            </a:r>
            <a:r>
              <a:rPr lang="es-ES" sz="2000" b="1" dirty="0" err="1" smtClean="0"/>
              <a:t>previ</a:t>
            </a:r>
            <a:r>
              <a:rPr lang="es-ES" sz="2000" b="1" dirty="0" smtClean="0"/>
              <a:t> </a:t>
            </a:r>
            <a:r>
              <a:rPr lang="es-ES" sz="2000" b="1" dirty="0" err="1" smtClean="0"/>
              <a:t>amb</a:t>
            </a:r>
            <a:r>
              <a:rPr lang="es-ES" sz="2000" b="1" dirty="0" smtClean="0"/>
              <a:t> BZD:</a:t>
            </a:r>
          </a:p>
          <a:p>
            <a:pPr>
              <a:lnSpc>
                <a:spcPct val="150000"/>
              </a:lnSpc>
              <a:buClr>
                <a:schemeClr val="accent1">
                  <a:shade val="75000"/>
                </a:schemeClr>
              </a:buClr>
              <a:defRPr/>
            </a:pPr>
            <a:r>
              <a:rPr lang="es-ES" sz="2000" dirty="0" smtClean="0"/>
              <a:t>	</a:t>
            </a:r>
            <a:r>
              <a:rPr lang="es-ES" sz="2000" dirty="0" err="1" smtClean="0"/>
              <a:t>Inducció</a:t>
            </a:r>
            <a:r>
              <a:rPr lang="es-ES" sz="2000" dirty="0" smtClean="0"/>
              <a:t>: 2,5 – 5 mg en </a:t>
            </a:r>
            <a:r>
              <a:rPr lang="es-ES" sz="2000" dirty="0" err="1" smtClean="0"/>
              <a:t>bolus</a:t>
            </a:r>
            <a:r>
              <a:rPr lang="es-ES" sz="2000" dirty="0" smtClean="0"/>
              <a:t> cada 15 min </a:t>
            </a:r>
            <a:r>
              <a:rPr lang="es-ES" sz="2000" dirty="0" err="1" smtClean="0"/>
              <a:t>fins</a:t>
            </a:r>
            <a:r>
              <a:rPr lang="es-ES" sz="2000" dirty="0" smtClean="0"/>
              <a:t> </a:t>
            </a:r>
            <a:r>
              <a:rPr lang="es-ES" sz="2000" dirty="0" err="1" smtClean="0"/>
              <a:t>Ramsay</a:t>
            </a:r>
            <a:r>
              <a:rPr lang="es-ES" sz="2000" dirty="0" smtClean="0"/>
              <a:t> II-III</a:t>
            </a:r>
          </a:p>
          <a:p>
            <a:pPr>
              <a:lnSpc>
                <a:spcPct val="150000"/>
              </a:lnSpc>
              <a:buClr>
                <a:schemeClr val="accent1">
                  <a:shade val="75000"/>
                </a:schemeClr>
              </a:buClr>
              <a:defRPr/>
            </a:pPr>
            <a:r>
              <a:rPr lang="es-ES" sz="2000" dirty="0" smtClean="0"/>
              <a:t>	</a:t>
            </a:r>
            <a:r>
              <a:rPr lang="es-ES" sz="2000" dirty="0" err="1" smtClean="0"/>
              <a:t>Rescat</a:t>
            </a:r>
            <a:r>
              <a:rPr lang="es-ES" sz="2000" dirty="0" smtClean="0"/>
              <a:t>:  2,5- 5 mg cada 6-8 h</a:t>
            </a:r>
          </a:p>
          <a:p>
            <a:pPr>
              <a:lnSpc>
                <a:spcPct val="150000"/>
              </a:lnSpc>
              <a:buClr>
                <a:schemeClr val="accent1">
                  <a:shade val="75000"/>
                </a:schemeClr>
              </a:buClr>
              <a:defRPr/>
            </a:pPr>
            <a:r>
              <a:rPr lang="es-ES" sz="2000" dirty="0" smtClean="0"/>
              <a:t>	Dosis 24h: 45-60 mg /24h</a:t>
            </a:r>
          </a:p>
          <a:p>
            <a:pPr>
              <a:lnSpc>
                <a:spcPct val="150000"/>
              </a:lnSpc>
              <a:buClr>
                <a:schemeClr val="accent1">
                  <a:shade val="75000"/>
                </a:schemeClr>
              </a:buClr>
              <a:defRPr/>
            </a:pPr>
            <a:endParaRPr lang="es-ES" sz="2000" dirty="0" smtClean="0"/>
          </a:p>
          <a:p>
            <a:pPr>
              <a:lnSpc>
                <a:spcPct val="150000"/>
              </a:lnSpc>
              <a:buClr>
                <a:schemeClr val="accent1">
                  <a:shade val="75000"/>
                </a:schemeClr>
              </a:buClr>
              <a:defRPr/>
            </a:pPr>
            <a:r>
              <a:rPr lang="es-ES" sz="2000" b="1" dirty="0" err="1" smtClean="0"/>
              <a:t>Amb</a:t>
            </a:r>
            <a:r>
              <a:rPr lang="es-ES" sz="2000" b="1" dirty="0" smtClean="0"/>
              <a:t> </a:t>
            </a:r>
            <a:r>
              <a:rPr lang="es-ES" sz="2000" b="1" dirty="0" err="1" smtClean="0"/>
              <a:t>tractament</a:t>
            </a:r>
            <a:r>
              <a:rPr lang="es-ES" sz="2000" b="1" dirty="0" smtClean="0"/>
              <a:t> </a:t>
            </a:r>
            <a:r>
              <a:rPr lang="es-ES" sz="2000" b="1" dirty="0" err="1" smtClean="0"/>
              <a:t>previ</a:t>
            </a:r>
            <a:r>
              <a:rPr lang="es-ES" sz="2000" b="1" dirty="0" smtClean="0"/>
              <a:t> de BZD:</a:t>
            </a:r>
          </a:p>
          <a:p>
            <a:pPr>
              <a:lnSpc>
                <a:spcPct val="150000"/>
              </a:lnSpc>
              <a:buClr>
                <a:schemeClr val="accent1">
                  <a:shade val="75000"/>
                </a:schemeClr>
              </a:buClr>
              <a:defRPr/>
            </a:pPr>
            <a:r>
              <a:rPr lang="es-ES" sz="2000" dirty="0" smtClean="0"/>
              <a:t>	</a:t>
            </a:r>
            <a:r>
              <a:rPr lang="es-ES" sz="2000" dirty="0" err="1" smtClean="0"/>
              <a:t>Inducció</a:t>
            </a:r>
            <a:r>
              <a:rPr lang="es-ES" sz="2000" dirty="0" smtClean="0"/>
              <a:t>: 5-15 mg en </a:t>
            </a:r>
            <a:r>
              <a:rPr lang="es-ES" sz="2000" dirty="0" err="1" smtClean="0"/>
              <a:t>bolus</a:t>
            </a:r>
            <a:r>
              <a:rPr lang="es-ES" sz="2000" dirty="0" smtClean="0"/>
              <a:t> cada 15 min</a:t>
            </a:r>
          </a:p>
          <a:p>
            <a:pPr>
              <a:lnSpc>
                <a:spcPct val="150000"/>
              </a:lnSpc>
              <a:buClr>
                <a:schemeClr val="accent1">
                  <a:shade val="75000"/>
                </a:schemeClr>
              </a:buClr>
              <a:defRPr/>
            </a:pPr>
            <a:endParaRPr lang="es-ES" sz="2000" dirty="0" smtClean="0"/>
          </a:p>
          <a:p>
            <a:pPr>
              <a:lnSpc>
                <a:spcPct val="150000"/>
              </a:lnSpc>
              <a:buClr>
                <a:schemeClr val="accent1">
                  <a:shade val="75000"/>
                </a:schemeClr>
              </a:buClr>
              <a:defRPr/>
            </a:pPr>
            <a:r>
              <a:rPr lang="es-ES" sz="2000" b="1" dirty="0" err="1" smtClean="0"/>
              <a:t>Amb</a:t>
            </a:r>
            <a:r>
              <a:rPr lang="es-ES" sz="2000" b="1" dirty="0" smtClean="0"/>
              <a:t> </a:t>
            </a:r>
            <a:r>
              <a:rPr lang="es-ES" sz="2000" b="1" dirty="0" err="1" smtClean="0"/>
              <a:t>antecendent</a:t>
            </a:r>
            <a:r>
              <a:rPr lang="es-ES" sz="2000" b="1" dirty="0" smtClean="0"/>
              <a:t> de </a:t>
            </a:r>
            <a:r>
              <a:rPr lang="es-ES" sz="2000" b="1" dirty="0" err="1" smtClean="0"/>
              <a:t>alcoholisme</a:t>
            </a:r>
            <a:r>
              <a:rPr lang="es-ES" sz="2000" b="1" dirty="0" smtClean="0"/>
              <a:t>, </a:t>
            </a:r>
            <a:r>
              <a:rPr lang="es-ES" sz="2000" b="1" dirty="0" err="1" smtClean="0"/>
              <a:t>abús</a:t>
            </a:r>
            <a:r>
              <a:rPr lang="es-ES" sz="2000" b="1" dirty="0" smtClean="0"/>
              <a:t> BZD..</a:t>
            </a:r>
            <a:r>
              <a:rPr lang="es-ES" sz="2000" dirty="0" smtClean="0"/>
              <a:t>.:</a:t>
            </a:r>
          </a:p>
          <a:p>
            <a:pPr>
              <a:lnSpc>
                <a:spcPct val="150000"/>
              </a:lnSpc>
              <a:buClr>
                <a:schemeClr val="accent1">
                  <a:shade val="75000"/>
                </a:schemeClr>
              </a:buClr>
              <a:defRPr/>
            </a:pPr>
            <a:r>
              <a:rPr lang="es-ES" sz="2000" dirty="0" smtClean="0"/>
              <a:t>	No </a:t>
            </a:r>
            <a:r>
              <a:rPr lang="es-ES" sz="2000" dirty="0" err="1" smtClean="0"/>
              <a:t>midezolan</a:t>
            </a:r>
            <a:r>
              <a:rPr lang="es-ES" sz="2000" dirty="0" smtClean="0"/>
              <a:t>, si </a:t>
            </a:r>
            <a:r>
              <a:rPr lang="es-ES" sz="2000" dirty="0" err="1" smtClean="0"/>
              <a:t>levomepromazina</a:t>
            </a:r>
            <a:r>
              <a:rPr lang="es-ES" sz="2000" dirty="0" smtClean="0"/>
              <a:t> (</a:t>
            </a:r>
            <a:r>
              <a:rPr lang="es-ES" sz="2000" dirty="0" err="1" smtClean="0"/>
              <a:t>Sinogan</a:t>
            </a:r>
            <a:r>
              <a:rPr lang="es-ES" sz="2000" dirty="0" smtClean="0"/>
              <a:t>)</a:t>
            </a:r>
            <a:endParaRPr lang="es-ES" sz="28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err="1" smtClean="0">
                <a:solidFill>
                  <a:schemeClr val="tx2">
                    <a:lumMod val="75000"/>
                  </a:schemeClr>
                </a:solidFill>
              </a:rPr>
              <a:t>Sedació</a:t>
            </a:r>
            <a:r>
              <a:rPr lang="es-ES" sz="3600" b="1" dirty="0" smtClean="0">
                <a:solidFill>
                  <a:schemeClr val="tx2">
                    <a:lumMod val="75000"/>
                  </a:schemeClr>
                </a:solidFill>
              </a:rPr>
              <a:t>: </a:t>
            </a:r>
            <a:r>
              <a:rPr lang="es-ES" sz="3600" b="1" dirty="0" err="1" smtClean="0">
                <a:solidFill>
                  <a:schemeClr val="tx2">
                    <a:lumMod val="75000"/>
                  </a:schemeClr>
                </a:solidFill>
              </a:rPr>
              <a:t>Levomepromazina</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4154984"/>
          </a:xfrm>
          <a:prstGeom prst="rect">
            <a:avLst/>
          </a:prstGeom>
        </p:spPr>
        <p:txBody>
          <a:bodyPr wrap="square">
            <a:spAutoFit/>
          </a:bodyPr>
          <a:lstStyle/>
          <a:p>
            <a:pPr>
              <a:lnSpc>
                <a:spcPct val="150000"/>
              </a:lnSpc>
            </a:pPr>
            <a:r>
              <a:rPr lang="es-ES" sz="2400" b="1" dirty="0" smtClean="0"/>
              <a:t>Si no </a:t>
            </a:r>
            <a:r>
              <a:rPr lang="es-ES" sz="2400" b="1" dirty="0" err="1" smtClean="0"/>
              <a:t>resposta</a:t>
            </a:r>
            <a:r>
              <a:rPr lang="es-ES" sz="2400" b="1" dirty="0" smtClean="0"/>
              <a:t> a </a:t>
            </a:r>
            <a:r>
              <a:rPr lang="es-ES" sz="2400" b="1" dirty="0" err="1" smtClean="0"/>
              <a:t>Midazolam</a:t>
            </a:r>
            <a:r>
              <a:rPr lang="es-ES" sz="2400" b="1" dirty="0" smtClean="0"/>
              <a:t>:</a:t>
            </a:r>
          </a:p>
          <a:p>
            <a:pPr>
              <a:lnSpc>
                <a:spcPct val="150000"/>
              </a:lnSpc>
            </a:pPr>
            <a:endParaRPr lang="es-ES" sz="2400" dirty="0" smtClean="0"/>
          </a:p>
          <a:p>
            <a:pPr lvl="1">
              <a:lnSpc>
                <a:spcPct val="150000"/>
              </a:lnSpc>
              <a:buFont typeface="Wingdings" pitchFamily="2" charset="2"/>
              <a:buChar char="§"/>
            </a:pPr>
            <a:r>
              <a:rPr lang="es-ES" sz="2400" dirty="0" smtClean="0"/>
              <a:t> </a:t>
            </a:r>
            <a:r>
              <a:rPr lang="ca-ES" sz="2400" dirty="0" smtClean="0"/>
              <a:t>Primeres 24h: reduir a la meitat la dosis de </a:t>
            </a:r>
            <a:r>
              <a:rPr lang="ca-ES" sz="2400" dirty="0" err="1" smtClean="0"/>
              <a:t>Midazolam</a:t>
            </a:r>
            <a:r>
              <a:rPr lang="ca-ES" sz="2400" dirty="0" smtClean="0"/>
              <a:t> (prevenció símptomes de </a:t>
            </a:r>
            <a:r>
              <a:rPr lang="ca-ES" sz="2400" dirty="0" err="1" smtClean="0"/>
              <a:t>deprivació</a:t>
            </a:r>
            <a:r>
              <a:rPr lang="ca-ES" sz="2400" dirty="0" smtClean="0"/>
              <a:t>)</a:t>
            </a:r>
          </a:p>
          <a:p>
            <a:pPr lvl="1">
              <a:lnSpc>
                <a:spcPct val="150000"/>
              </a:lnSpc>
              <a:buFont typeface="Wingdings" pitchFamily="2" charset="2"/>
              <a:buChar char="§"/>
            </a:pPr>
            <a:r>
              <a:rPr lang="ca-ES" sz="2400" dirty="0" smtClean="0"/>
              <a:t>Següents dies: reduir el </a:t>
            </a:r>
            <a:r>
              <a:rPr lang="ca-ES" sz="2400" dirty="0" err="1" smtClean="0"/>
              <a:t>Midazolam</a:t>
            </a:r>
            <a:r>
              <a:rPr lang="ca-ES" sz="2400" dirty="0" smtClean="0"/>
              <a:t> un 33% i iniciar </a:t>
            </a:r>
            <a:r>
              <a:rPr lang="ca-ES" sz="2400" dirty="0" err="1" smtClean="0"/>
              <a:t>Levomepromazina</a:t>
            </a:r>
            <a:endParaRPr lang="ca-ES" sz="2400" dirty="0" smtClean="0"/>
          </a:p>
          <a:p>
            <a:pPr lvl="2">
              <a:lnSpc>
                <a:spcPct val="150000"/>
              </a:lnSpc>
              <a:buClr>
                <a:schemeClr val="tx1">
                  <a:shade val="95000"/>
                </a:schemeClr>
              </a:buClr>
              <a:defRPr/>
            </a:pPr>
            <a:endParaRPr lang="es-ES" sz="3200"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smtClean="0">
                <a:solidFill>
                  <a:schemeClr val="tx2">
                    <a:lumMod val="75000"/>
                  </a:schemeClr>
                </a:solidFill>
              </a:rPr>
              <a:t>Cures </a:t>
            </a:r>
            <a:r>
              <a:rPr lang="es-ES" sz="3600" b="1" dirty="0" err="1" smtClean="0">
                <a:solidFill>
                  <a:schemeClr val="tx2">
                    <a:lumMod val="75000"/>
                  </a:schemeClr>
                </a:solidFill>
              </a:rPr>
              <a:t>Integrals</a:t>
            </a:r>
            <a:r>
              <a:rPr lang="es-ES" sz="3600" b="1" dirty="0" smtClean="0">
                <a:solidFill>
                  <a:schemeClr val="tx2">
                    <a:lumMod val="75000"/>
                  </a:schemeClr>
                </a:solidFill>
              </a:rPr>
              <a:t> (I)</a:t>
            </a:r>
            <a:endParaRPr lang="es-ES" sz="3600" b="1"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5909310"/>
          </a:xfrm>
          <a:prstGeom prst="rect">
            <a:avLst/>
          </a:prstGeom>
        </p:spPr>
        <p:txBody>
          <a:bodyPr wrap="square">
            <a:spAutoFit/>
          </a:bodyPr>
          <a:lstStyle/>
          <a:p>
            <a:pPr lvl="1">
              <a:lnSpc>
                <a:spcPct val="150000"/>
              </a:lnSpc>
              <a:buFont typeface="Wingdings" pitchFamily="2" charset="2"/>
              <a:buChar char="§"/>
            </a:pPr>
            <a:r>
              <a:rPr lang="es-ES" sz="2000" dirty="0" smtClean="0"/>
              <a:t> </a:t>
            </a:r>
            <a:r>
              <a:rPr lang="ca-ES" sz="2000" dirty="0" smtClean="0"/>
              <a:t>Reafirmar la importància de la vida, considerant la mort com un procés natural</a:t>
            </a:r>
          </a:p>
          <a:p>
            <a:pPr lvl="1">
              <a:lnSpc>
                <a:spcPct val="150000"/>
              </a:lnSpc>
              <a:buFont typeface="Wingdings" pitchFamily="2" charset="2"/>
              <a:buChar char="§"/>
            </a:pPr>
            <a:r>
              <a:rPr lang="ca-ES" sz="2000" dirty="0" smtClean="0"/>
              <a:t> Establir una estratègia que no acceleri la mort ni tampoc la posposi</a:t>
            </a:r>
          </a:p>
          <a:p>
            <a:pPr lvl="1">
              <a:lnSpc>
                <a:spcPct val="150000"/>
              </a:lnSpc>
              <a:buFont typeface="Wingdings" pitchFamily="2" charset="2"/>
              <a:buChar char="§"/>
            </a:pPr>
            <a:r>
              <a:rPr lang="ca-ES" sz="2000" dirty="0" smtClean="0"/>
              <a:t> Proporcionar alleujament del dolor i de símptomes angoixants.</a:t>
            </a:r>
          </a:p>
          <a:p>
            <a:pPr lvl="1">
              <a:lnSpc>
                <a:spcPct val="150000"/>
              </a:lnSpc>
              <a:buFont typeface="Wingdings" pitchFamily="2" charset="2"/>
              <a:buChar char="§"/>
            </a:pPr>
            <a:r>
              <a:rPr lang="ca-ES" sz="2000" dirty="0" smtClean="0"/>
              <a:t> Integrar els aspectes psicològics i espirituals del tractament dels pacients</a:t>
            </a:r>
          </a:p>
          <a:p>
            <a:pPr lvl="1">
              <a:lnSpc>
                <a:spcPct val="150000"/>
              </a:lnSpc>
              <a:buFont typeface="Wingdings" pitchFamily="2" charset="2"/>
              <a:buChar char="§"/>
            </a:pPr>
            <a:r>
              <a:rPr lang="ca-ES" sz="2000" dirty="0" smtClean="0"/>
              <a:t> Oferir un sistema de suport  per ajudar als pacients a dur una vida lo més activa possible fins que arribi la mort</a:t>
            </a:r>
          </a:p>
          <a:p>
            <a:pPr lvl="1">
              <a:lnSpc>
                <a:spcPct val="150000"/>
              </a:lnSpc>
              <a:buFont typeface="Wingdings" pitchFamily="2" charset="2"/>
              <a:buChar char="§"/>
            </a:pPr>
            <a:r>
              <a:rPr lang="ca-ES" sz="2000" dirty="0" smtClean="0"/>
              <a:t> Estendre aquest suport a la família, perquè pugui assolir la malaltia de l’esser estimat i suportar el període de dol</a:t>
            </a:r>
          </a:p>
          <a:p>
            <a:pPr lvl="2">
              <a:lnSpc>
                <a:spcPct val="150000"/>
              </a:lnSpc>
              <a:buClr>
                <a:schemeClr val="tx1">
                  <a:shade val="95000"/>
                </a:schemeClr>
              </a:buClr>
              <a:defRPr/>
            </a:pPr>
            <a:endParaRPr lang="es-ES" sz="32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4000" b="1" dirty="0" smtClean="0">
                <a:solidFill>
                  <a:schemeClr val="tx2">
                    <a:lumMod val="75000"/>
                  </a:schemeClr>
                </a:solidFill>
              </a:rPr>
              <a:t>Cures </a:t>
            </a:r>
            <a:r>
              <a:rPr lang="es-ES" sz="4000" b="1" dirty="0" err="1" smtClean="0">
                <a:solidFill>
                  <a:schemeClr val="tx2">
                    <a:lumMod val="75000"/>
                  </a:schemeClr>
                </a:solidFill>
              </a:rPr>
              <a:t>Integrals</a:t>
            </a:r>
            <a:r>
              <a:rPr lang="es-ES" sz="4000" b="1" dirty="0" smtClean="0">
                <a:solidFill>
                  <a:schemeClr val="tx2">
                    <a:lumMod val="75000"/>
                  </a:schemeClr>
                </a:solidFill>
              </a:rPr>
              <a:t> (II)</a:t>
            </a:r>
            <a:endParaRPr lang="es-ES" sz="4000" b="1"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4801314"/>
          </a:xfrm>
          <a:prstGeom prst="rect">
            <a:avLst/>
          </a:prstGeom>
        </p:spPr>
        <p:txBody>
          <a:bodyPr wrap="square">
            <a:spAutoFit/>
          </a:bodyPr>
          <a:lstStyle/>
          <a:p>
            <a:pPr lvl="1">
              <a:lnSpc>
                <a:spcPct val="150000"/>
              </a:lnSpc>
              <a:buFont typeface="Wingdings" pitchFamily="2" charset="2"/>
              <a:buChar char="§"/>
            </a:pPr>
            <a:r>
              <a:rPr lang="es-ES" sz="2000" dirty="0" smtClean="0"/>
              <a:t> </a:t>
            </a:r>
            <a:r>
              <a:rPr lang="ca-ES" sz="2800" dirty="0" smtClean="0"/>
              <a:t>Malalt i família = una sola unitat</a:t>
            </a:r>
          </a:p>
          <a:p>
            <a:pPr lvl="1">
              <a:lnSpc>
                <a:spcPct val="150000"/>
              </a:lnSpc>
              <a:buFont typeface="Wingdings" pitchFamily="2" charset="2"/>
              <a:buChar char="§"/>
            </a:pPr>
            <a:r>
              <a:rPr lang="ca-ES" sz="2800" dirty="0" smtClean="0"/>
              <a:t> Impacte emocional</a:t>
            </a:r>
          </a:p>
          <a:p>
            <a:pPr lvl="1">
              <a:lnSpc>
                <a:spcPct val="150000"/>
              </a:lnSpc>
              <a:buFont typeface="Wingdings" pitchFamily="2" charset="2"/>
              <a:buChar char="§"/>
            </a:pPr>
            <a:r>
              <a:rPr lang="ca-ES" sz="2800" dirty="0" smtClean="0"/>
              <a:t> Seguretat i serenitat</a:t>
            </a:r>
          </a:p>
          <a:p>
            <a:pPr lvl="1">
              <a:lnSpc>
                <a:spcPct val="150000"/>
              </a:lnSpc>
              <a:buFont typeface="Wingdings" pitchFamily="2" charset="2"/>
              <a:buChar char="§"/>
            </a:pPr>
            <a:r>
              <a:rPr lang="ca-ES" sz="2800" dirty="0" smtClean="0"/>
              <a:t> Increment de les visites</a:t>
            </a:r>
          </a:p>
          <a:p>
            <a:pPr lvl="1">
              <a:lnSpc>
                <a:spcPct val="150000"/>
              </a:lnSpc>
              <a:buFont typeface="Wingdings" pitchFamily="2" charset="2"/>
              <a:buChar char="§"/>
            </a:pPr>
            <a:r>
              <a:rPr lang="ca-ES" sz="2800" dirty="0" smtClean="0"/>
              <a:t> Indicadors de resposta                impressió del 						patiment</a:t>
            </a:r>
          </a:p>
          <a:p>
            <a:pPr lvl="2">
              <a:lnSpc>
                <a:spcPct val="150000"/>
              </a:lnSpc>
              <a:buClr>
                <a:schemeClr val="tx1">
                  <a:shade val="95000"/>
                </a:schemeClr>
              </a:buClr>
              <a:defRPr/>
            </a:pPr>
            <a:endParaRPr lang="es-ES" sz="3600" dirty="0" smtClean="0"/>
          </a:p>
        </p:txBody>
      </p:sp>
      <p:sp>
        <p:nvSpPr>
          <p:cNvPr id="8" name="7 Flecha derecha"/>
          <p:cNvSpPr/>
          <p:nvPr/>
        </p:nvSpPr>
        <p:spPr>
          <a:xfrm>
            <a:off x="5857884" y="4071942"/>
            <a:ext cx="1000132"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4000" b="1" dirty="0" err="1" smtClean="0">
                <a:solidFill>
                  <a:schemeClr val="tx2">
                    <a:lumMod val="75000"/>
                  </a:schemeClr>
                </a:solidFill>
              </a:rPr>
              <a:t>Conclussions</a:t>
            </a:r>
            <a:endParaRPr lang="es-ES" sz="4000" b="1"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5196166"/>
          </a:xfrm>
          <a:prstGeom prst="rect">
            <a:avLst/>
          </a:prstGeom>
        </p:spPr>
        <p:txBody>
          <a:bodyPr wrap="square">
            <a:spAutoFit/>
          </a:bodyPr>
          <a:lstStyle/>
          <a:p>
            <a:pPr>
              <a:lnSpc>
                <a:spcPct val="150000"/>
              </a:lnSpc>
              <a:buClr>
                <a:schemeClr val="accent1">
                  <a:shade val="75000"/>
                </a:schemeClr>
              </a:buClr>
              <a:buFont typeface="Wingdings" pitchFamily="2" charset="2"/>
              <a:buChar char="§"/>
              <a:defRPr/>
            </a:pPr>
            <a:r>
              <a:rPr lang="es-HN" sz="2400" dirty="0" smtClean="0">
                <a:solidFill>
                  <a:schemeClr val="bg2">
                    <a:lumMod val="25000"/>
                  </a:schemeClr>
                </a:solidFill>
              </a:rPr>
              <a:t> </a:t>
            </a:r>
            <a:r>
              <a:rPr lang="ca-ES" sz="2800" dirty="0" smtClean="0"/>
              <a:t>Procediment terapèutic per alleugerar el sofriment al final de la vida.</a:t>
            </a:r>
          </a:p>
          <a:p>
            <a:pPr>
              <a:lnSpc>
                <a:spcPct val="150000"/>
              </a:lnSpc>
              <a:buClr>
                <a:schemeClr val="accent1">
                  <a:shade val="75000"/>
                </a:schemeClr>
              </a:buClr>
              <a:buFont typeface="Wingdings" pitchFamily="2" charset="2"/>
              <a:buChar char="§"/>
              <a:defRPr/>
            </a:pPr>
            <a:r>
              <a:rPr lang="ca-ES" sz="2800" dirty="0" smtClean="0"/>
              <a:t>Requisits: símptoma refractari, malaltia terminal i consentiment</a:t>
            </a:r>
          </a:p>
          <a:p>
            <a:pPr>
              <a:lnSpc>
                <a:spcPct val="150000"/>
              </a:lnSpc>
              <a:buClr>
                <a:schemeClr val="accent1">
                  <a:shade val="75000"/>
                </a:schemeClr>
              </a:buClr>
              <a:buFont typeface="Wingdings" pitchFamily="2" charset="2"/>
              <a:buChar char="§"/>
              <a:defRPr/>
            </a:pPr>
            <a:r>
              <a:rPr lang="ca-ES" sz="2800" dirty="0" smtClean="0"/>
              <a:t>Maniobra de bona praxis a l’entorn adient.</a:t>
            </a:r>
          </a:p>
          <a:p>
            <a:pPr>
              <a:lnSpc>
                <a:spcPct val="150000"/>
              </a:lnSpc>
              <a:buClr>
                <a:schemeClr val="accent1">
                  <a:shade val="75000"/>
                </a:schemeClr>
              </a:buClr>
              <a:buFont typeface="Wingdings" pitchFamily="2" charset="2"/>
              <a:buChar char="§"/>
              <a:defRPr/>
            </a:pPr>
            <a:r>
              <a:rPr lang="ca-ES" sz="2800" dirty="0" smtClean="0"/>
              <a:t>Requereix disponibilitat per acompanyar a la família.</a:t>
            </a:r>
          </a:p>
          <a:p>
            <a:pPr>
              <a:lnSpc>
                <a:spcPct val="150000"/>
              </a:lnSpc>
              <a:buClr>
                <a:schemeClr val="accent1">
                  <a:shade val="75000"/>
                </a:schemeClr>
              </a:buClr>
              <a:buFont typeface="Wingdings" pitchFamily="2" charset="2"/>
              <a:buChar char="§"/>
              <a:defRPr/>
            </a:pPr>
            <a:r>
              <a:rPr lang="ca-ES" sz="2800" dirty="0" smtClean="0"/>
              <a:t>Sedació pal·liativa no és eutanàsia</a:t>
            </a:r>
            <a:endParaRPr lang="ca-E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437"/>
          </a:xfrm>
        </p:spPr>
        <p:txBody>
          <a:bodyPr rtlCol="0">
            <a:normAutofit fontScale="90000"/>
          </a:bodyPr>
          <a:lstStyle/>
          <a:p>
            <a:pPr eaLnBrk="1" fontAlgn="auto" hangingPunct="1">
              <a:spcAft>
                <a:spcPts val="0"/>
              </a:spcAft>
              <a:defRPr/>
            </a:pPr>
            <a:r>
              <a:rPr lang="es-ES" dirty="0" err="1" smtClean="0"/>
              <a:t>Fisiopatologia</a:t>
            </a:r>
            <a:r>
              <a:rPr lang="es-ES" dirty="0" smtClean="0"/>
              <a:t> de la MORT</a:t>
            </a:r>
            <a:endParaRPr lang="es-ES" dirty="0"/>
          </a:p>
        </p:txBody>
      </p:sp>
      <p:pic>
        <p:nvPicPr>
          <p:cNvPr id="15363" name="Picture 2"/>
          <p:cNvPicPr>
            <a:picLocks noGrp="1" noChangeAspect="1" noChangeArrowheads="1"/>
          </p:cNvPicPr>
          <p:nvPr>
            <p:ph idx="1"/>
          </p:nvPr>
        </p:nvPicPr>
        <p:blipFill>
          <a:blip r:embed="rId3"/>
          <a:srcRect/>
          <a:stretch>
            <a:fillRect/>
          </a:stretch>
        </p:blipFill>
        <p:spPr>
          <a:xfrm>
            <a:off x="523875" y="1600200"/>
            <a:ext cx="8096250" cy="4708525"/>
          </a:xfrm>
          <a:noFill/>
        </p:spPr>
      </p:pic>
      <p:pic>
        <p:nvPicPr>
          <p:cNvPr id="15364" name="Picture 3"/>
          <p:cNvPicPr>
            <a:picLocks noChangeAspect="1" noChangeArrowheads="1"/>
          </p:cNvPicPr>
          <p:nvPr/>
        </p:nvPicPr>
        <p:blipFill>
          <a:blip r:embed="rId4"/>
          <a:srcRect/>
          <a:stretch>
            <a:fillRect/>
          </a:stretch>
        </p:blipFill>
        <p:spPr bwMode="auto">
          <a:xfrm>
            <a:off x="4791075" y="5503863"/>
            <a:ext cx="4346575" cy="1354137"/>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57356" y="274638"/>
            <a:ext cx="6829444" cy="796908"/>
          </a:xfrm>
        </p:spPr>
        <p:txBody>
          <a:bodyPr/>
          <a:lstStyle/>
          <a:p>
            <a:r>
              <a:rPr lang="es-ES" b="1" dirty="0" err="1" smtClean="0"/>
              <a:t>Objectius</a:t>
            </a:r>
            <a:endParaRPr lang="es-ES" b="1" dirty="0"/>
          </a:p>
        </p:txBody>
      </p:sp>
      <p:sp>
        <p:nvSpPr>
          <p:cNvPr id="3" name="2 Marcador de contenido"/>
          <p:cNvSpPr>
            <a:spLocks noGrp="1"/>
          </p:cNvSpPr>
          <p:nvPr>
            <p:ph idx="1"/>
          </p:nvPr>
        </p:nvSpPr>
        <p:spPr>
          <a:xfrm>
            <a:off x="1857356" y="1285860"/>
            <a:ext cx="6829444" cy="4840303"/>
          </a:xfrm>
        </p:spPr>
        <p:txBody>
          <a:bodyPr>
            <a:normAutofit/>
          </a:bodyPr>
          <a:lstStyle/>
          <a:p>
            <a:pPr marL="0" indent="0">
              <a:lnSpc>
                <a:spcPct val="150000"/>
              </a:lnSpc>
              <a:buClr>
                <a:schemeClr val="tx1">
                  <a:shade val="95000"/>
                </a:schemeClr>
              </a:buClr>
              <a:buNone/>
              <a:defRPr/>
            </a:pPr>
            <a:r>
              <a:rPr lang="es-HN" sz="4400" dirty="0" err="1" smtClean="0"/>
              <a:t>Model</a:t>
            </a:r>
            <a:r>
              <a:rPr lang="es-HN" sz="4400" dirty="0" smtClean="0"/>
              <a:t> </a:t>
            </a:r>
            <a:r>
              <a:rPr lang="es-HN" sz="4400" dirty="0" err="1" smtClean="0"/>
              <a:t>d’atenció</a:t>
            </a:r>
            <a:r>
              <a:rPr lang="es-HN" sz="4400" dirty="0" smtClean="0"/>
              <a:t> GLOBAL </a:t>
            </a:r>
          </a:p>
          <a:p>
            <a:pPr marL="868680" lvl="1" indent="-283464">
              <a:lnSpc>
                <a:spcPct val="150000"/>
              </a:lnSpc>
              <a:buFont typeface="Wingdings" pitchFamily="2" charset="2"/>
              <a:buChar char="§"/>
              <a:defRPr/>
            </a:pPr>
            <a:r>
              <a:rPr lang="es-ES" sz="3600" dirty="0" smtClean="0"/>
              <a:t>Confort del </a:t>
            </a:r>
            <a:r>
              <a:rPr lang="es-ES" sz="3600" dirty="0" err="1" smtClean="0"/>
              <a:t>malalt</a:t>
            </a:r>
            <a:r>
              <a:rPr lang="es-ES" sz="3600" dirty="0" smtClean="0"/>
              <a:t> </a:t>
            </a:r>
          </a:p>
          <a:p>
            <a:pPr marL="868680" lvl="1" indent="-283464">
              <a:lnSpc>
                <a:spcPct val="150000"/>
              </a:lnSpc>
              <a:buFont typeface="Wingdings" pitchFamily="2" charset="2"/>
              <a:buChar char="§"/>
              <a:defRPr/>
            </a:pPr>
            <a:r>
              <a:rPr lang="es-ES" sz="3600" dirty="0" smtClean="0"/>
              <a:t> </a:t>
            </a:r>
            <a:r>
              <a:rPr lang="es-ES" sz="3600" dirty="0" err="1" smtClean="0"/>
              <a:t>Suport</a:t>
            </a:r>
            <a:r>
              <a:rPr lang="es-ES" sz="3600" dirty="0" smtClean="0"/>
              <a:t> a la </a:t>
            </a:r>
            <a:r>
              <a:rPr lang="es-ES" sz="3600" dirty="0" err="1" smtClean="0"/>
              <a:t>família</a:t>
            </a:r>
            <a:endParaRPr lang="es-ES" sz="3600" dirty="0" smtClean="0"/>
          </a:p>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57356" y="274638"/>
            <a:ext cx="6829444" cy="796908"/>
          </a:xfrm>
        </p:spPr>
        <p:txBody>
          <a:bodyPr/>
          <a:lstStyle/>
          <a:p>
            <a:r>
              <a:rPr lang="es-ES" b="1" dirty="0" err="1" smtClean="0"/>
              <a:t>Principis</a:t>
            </a:r>
            <a:r>
              <a:rPr lang="es-ES" b="1" dirty="0" smtClean="0"/>
              <a:t> </a:t>
            </a:r>
            <a:r>
              <a:rPr lang="es-ES" b="1" dirty="0" err="1" smtClean="0"/>
              <a:t>Bàsics</a:t>
            </a:r>
            <a:r>
              <a:rPr lang="es-ES" b="1" dirty="0" smtClean="0"/>
              <a:t> I </a:t>
            </a:r>
            <a:endParaRPr lang="es-ES"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142984"/>
            <a:ext cx="7358114" cy="5262979"/>
          </a:xfrm>
          <a:prstGeom prst="rect">
            <a:avLst/>
          </a:prstGeom>
        </p:spPr>
        <p:txBody>
          <a:bodyPr wrap="square">
            <a:spAutoFit/>
          </a:bodyPr>
          <a:lstStyle/>
          <a:p>
            <a:pPr>
              <a:lnSpc>
                <a:spcPct val="150000"/>
              </a:lnSpc>
              <a:buClr>
                <a:schemeClr val="tx1">
                  <a:shade val="95000"/>
                </a:schemeClr>
              </a:buClr>
              <a:buFont typeface="Wingdings" pitchFamily="2" charset="2"/>
              <a:buChar char="§"/>
              <a:defRPr/>
            </a:pPr>
            <a:r>
              <a:rPr lang="es-ES" dirty="0" smtClean="0"/>
              <a:t> </a:t>
            </a:r>
            <a:r>
              <a:rPr lang="es-ES" sz="2000" dirty="0" err="1" smtClean="0"/>
              <a:t>Augmentar</a:t>
            </a:r>
            <a:r>
              <a:rPr lang="es-ES" sz="2000" dirty="0" smtClean="0"/>
              <a:t> </a:t>
            </a:r>
            <a:r>
              <a:rPr lang="es-ES" sz="2000" b="1" dirty="0" smtClean="0"/>
              <a:t>el número i durada de les visites</a:t>
            </a:r>
          </a:p>
          <a:p>
            <a:pPr>
              <a:lnSpc>
                <a:spcPct val="150000"/>
              </a:lnSpc>
              <a:buClr>
                <a:schemeClr val="tx1">
                  <a:shade val="95000"/>
                </a:schemeClr>
              </a:buClr>
              <a:buFont typeface="Wingdings" pitchFamily="2" charset="2"/>
              <a:buChar char="§"/>
              <a:defRPr/>
            </a:pPr>
            <a:r>
              <a:rPr lang="es-ES" sz="2000" b="1" dirty="0" smtClean="0"/>
              <a:t> Simplificar el </a:t>
            </a:r>
            <a:r>
              <a:rPr lang="es-ES" sz="2000" b="1" dirty="0" err="1" smtClean="0"/>
              <a:t>tractament</a:t>
            </a:r>
            <a:r>
              <a:rPr lang="es-ES" sz="2000" b="1" dirty="0" smtClean="0"/>
              <a:t> </a:t>
            </a:r>
            <a:r>
              <a:rPr lang="es-ES" sz="2000" dirty="0" err="1" smtClean="0"/>
              <a:t>farmacològic</a:t>
            </a:r>
            <a:r>
              <a:rPr lang="es-ES" sz="2000" dirty="0" smtClean="0"/>
              <a:t>:</a:t>
            </a:r>
          </a:p>
          <a:p>
            <a:pPr>
              <a:lnSpc>
                <a:spcPct val="150000"/>
              </a:lnSpc>
              <a:buClr>
                <a:schemeClr val="tx1">
                  <a:shade val="95000"/>
                </a:schemeClr>
              </a:buClr>
              <a:defRPr/>
            </a:pPr>
            <a:r>
              <a:rPr lang="es-ES" sz="2000" dirty="0" smtClean="0"/>
              <a:t>	- Retirar </a:t>
            </a:r>
            <a:r>
              <a:rPr lang="es-ES" sz="2000" dirty="0" err="1" smtClean="0"/>
              <a:t>fàrmacs</a:t>
            </a:r>
            <a:r>
              <a:rPr lang="es-ES" sz="2000" dirty="0" smtClean="0"/>
              <a:t> que no </a:t>
            </a:r>
            <a:r>
              <a:rPr lang="es-ES" sz="2000" dirty="0" err="1" smtClean="0"/>
              <a:t>siguin</a:t>
            </a:r>
            <a:r>
              <a:rPr lang="es-ES" sz="2000" dirty="0" smtClean="0"/>
              <a:t> </a:t>
            </a:r>
            <a:r>
              <a:rPr lang="es-ES" sz="2000" dirty="0" err="1" smtClean="0"/>
              <a:t>pel</a:t>
            </a:r>
            <a:r>
              <a:rPr lang="es-ES" sz="2000" dirty="0" smtClean="0"/>
              <a:t> control de </a:t>
            </a:r>
            <a:r>
              <a:rPr lang="es-ES" sz="2000" dirty="0" err="1" smtClean="0"/>
              <a:t>símptomes</a:t>
            </a:r>
            <a:r>
              <a:rPr lang="es-ES" sz="2000" dirty="0" smtClean="0"/>
              <a:t> 	confort</a:t>
            </a:r>
          </a:p>
          <a:p>
            <a:pPr>
              <a:lnSpc>
                <a:spcPct val="150000"/>
              </a:lnSpc>
              <a:buClr>
                <a:schemeClr val="tx1">
                  <a:shade val="95000"/>
                </a:schemeClr>
              </a:buClr>
              <a:defRPr/>
            </a:pPr>
            <a:r>
              <a:rPr lang="es-ES" sz="2000" dirty="0" smtClean="0"/>
              <a:t>	- No retirar </a:t>
            </a:r>
            <a:r>
              <a:rPr lang="es-ES" sz="2000" dirty="0" err="1" smtClean="0"/>
              <a:t>medicació</a:t>
            </a:r>
            <a:r>
              <a:rPr lang="es-ES" sz="2000" dirty="0" smtClean="0"/>
              <a:t> </a:t>
            </a:r>
            <a:r>
              <a:rPr lang="es-ES" sz="2000" dirty="0" err="1" smtClean="0"/>
              <a:t>simptomàtica</a:t>
            </a:r>
            <a:r>
              <a:rPr lang="es-ES" sz="2000" dirty="0" smtClean="0"/>
              <a:t> encara que </a:t>
            </a:r>
            <a:r>
              <a:rPr lang="es-ES" sz="2000" dirty="0" err="1" smtClean="0"/>
              <a:t>s´observin</a:t>
            </a:r>
            <a:r>
              <a:rPr lang="es-ES" sz="2000" dirty="0" smtClean="0"/>
              <a:t> 	signes de </a:t>
            </a:r>
            <a:r>
              <a:rPr lang="es-ES" sz="2000" dirty="0" err="1" smtClean="0"/>
              <a:t>toxicitat</a:t>
            </a:r>
            <a:r>
              <a:rPr lang="es-ES" sz="2000" dirty="0" smtClean="0"/>
              <a:t>.</a:t>
            </a:r>
          </a:p>
          <a:p>
            <a:pPr>
              <a:lnSpc>
                <a:spcPct val="150000"/>
              </a:lnSpc>
              <a:buClr>
                <a:schemeClr val="tx1">
                  <a:shade val="95000"/>
                </a:schemeClr>
              </a:buClr>
              <a:buFont typeface="Wingdings" pitchFamily="2" charset="2"/>
              <a:buChar char="§"/>
              <a:defRPr/>
            </a:pPr>
            <a:r>
              <a:rPr lang="es-ES" sz="2000" b="1" dirty="0" err="1" smtClean="0"/>
              <a:t>Instruccions</a:t>
            </a:r>
            <a:r>
              <a:rPr lang="es-ES" sz="2000" b="1" dirty="0" smtClean="0"/>
              <a:t> concretes </a:t>
            </a:r>
            <a:r>
              <a:rPr lang="es-ES" sz="2000" dirty="0" smtClean="0"/>
              <a:t>per </a:t>
            </a:r>
            <a:r>
              <a:rPr lang="es-ES" sz="2000" dirty="0" err="1" smtClean="0"/>
              <a:t>símptomes</a:t>
            </a:r>
            <a:r>
              <a:rPr lang="es-ES" sz="2000" dirty="0" smtClean="0"/>
              <a:t> </a:t>
            </a:r>
            <a:r>
              <a:rPr lang="es-ES" sz="2000" dirty="0" err="1" smtClean="0"/>
              <a:t>presents</a:t>
            </a:r>
            <a:r>
              <a:rPr lang="es-ES" sz="2000" dirty="0" smtClean="0"/>
              <a:t> </a:t>
            </a:r>
            <a:r>
              <a:rPr lang="es-ES" sz="2000" dirty="0" err="1" smtClean="0"/>
              <a:t>amb</a:t>
            </a:r>
            <a:r>
              <a:rPr lang="es-ES" sz="2000" dirty="0" smtClean="0"/>
              <a:t> pautes </a:t>
            </a:r>
            <a:r>
              <a:rPr lang="es-ES" sz="2000" dirty="0" err="1" smtClean="0"/>
              <a:t>fixes</a:t>
            </a:r>
            <a:r>
              <a:rPr lang="es-ES" sz="2000" dirty="0" smtClean="0"/>
              <a:t> i </a:t>
            </a:r>
            <a:r>
              <a:rPr lang="es-ES" sz="2000" dirty="0" err="1" smtClean="0"/>
              <a:t>rescats</a:t>
            </a:r>
            <a:r>
              <a:rPr lang="es-ES" sz="2000" dirty="0" smtClean="0"/>
              <a:t> </a:t>
            </a:r>
            <a:r>
              <a:rPr lang="es-ES" sz="2000" dirty="0" err="1" smtClean="0"/>
              <a:t>pels</a:t>
            </a:r>
            <a:r>
              <a:rPr lang="es-ES" sz="2000" dirty="0" smtClean="0"/>
              <a:t> </a:t>
            </a:r>
            <a:r>
              <a:rPr lang="es-ES" sz="2000" dirty="0" err="1" smtClean="0"/>
              <a:t>canvis</a:t>
            </a:r>
            <a:r>
              <a:rPr lang="es-ES" sz="2000" dirty="0" smtClean="0"/>
              <a:t> </a:t>
            </a:r>
            <a:r>
              <a:rPr lang="es-ES" sz="2000" dirty="0" err="1" smtClean="0"/>
              <a:t>evolutius</a:t>
            </a:r>
            <a:endParaRPr lang="es-ES" sz="2000" dirty="0" smtClean="0"/>
          </a:p>
          <a:p>
            <a:pPr>
              <a:lnSpc>
                <a:spcPct val="150000"/>
              </a:lnSpc>
              <a:buClr>
                <a:schemeClr val="tx1">
                  <a:shade val="95000"/>
                </a:schemeClr>
              </a:buClr>
              <a:buFont typeface="Wingdings" pitchFamily="2" charset="2"/>
              <a:buChar char="§"/>
              <a:defRPr/>
            </a:pPr>
            <a:r>
              <a:rPr lang="es-ES" sz="2000" b="1" dirty="0" err="1" smtClean="0"/>
              <a:t>Via</a:t>
            </a:r>
            <a:r>
              <a:rPr lang="es-ES" sz="2000" b="1" dirty="0" smtClean="0"/>
              <a:t> </a:t>
            </a:r>
            <a:r>
              <a:rPr lang="es-ES" sz="2000" b="1" dirty="0" err="1" smtClean="0"/>
              <a:t>subcutànea</a:t>
            </a:r>
            <a:r>
              <a:rPr lang="es-ES" sz="2000" b="1" dirty="0" smtClean="0"/>
              <a:t> </a:t>
            </a:r>
            <a:r>
              <a:rPr lang="es-ES" sz="2000" dirty="0" smtClean="0"/>
              <a:t>(si es </a:t>
            </a:r>
            <a:r>
              <a:rPr lang="es-ES" sz="2000" dirty="0" err="1" smtClean="0"/>
              <a:t>perd</a:t>
            </a:r>
            <a:r>
              <a:rPr lang="es-ES" sz="2000" dirty="0" smtClean="0"/>
              <a:t> la </a:t>
            </a:r>
            <a:r>
              <a:rPr lang="es-ES" sz="2000" dirty="0" err="1" smtClean="0"/>
              <a:t>via</a:t>
            </a:r>
            <a:r>
              <a:rPr lang="es-ES" sz="2000" dirty="0" smtClean="0"/>
              <a:t> oral): en forma de </a:t>
            </a:r>
            <a:r>
              <a:rPr lang="es-ES" sz="2000" dirty="0" err="1" smtClean="0"/>
              <a:t>bolus</a:t>
            </a:r>
            <a:r>
              <a:rPr lang="es-ES" sz="2000" dirty="0" smtClean="0"/>
              <a:t> o </a:t>
            </a:r>
            <a:r>
              <a:rPr lang="es-ES" sz="2000" dirty="0" err="1" smtClean="0"/>
              <a:t>perfusió</a:t>
            </a:r>
            <a:r>
              <a:rPr lang="es-ES" sz="2000" dirty="0" smtClean="0"/>
              <a:t> continua (</a:t>
            </a:r>
            <a:r>
              <a:rPr lang="es-ES" sz="2000" dirty="0" err="1" smtClean="0"/>
              <a:t>infusors</a:t>
            </a:r>
            <a:r>
              <a:rPr lang="es-ES" sz="2000" dirty="0" smtClean="0"/>
              <a:t>)</a:t>
            </a:r>
          </a:p>
          <a:p>
            <a:pPr lvl="2">
              <a:buClr>
                <a:schemeClr val="tx1">
                  <a:shade val="95000"/>
                </a:schemeClr>
              </a:buClr>
              <a:buFont typeface="Wingdings" pitchFamily="2" charset="2"/>
              <a:buChar char="§"/>
              <a:defRPr/>
            </a:pPr>
            <a:endParaRPr lang="es-ES" dirty="0" smtClean="0"/>
          </a:p>
          <a:p>
            <a:pPr lvl="1">
              <a:buClr>
                <a:schemeClr val="tx1">
                  <a:shade val="95000"/>
                </a:schemeClr>
              </a:buClr>
              <a:buFont typeface="Wingdings" pitchFamily="2" charset="2"/>
              <a:buChar char="§"/>
              <a:defRPr/>
            </a:pPr>
            <a:endParaRPr lang="es-E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57356" y="274638"/>
            <a:ext cx="6829444" cy="796908"/>
          </a:xfrm>
        </p:spPr>
        <p:txBody>
          <a:bodyPr/>
          <a:lstStyle/>
          <a:p>
            <a:r>
              <a:rPr lang="es-ES" b="1" dirty="0" err="1" smtClean="0"/>
              <a:t>Principis</a:t>
            </a:r>
            <a:r>
              <a:rPr lang="es-ES" b="1" dirty="0" smtClean="0"/>
              <a:t> </a:t>
            </a:r>
            <a:r>
              <a:rPr lang="es-ES" b="1" dirty="0" err="1" smtClean="0"/>
              <a:t>Bàsics</a:t>
            </a:r>
            <a:r>
              <a:rPr lang="es-ES" b="1" dirty="0" smtClean="0"/>
              <a:t> II </a:t>
            </a:r>
            <a:endParaRPr lang="es-ES"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142984"/>
            <a:ext cx="7358114" cy="4339650"/>
          </a:xfrm>
          <a:prstGeom prst="rect">
            <a:avLst/>
          </a:prstGeom>
        </p:spPr>
        <p:txBody>
          <a:bodyPr wrap="square">
            <a:spAutoFit/>
          </a:bodyPr>
          <a:lstStyle/>
          <a:p>
            <a:pPr>
              <a:lnSpc>
                <a:spcPct val="150000"/>
              </a:lnSpc>
              <a:buClr>
                <a:schemeClr val="tx1">
                  <a:shade val="95000"/>
                </a:schemeClr>
              </a:buClr>
              <a:buFont typeface="Wingdings" pitchFamily="2" charset="2"/>
              <a:buChar char="§"/>
              <a:defRPr/>
            </a:pPr>
            <a:r>
              <a:rPr lang="es-ES" sz="2400" dirty="0" smtClean="0"/>
              <a:t>Evitar </a:t>
            </a:r>
            <a:r>
              <a:rPr lang="es-ES" sz="2400" dirty="0" err="1" smtClean="0"/>
              <a:t>estudis</a:t>
            </a:r>
            <a:r>
              <a:rPr lang="es-ES" sz="2400" dirty="0" smtClean="0"/>
              <a:t> </a:t>
            </a:r>
            <a:r>
              <a:rPr lang="es-ES" sz="2400" dirty="0" err="1" smtClean="0"/>
              <a:t>innecessaris</a:t>
            </a:r>
            <a:r>
              <a:rPr lang="es-ES" sz="2400" dirty="0" smtClean="0"/>
              <a:t> (</a:t>
            </a:r>
            <a:r>
              <a:rPr lang="es-ES" sz="2400" dirty="0" err="1" smtClean="0"/>
              <a:t>hemo</a:t>
            </a:r>
            <a:r>
              <a:rPr lang="es-ES" sz="2400" dirty="0" smtClean="0"/>
              <a:t>, </a:t>
            </a:r>
            <a:r>
              <a:rPr lang="es-ES" sz="2400" dirty="0" err="1" smtClean="0"/>
              <a:t>urinocultius</a:t>
            </a:r>
            <a:r>
              <a:rPr lang="es-ES" sz="2400" dirty="0" smtClean="0"/>
              <a:t>)</a:t>
            </a:r>
          </a:p>
          <a:p>
            <a:pPr>
              <a:lnSpc>
                <a:spcPct val="150000"/>
              </a:lnSpc>
              <a:buClr>
                <a:schemeClr val="tx1">
                  <a:shade val="95000"/>
                </a:schemeClr>
              </a:buClr>
              <a:buFont typeface="Wingdings" pitchFamily="2" charset="2"/>
              <a:buChar char="§"/>
              <a:defRPr/>
            </a:pPr>
            <a:r>
              <a:rPr lang="es-ES" sz="2400" dirty="0" smtClean="0"/>
              <a:t>Evitar mesures </a:t>
            </a:r>
            <a:r>
              <a:rPr lang="es-ES" sz="2400" dirty="0" err="1" smtClean="0"/>
              <a:t>agressives</a:t>
            </a:r>
            <a:r>
              <a:rPr lang="es-ES" sz="2400" dirty="0" smtClean="0"/>
              <a:t> </a:t>
            </a:r>
            <a:r>
              <a:rPr lang="es-ES" sz="2400" dirty="0" err="1" smtClean="0"/>
              <a:t>davant</a:t>
            </a:r>
            <a:r>
              <a:rPr lang="es-ES" sz="2400" dirty="0" smtClean="0"/>
              <a:t> falta ingesta: evitar SNG i </a:t>
            </a:r>
            <a:r>
              <a:rPr lang="es-ES" sz="2400" dirty="0" err="1" smtClean="0"/>
              <a:t>sueroteràpia</a:t>
            </a:r>
            <a:endParaRPr lang="es-ES" sz="2400" dirty="0" smtClean="0"/>
          </a:p>
          <a:p>
            <a:pPr>
              <a:lnSpc>
                <a:spcPct val="150000"/>
              </a:lnSpc>
              <a:buClr>
                <a:schemeClr val="tx1">
                  <a:shade val="95000"/>
                </a:schemeClr>
              </a:buClr>
              <a:buFont typeface="Wingdings" pitchFamily="2" charset="2"/>
              <a:buChar char="§"/>
              <a:defRPr/>
            </a:pPr>
            <a:r>
              <a:rPr lang="es-ES" sz="2400" dirty="0" smtClean="0"/>
              <a:t> Evitar </a:t>
            </a:r>
            <a:r>
              <a:rPr lang="es-ES" sz="2400" dirty="0" err="1" smtClean="0"/>
              <a:t>canvis</a:t>
            </a:r>
            <a:r>
              <a:rPr lang="es-ES" sz="2400" dirty="0" smtClean="0"/>
              <a:t> </a:t>
            </a:r>
            <a:r>
              <a:rPr lang="es-ES" sz="2400" dirty="0" err="1" smtClean="0"/>
              <a:t>posturals</a:t>
            </a:r>
            <a:r>
              <a:rPr lang="es-ES" sz="2400" dirty="0" smtClean="0"/>
              <a:t> </a:t>
            </a:r>
            <a:r>
              <a:rPr lang="es-ES" sz="2400" dirty="0" err="1" smtClean="0"/>
              <a:t>freqüents</a:t>
            </a:r>
            <a:endParaRPr lang="es-ES" sz="2400" dirty="0" smtClean="0"/>
          </a:p>
          <a:p>
            <a:pPr>
              <a:lnSpc>
                <a:spcPct val="150000"/>
              </a:lnSpc>
              <a:buClr>
                <a:schemeClr val="tx1">
                  <a:shade val="95000"/>
                </a:schemeClr>
              </a:buClr>
              <a:buFont typeface="Wingdings" pitchFamily="2" charset="2"/>
              <a:buChar char="§"/>
              <a:defRPr/>
            </a:pPr>
            <a:r>
              <a:rPr lang="es-ES" sz="2400" dirty="0" smtClean="0"/>
              <a:t> No </a:t>
            </a:r>
            <a:r>
              <a:rPr lang="es-ES" sz="2400" dirty="0" err="1" smtClean="0"/>
              <a:t>oblidar</a:t>
            </a:r>
            <a:r>
              <a:rPr lang="es-ES" sz="2400" dirty="0" smtClean="0"/>
              <a:t> la </a:t>
            </a:r>
            <a:r>
              <a:rPr lang="es-ES" sz="2400" dirty="0" err="1" smtClean="0"/>
              <a:t>comunicació</a:t>
            </a:r>
            <a:r>
              <a:rPr lang="es-ES" sz="2400" dirty="0" smtClean="0"/>
              <a:t>: </a:t>
            </a:r>
            <a:r>
              <a:rPr lang="es-ES" sz="2400" dirty="0" err="1" smtClean="0"/>
              <a:t>missatges</a:t>
            </a:r>
            <a:r>
              <a:rPr lang="es-ES" sz="2400" dirty="0" smtClean="0"/>
              <a:t> </a:t>
            </a:r>
            <a:r>
              <a:rPr lang="es-ES" sz="2400" dirty="0" err="1" smtClean="0"/>
              <a:t>breus</a:t>
            </a:r>
            <a:r>
              <a:rPr lang="es-ES" sz="2400" dirty="0" smtClean="0"/>
              <a:t> en </a:t>
            </a:r>
            <a:r>
              <a:rPr lang="es-ES" sz="2400" dirty="0" err="1" smtClean="0"/>
              <a:t>to</a:t>
            </a:r>
            <a:r>
              <a:rPr lang="es-ES" sz="2400" dirty="0" smtClean="0"/>
              <a:t> </a:t>
            </a:r>
            <a:r>
              <a:rPr lang="es-ES" sz="2400" dirty="0" err="1" smtClean="0"/>
              <a:t>calmat</a:t>
            </a:r>
            <a:r>
              <a:rPr lang="es-ES" sz="2400" dirty="0" smtClean="0"/>
              <a:t>, </a:t>
            </a:r>
            <a:r>
              <a:rPr lang="es-ES" sz="2400" dirty="0" err="1" smtClean="0"/>
              <a:t>responent</a:t>
            </a:r>
            <a:r>
              <a:rPr lang="es-ES" sz="2400" dirty="0" smtClean="0"/>
              <a:t> a totes les preguntes, explicar les cures que poden proporcionar</a:t>
            </a:r>
          </a:p>
          <a:p>
            <a:pPr lvl="1">
              <a:buClr>
                <a:schemeClr val="tx1">
                  <a:shade val="95000"/>
                </a:schemeClr>
              </a:buClr>
              <a:buFont typeface="Wingdings" pitchFamily="2" charset="2"/>
              <a:buChar char="§"/>
              <a:defRPr/>
            </a:pPr>
            <a:endParaRPr lang="es-E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err="1" smtClean="0"/>
              <a:t>Identificació</a:t>
            </a:r>
            <a:r>
              <a:rPr lang="es-ES" sz="3600" b="1" dirty="0" smtClean="0"/>
              <a:t> de la </a:t>
            </a:r>
            <a:r>
              <a:rPr lang="es-ES" sz="3600" b="1" dirty="0" err="1" smtClean="0"/>
              <a:t>situació</a:t>
            </a:r>
            <a:r>
              <a:rPr lang="es-ES" sz="3600" b="1" dirty="0" smtClean="0"/>
              <a:t> </a:t>
            </a:r>
            <a:r>
              <a:rPr lang="es-ES" sz="3600" b="1" dirty="0" err="1" smtClean="0"/>
              <a:t>d´últims</a:t>
            </a:r>
            <a:r>
              <a:rPr lang="es-ES" sz="3600" b="1" dirty="0" smtClean="0"/>
              <a:t> </a:t>
            </a:r>
            <a:r>
              <a:rPr lang="es-ES" sz="3600" b="1" dirty="0" err="1" smtClean="0"/>
              <a:t>dies</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428736"/>
            <a:ext cx="7358114" cy="5447645"/>
          </a:xfrm>
          <a:prstGeom prst="rect">
            <a:avLst/>
          </a:prstGeom>
        </p:spPr>
        <p:txBody>
          <a:bodyPr wrap="square">
            <a:spAutoFit/>
          </a:bodyPr>
          <a:lstStyle/>
          <a:p>
            <a:pPr>
              <a:lnSpc>
                <a:spcPct val="150000"/>
              </a:lnSpc>
              <a:buClr>
                <a:schemeClr val="tx1">
                  <a:shade val="95000"/>
                </a:schemeClr>
              </a:buClr>
              <a:buFont typeface="Wingdings" pitchFamily="2" charset="2"/>
              <a:buChar char="§"/>
              <a:defRPr/>
            </a:pPr>
            <a:r>
              <a:rPr lang="es-ES" sz="2400" dirty="0" smtClean="0"/>
              <a:t> Et </a:t>
            </a:r>
            <a:r>
              <a:rPr lang="es-ES" sz="2400" dirty="0" err="1" smtClean="0"/>
              <a:t>sorprendria</a:t>
            </a:r>
            <a:r>
              <a:rPr lang="es-ES" sz="2400" dirty="0" smtClean="0"/>
              <a:t> que </a:t>
            </a:r>
            <a:r>
              <a:rPr lang="es-ES" sz="2400" dirty="0" err="1" smtClean="0"/>
              <a:t>aquest</a:t>
            </a:r>
            <a:r>
              <a:rPr lang="es-ES" sz="2400" dirty="0" smtClean="0"/>
              <a:t> </a:t>
            </a:r>
            <a:r>
              <a:rPr lang="es-ES" sz="2400" dirty="0" err="1" smtClean="0"/>
              <a:t>malalt</a:t>
            </a:r>
            <a:r>
              <a:rPr lang="es-ES" sz="2400" dirty="0" smtClean="0"/>
              <a:t> morís en </a:t>
            </a:r>
            <a:r>
              <a:rPr lang="es-ES" sz="2400" dirty="0" err="1" smtClean="0"/>
              <a:t>els</a:t>
            </a:r>
            <a:r>
              <a:rPr lang="es-ES" sz="2400" dirty="0" smtClean="0"/>
              <a:t> </a:t>
            </a:r>
            <a:r>
              <a:rPr lang="es-ES" sz="2400" dirty="0" err="1" smtClean="0"/>
              <a:t>pròxims</a:t>
            </a:r>
            <a:r>
              <a:rPr lang="es-ES" sz="2400" dirty="0" smtClean="0"/>
              <a:t> </a:t>
            </a:r>
            <a:r>
              <a:rPr lang="es-ES" sz="2400" dirty="0" err="1" smtClean="0"/>
              <a:t>dies</a:t>
            </a:r>
            <a:r>
              <a:rPr lang="es-ES" sz="2400" dirty="0" smtClean="0"/>
              <a:t>?		</a:t>
            </a:r>
            <a:r>
              <a:rPr lang="es-ES" sz="2400" dirty="0" err="1" smtClean="0"/>
              <a:t>Prognostic</a:t>
            </a:r>
            <a:r>
              <a:rPr lang="es-ES" sz="2400" dirty="0" smtClean="0"/>
              <a:t> </a:t>
            </a:r>
            <a:r>
              <a:rPr lang="es-ES" sz="2400" dirty="0" err="1" smtClean="0"/>
              <a:t>Indicator</a:t>
            </a:r>
            <a:r>
              <a:rPr lang="es-ES" sz="2400" dirty="0" smtClean="0"/>
              <a:t> </a:t>
            </a:r>
            <a:r>
              <a:rPr lang="es-ES" sz="2400" dirty="0" err="1" smtClean="0"/>
              <a:t>Guidance</a:t>
            </a:r>
            <a:r>
              <a:rPr lang="es-ES" sz="2400" dirty="0" smtClean="0"/>
              <a:t>.        			</a:t>
            </a:r>
            <a:r>
              <a:rPr lang="es-ES" sz="2400" dirty="0" err="1" smtClean="0"/>
              <a:t>Gold</a:t>
            </a:r>
            <a:r>
              <a:rPr lang="es-ES" sz="2400" dirty="0" smtClean="0"/>
              <a:t> </a:t>
            </a:r>
            <a:r>
              <a:rPr lang="es-ES" sz="2400" dirty="0" err="1" smtClean="0"/>
              <a:t>Standards</a:t>
            </a:r>
            <a:r>
              <a:rPr lang="es-ES" sz="2400" dirty="0" smtClean="0"/>
              <a:t> Framework. 2006</a:t>
            </a:r>
          </a:p>
          <a:p>
            <a:pPr>
              <a:lnSpc>
                <a:spcPct val="150000"/>
              </a:lnSpc>
              <a:buClr>
                <a:schemeClr val="tx1">
                  <a:shade val="95000"/>
                </a:schemeClr>
              </a:buClr>
              <a:buFont typeface="Wingdings" pitchFamily="2" charset="2"/>
              <a:buChar char="§"/>
              <a:defRPr/>
            </a:pPr>
            <a:endParaRPr lang="es-ES" sz="2400" dirty="0" smtClean="0"/>
          </a:p>
          <a:p>
            <a:pPr>
              <a:lnSpc>
                <a:spcPct val="150000"/>
              </a:lnSpc>
              <a:buClr>
                <a:schemeClr val="tx1">
                  <a:shade val="95000"/>
                </a:schemeClr>
              </a:buClr>
              <a:buFont typeface="Wingdings" pitchFamily="2" charset="2"/>
              <a:buChar char="§"/>
              <a:defRPr/>
            </a:pPr>
            <a:r>
              <a:rPr lang="es-ES" sz="2400" dirty="0" smtClean="0"/>
              <a:t> </a:t>
            </a:r>
            <a:r>
              <a:rPr lang="es-ES" sz="2400" dirty="0" err="1" smtClean="0"/>
              <a:t>Criteris</a:t>
            </a:r>
            <a:r>
              <a:rPr lang="es-ES" sz="2400" dirty="0" smtClean="0"/>
              <a:t> per identificar la </a:t>
            </a:r>
            <a:r>
              <a:rPr lang="es-ES" sz="2400" dirty="0" err="1" smtClean="0"/>
              <a:t>situació</a:t>
            </a:r>
            <a:r>
              <a:rPr lang="es-ES" sz="2400" dirty="0" smtClean="0"/>
              <a:t>:</a:t>
            </a:r>
          </a:p>
          <a:p>
            <a:pPr lvl="1">
              <a:lnSpc>
                <a:spcPct val="150000"/>
              </a:lnSpc>
              <a:buClr>
                <a:schemeClr val="tx1">
                  <a:shade val="95000"/>
                </a:schemeClr>
              </a:buClr>
              <a:buFont typeface="Courier New" pitchFamily="49" charset="0"/>
              <a:buChar char="o"/>
              <a:defRPr/>
            </a:pPr>
            <a:r>
              <a:rPr lang="es-ES" sz="2400" dirty="0" smtClean="0"/>
              <a:t> </a:t>
            </a:r>
            <a:r>
              <a:rPr lang="es-ES" sz="2400" dirty="0" err="1" smtClean="0"/>
              <a:t>Deteriorament</a:t>
            </a:r>
            <a:r>
              <a:rPr lang="es-ES" sz="2400" dirty="0" smtClean="0"/>
              <a:t> de </a:t>
            </a:r>
            <a:r>
              <a:rPr lang="es-ES" sz="2400" dirty="0" err="1" smtClean="0"/>
              <a:t>l’aspecte</a:t>
            </a:r>
            <a:r>
              <a:rPr lang="es-ES" sz="2400" dirty="0" smtClean="0"/>
              <a:t> general</a:t>
            </a:r>
          </a:p>
          <a:p>
            <a:pPr lvl="1">
              <a:lnSpc>
                <a:spcPct val="150000"/>
              </a:lnSpc>
              <a:buClr>
                <a:schemeClr val="tx1">
                  <a:shade val="95000"/>
                </a:schemeClr>
              </a:buClr>
              <a:buFont typeface="Courier New" pitchFamily="49" charset="0"/>
              <a:buChar char="o"/>
              <a:defRPr/>
            </a:pPr>
            <a:r>
              <a:rPr lang="es-ES" sz="2400" dirty="0" smtClean="0"/>
              <a:t> </a:t>
            </a:r>
            <a:r>
              <a:rPr lang="es-ES" sz="2400" dirty="0" err="1" smtClean="0"/>
              <a:t>Deteriorament</a:t>
            </a:r>
            <a:r>
              <a:rPr lang="es-ES" sz="2400" dirty="0" smtClean="0"/>
              <a:t> funcional (</a:t>
            </a:r>
            <a:r>
              <a:rPr lang="es-ES" sz="2400" dirty="0" err="1" smtClean="0"/>
              <a:t>enllitat</a:t>
            </a:r>
            <a:r>
              <a:rPr lang="es-ES" sz="2400" dirty="0" smtClean="0"/>
              <a:t> 100% del </a:t>
            </a:r>
            <a:r>
              <a:rPr lang="es-ES" sz="2400" dirty="0" err="1" smtClean="0"/>
              <a:t>temps</a:t>
            </a:r>
            <a:r>
              <a:rPr lang="es-ES" sz="2400" dirty="0" smtClean="0"/>
              <a:t>).</a:t>
            </a:r>
          </a:p>
          <a:p>
            <a:pPr lvl="1">
              <a:lnSpc>
                <a:spcPct val="150000"/>
              </a:lnSpc>
              <a:buClr>
                <a:schemeClr val="tx1">
                  <a:shade val="95000"/>
                </a:schemeClr>
              </a:buClr>
              <a:buFont typeface="Courier New" pitchFamily="49" charset="0"/>
              <a:buChar char="o"/>
              <a:defRPr/>
            </a:pPr>
            <a:r>
              <a:rPr lang="es-ES" sz="2400" dirty="0" smtClean="0"/>
              <a:t> </a:t>
            </a:r>
            <a:r>
              <a:rPr lang="es-ES" sz="2400" dirty="0" err="1" smtClean="0"/>
              <a:t>Deteriorament</a:t>
            </a:r>
            <a:r>
              <a:rPr lang="es-ES" sz="2400" dirty="0" smtClean="0"/>
              <a:t> </a:t>
            </a:r>
            <a:r>
              <a:rPr lang="es-ES" sz="2400" dirty="0" err="1" smtClean="0"/>
              <a:t>cognitiu</a:t>
            </a:r>
            <a:r>
              <a:rPr lang="es-ES" sz="2400" dirty="0" smtClean="0"/>
              <a:t> (</a:t>
            </a:r>
            <a:r>
              <a:rPr lang="es-ES" sz="2400" dirty="0" err="1" smtClean="0"/>
              <a:t>semicomatós</a:t>
            </a:r>
            <a:r>
              <a:rPr lang="es-ES" sz="2400" dirty="0" smtClean="0"/>
              <a:t>).</a:t>
            </a:r>
          </a:p>
          <a:p>
            <a:pPr lvl="1">
              <a:lnSpc>
                <a:spcPct val="150000"/>
              </a:lnSpc>
              <a:buClr>
                <a:schemeClr val="tx1">
                  <a:shade val="95000"/>
                </a:schemeClr>
              </a:buClr>
              <a:buFont typeface="Courier New" pitchFamily="49" charset="0"/>
              <a:buChar char="o"/>
              <a:defRPr/>
            </a:pPr>
            <a:r>
              <a:rPr lang="es-ES" sz="2400" dirty="0" smtClean="0"/>
              <a:t> </a:t>
            </a:r>
            <a:r>
              <a:rPr lang="es-ES" sz="2400" dirty="0" err="1" smtClean="0"/>
              <a:t>Dificultat</a:t>
            </a:r>
            <a:r>
              <a:rPr lang="es-ES" sz="2400" dirty="0" smtClean="0"/>
              <a:t> per a la ingesta oral.</a:t>
            </a:r>
          </a:p>
          <a:p>
            <a:pPr lvl="2">
              <a:buClr>
                <a:schemeClr val="tx1">
                  <a:shade val="95000"/>
                </a:schemeClr>
              </a:buClr>
              <a:buFont typeface="Wingdings" pitchFamily="2" charset="2"/>
              <a:buChar char="§"/>
              <a:defRPr/>
            </a:pPr>
            <a:endParaRPr lang="es-ES"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274638"/>
            <a:ext cx="7286676" cy="796908"/>
          </a:xfrm>
        </p:spPr>
        <p:txBody>
          <a:bodyPr>
            <a:noAutofit/>
          </a:bodyPr>
          <a:lstStyle/>
          <a:p>
            <a:r>
              <a:rPr lang="es-ES" sz="3600" b="1" dirty="0" smtClean="0"/>
              <a:t>Signes fase </a:t>
            </a:r>
            <a:r>
              <a:rPr lang="es-ES" sz="3600" b="1" dirty="0" err="1" smtClean="0"/>
              <a:t>agònica</a:t>
            </a:r>
            <a:endParaRPr lang="es-ES" sz="3600" b="1" dirty="0"/>
          </a:p>
        </p:txBody>
      </p:sp>
      <p:sp>
        <p:nvSpPr>
          <p:cNvPr id="3" name="2 Marcador de contenido"/>
          <p:cNvSpPr>
            <a:spLocks noGrp="1"/>
          </p:cNvSpPr>
          <p:nvPr>
            <p:ph idx="1"/>
          </p:nvPr>
        </p:nvSpPr>
        <p:spPr>
          <a:xfrm>
            <a:off x="1857356" y="1285860"/>
            <a:ext cx="6829444" cy="4840303"/>
          </a:xfrm>
        </p:spPr>
        <p:txBody>
          <a:bodyPr>
            <a:normAutofit/>
          </a:bodyPr>
          <a:lstStyle/>
          <a:p>
            <a:pPr marL="868680" lvl="1" indent="-283464">
              <a:buFont typeface="Wingdings" pitchFamily="2" charset="2"/>
              <a:buChar char="§"/>
              <a:defRPr/>
            </a:pPr>
            <a:endParaRPr lang="es-ES" sz="4000" dirty="0" smtClean="0"/>
          </a:p>
          <a:p>
            <a:pPr algn="just">
              <a:buNone/>
            </a:pPr>
            <a:endParaRPr lang="ca-ES" sz="2600" dirty="0" smtClean="0">
              <a:ea typeface="ＭＳ Ｐゴシック" charset="-128"/>
            </a:endParaRPr>
          </a:p>
          <a:p>
            <a:endParaRPr lang="es-ES" dirty="0"/>
          </a:p>
        </p:txBody>
      </p:sp>
      <p:sp>
        <p:nvSpPr>
          <p:cNvPr id="5" name="4 Rectángulo"/>
          <p:cNvSpPr/>
          <p:nvPr/>
        </p:nvSpPr>
        <p:spPr>
          <a:xfrm>
            <a:off x="0" y="0"/>
            <a:ext cx="142872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2"/>
          <p:cNvPicPr>
            <a:picLocks noChangeAspect="1" noChangeArrowheads="1"/>
          </p:cNvPicPr>
          <p:nvPr/>
        </p:nvPicPr>
        <p:blipFill>
          <a:blip r:embed="rId2" cstate="print"/>
          <a:srcRect/>
          <a:stretch>
            <a:fillRect/>
          </a:stretch>
        </p:blipFill>
        <p:spPr bwMode="auto">
          <a:xfrm>
            <a:off x="0" y="0"/>
            <a:ext cx="1428728" cy="1012611"/>
          </a:xfrm>
          <a:prstGeom prst="rect">
            <a:avLst/>
          </a:prstGeom>
          <a:noFill/>
          <a:ln w="9525">
            <a:noFill/>
            <a:miter lim="800000"/>
            <a:headEnd/>
            <a:tailEnd/>
          </a:ln>
          <a:effectLst/>
        </p:spPr>
      </p:pic>
      <p:sp>
        <p:nvSpPr>
          <p:cNvPr id="7" name="6 Rectángulo"/>
          <p:cNvSpPr/>
          <p:nvPr/>
        </p:nvSpPr>
        <p:spPr>
          <a:xfrm>
            <a:off x="1643042" y="1214422"/>
            <a:ext cx="7358114" cy="5661959"/>
          </a:xfrm>
          <a:prstGeom prst="rect">
            <a:avLst/>
          </a:prstGeom>
        </p:spPr>
        <p:txBody>
          <a:bodyPr wrap="square">
            <a:spAutoFit/>
          </a:bodyPr>
          <a:lstStyle/>
          <a:p>
            <a:pPr>
              <a:lnSpc>
                <a:spcPct val="150000"/>
              </a:lnSpc>
              <a:buFont typeface="Arial" charset="0"/>
              <a:buChar char="•"/>
            </a:pPr>
            <a:r>
              <a:rPr lang="es-ES" sz="2400" dirty="0" smtClean="0"/>
              <a:t> </a:t>
            </a:r>
            <a:r>
              <a:rPr lang="es-ES" sz="2400" dirty="0" err="1" smtClean="0"/>
              <a:t>Canvi</a:t>
            </a:r>
            <a:r>
              <a:rPr lang="es-ES" sz="2400" dirty="0" smtClean="0"/>
              <a:t> de les </a:t>
            </a:r>
            <a:r>
              <a:rPr lang="es-ES" sz="2400" b="1" dirty="0" err="1" smtClean="0"/>
              <a:t>constants</a:t>
            </a:r>
            <a:r>
              <a:rPr lang="es-ES" sz="2400" b="1" dirty="0" smtClean="0"/>
              <a:t> </a:t>
            </a:r>
            <a:r>
              <a:rPr lang="es-ES" sz="2400" b="1" dirty="0" err="1" smtClean="0"/>
              <a:t>vitals</a:t>
            </a:r>
            <a:r>
              <a:rPr lang="es-ES" sz="2400" dirty="0" smtClean="0"/>
              <a:t>: </a:t>
            </a:r>
            <a:r>
              <a:rPr lang="es-ES" sz="2400" dirty="0" err="1" smtClean="0"/>
              <a:t>hipoTA</a:t>
            </a:r>
            <a:r>
              <a:rPr lang="es-ES" sz="2400" dirty="0" smtClean="0"/>
              <a:t>, </a:t>
            </a:r>
            <a:r>
              <a:rPr lang="es-ES" sz="2400" dirty="0" err="1" smtClean="0"/>
              <a:t>pols</a:t>
            </a:r>
            <a:r>
              <a:rPr lang="es-ES" sz="2400" dirty="0" smtClean="0"/>
              <a:t> </a:t>
            </a:r>
            <a:r>
              <a:rPr lang="es-ES" sz="2400" dirty="0" err="1" smtClean="0"/>
              <a:t>ràpid</a:t>
            </a:r>
            <a:r>
              <a:rPr lang="es-ES" sz="2400" dirty="0" smtClean="0"/>
              <a:t>, </a:t>
            </a:r>
            <a:r>
              <a:rPr lang="es-ES" sz="2400" dirty="0" err="1" smtClean="0"/>
              <a:t>dèbil</a:t>
            </a:r>
            <a:r>
              <a:rPr lang="es-ES" sz="2400" dirty="0" smtClean="0"/>
              <a:t>, irregular, </a:t>
            </a:r>
            <a:r>
              <a:rPr lang="es-ES" sz="2400" dirty="0" err="1" smtClean="0"/>
              <a:t>hiper</a:t>
            </a:r>
            <a:r>
              <a:rPr lang="es-ES" sz="2400" dirty="0" smtClean="0"/>
              <a:t>/hipotermia</a:t>
            </a:r>
          </a:p>
          <a:p>
            <a:pPr>
              <a:lnSpc>
                <a:spcPct val="150000"/>
              </a:lnSpc>
              <a:buFont typeface="Arial" charset="0"/>
              <a:buChar char="•"/>
            </a:pPr>
            <a:r>
              <a:rPr lang="es-ES" sz="2400" b="1" dirty="0" err="1" smtClean="0"/>
              <a:t>Trastorns</a:t>
            </a:r>
            <a:r>
              <a:rPr lang="es-ES" sz="2400" b="1" dirty="0" smtClean="0"/>
              <a:t> </a:t>
            </a:r>
            <a:r>
              <a:rPr lang="es-ES" sz="2400" b="1" dirty="0" err="1" smtClean="0"/>
              <a:t>respiratoris</a:t>
            </a:r>
            <a:r>
              <a:rPr lang="es-ES" sz="2400" dirty="0" smtClean="0"/>
              <a:t>: ritme i </a:t>
            </a:r>
            <a:r>
              <a:rPr lang="es-ES" sz="2400" dirty="0" err="1" smtClean="0"/>
              <a:t>freqüència</a:t>
            </a:r>
            <a:r>
              <a:rPr lang="es-ES" sz="2400" dirty="0" smtClean="0"/>
              <a:t> </a:t>
            </a:r>
            <a:r>
              <a:rPr lang="es-ES" sz="2400" dirty="0" err="1" smtClean="0"/>
              <a:t>respiratòria</a:t>
            </a:r>
            <a:r>
              <a:rPr lang="es-ES" sz="2400" dirty="0" smtClean="0"/>
              <a:t> (</a:t>
            </a:r>
            <a:r>
              <a:rPr lang="es-ES" sz="2400" dirty="0" err="1" smtClean="0"/>
              <a:t>polipnea</a:t>
            </a:r>
            <a:r>
              <a:rPr lang="es-ES" sz="2400" dirty="0" smtClean="0"/>
              <a:t>, apnea)</a:t>
            </a:r>
          </a:p>
          <a:p>
            <a:pPr>
              <a:lnSpc>
                <a:spcPct val="150000"/>
              </a:lnSpc>
              <a:buFont typeface="Arial" charset="0"/>
              <a:buChar char="•"/>
            </a:pPr>
            <a:r>
              <a:rPr lang="es-ES" sz="2400" b="1" dirty="0" err="1" smtClean="0"/>
              <a:t>Insuficiència</a:t>
            </a:r>
            <a:r>
              <a:rPr lang="es-ES" sz="2400" b="1" dirty="0" smtClean="0"/>
              <a:t> </a:t>
            </a:r>
            <a:r>
              <a:rPr lang="es-ES" sz="2400" b="1" dirty="0" err="1" smtClean="0"/>
              <a:t>circulatòria</a:t>
            </a:r>
            <a:r>
              <a:rPr lang="es-ES" sz="2400" dirty="0" smtClean="0"/>
              <a:t>: </a:t>
            </a:r>
            <a:r>
              <a:rPr lang="es-ES" sz="2400" dirty="0" err="1" smtClean="0"/>
              <a:t>livideces,fredor</a:t>
            </a:r>
            <a:r>
              <a:rPr lang="es-ES" sz="2400" dirty="0" smtClean="0"/>
              <a:t>..</a:t>
            </a:r>
          </a:p>
          <a:p>
            <a:pPr>
              <a:lnSpc>
                <a:spcPct val="150000"/>
              </a:lnSpc>
              <a:buFont typeface="Arial" charset="0"/>
              <a:buChar char="•"/>
            </a:pPr>
            <a:r>
              <a:rPr lang="es-ES" sz="2400" dirty="0" err="1" smtClean="0"/>
              <a:t>Alteració</a:t>
            </a:r>
            <a:r>
              <a:rPr lang="es-ES" sz="2400" dirty="0" smtClean="0"/>
              <a:t> sensorial / </a:t>
            </a:r>
            <a:r>
              <a:rPr lang="es-ES" sz="2400" b="1" dirty="0" smtClean="0"/>
              <a:t>delirium</a:t>
            </a:r>
          </a:p>
          <a:p>
            <a:pPr>
              <a:lnSpc>
                <a:spcPct val="150000"/>
              </a:lnSpc>
              <a:buFont typeface="Arial" charset="0"/>
              <a:buChar char="•"/>
            </a:pPr>
            <a:r>
              <a:rPr lang="es-ES" sz="2400" b="1" dirty="0" err="1" smtClean="0"/>
              <a:t>Disminució</a:t>
            </a:r>
            <a:r>
              <a:rPr lang="es-ES" sz="2400" b="1" dirty="0" smtClean="0"/>
              <a:t> o </a:t>
            </a:r>
            <a:r>
              <a:rPr lang="es-ES" sz="2400" b="1" dirty="0" err="1" smtClean="0"/>
              <a:t>retenció</a:t>
            </a:r>
            <a:r>
              <a:rPr lang="es-ES" sz="2400" b="1" dirty="0" smtClean="0"/>
              <a:t> </a:t>
            </a:r>
            <a:r>
              <a:rPr lang="es-ES" sz="2400" b="1" dirty="0" err="1" smtClean="0"/>
              <a:t>urinària</a:t>
            </a:r>
            <a:r>
              <a:rPr lang="es-ES" sz="2400" b="1" dirty="0" smtClean="0"/>
              <a:t>. </a:t>
            </a:r>
            <a:r>
              <a:rPr lang="es-ES" sz="2400" dirty="0" smtClean="0"/>
              <a:t>(</a:t>
            </a:r>
            <a:r>
              <a:rPr lang="es-ES" sz="2400" dirty="0" err="1" smtClean="0"/>
              <a:t>sobretot</a:t>
            </a:r>
            <a:r>
              <a:rPr lang="es-ES" sz="2400" dirty="0" smtClean="0"/>
              <a:t> </a:t>
            </a:r>
            <a:r>
              <a:rPr lang="es-ES" sz="2400" dirty="0" err="1" smtClean="0"/>
              <a:t>amb</a:t>
            </a:r>
            <a:r>
              <a:rPr lang="es-ES" sz="2400" dirty="0" smtClean="0"/>
              <a:t> </a:t>
            </a:r>
            <a:r>
              <a:rPr lang="es-ES" sz="2400" dirty="0" err="1" smtClean="0"/>
              <a:t>tto</a:t>
            </a:r>
            <a:r>
              <a:rPr lang="es-ES" sz="2400" dirty="0" smtClean="0"/>
              <a:t> </a:t>
            </a:r>
            <a:r>
              <a:rPr lang="es-ES" sz="2400" dirty="0" err="1" smtClean="0"/>
              <a:t>psicofàrmacs</a:t>
            </a:r>
            <a:r>
              <a:rPr lang="es-ES" sz="2400" dirty="0" smtClean="0"/>
              <a:t>, causa </a:t>
            </a:r>
            <a:r>
              <a:rPr lang="es-ES" sz="2400" dirty="0" err="1" smtClean="0"/>
              <a:t>d´agitació</a:t>
            </a:r>
            <a:r>
              <a:rPr lang="es-ES" sz="2400" dirty="0" smtClean="0"/>
              <a:t>)</a:t>
            </a:r>
          </a:p>
          <a:p>
            <a:pPr>
              <a:lnSpc>
                <a:spcPct val="150000"/>
              </a:lnSpc>
              <a:buFont typeface="Arial" charset="0"/>
              <a:buChar char="•"/>
            </a:pPr>
            <a:r>
              <a:rPr lang="es-ES" sz="2400" dirty="0" err="1" smtClean="0"/>
              <a:t>Risc</a:t>
            </a:r>
            <a:r>
              <a:rPr lang="es-ES" sz="2400" dirty="0" smtClean="0"/>
              <a:t> de </a:t>
            </a:r>
            <a:r>
              <a:rPr lang="es-ES" sz="2400" b="1" dirty="0" err="1" smtClean="0"/>
              <a:t>fecaloma</a:t>
            </a:r>
            <a:endParaRPr lang="es-ES" sz="2400" dirty="0" smtClean="0"/>
          </a:p>
          <a:p>
            <a:pPr lvl="2">
              <a:buClr>
                <a:schemeClr val="tx1">
                  <a:shade val="95000"/>
                </a:schemeClr>
              </a:buClr>
              <a:defRPr/>
            </a:pPr>
            <a:endParaRPr lang="es-E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TotalTime>
  <Words>1609</Words>
  <PresentationFormat>Presentación en pantalla (4:3)</PresentationFormat>
  <Paragraphs>389</Paragraphs>
  <Slides>39</Slides>
  <Notes>4</Notes>
  <HiddenSlides>0</HiddenSlides>
  <MMClips>0</MMClips>
  <ScaleCrop>false</ScaleCrop>
  <HeadingPairs>
    <vt:vector size="4" baseType="variant">
      <vt:variant>
        <vt:lpstr>Tema</vt:lpstr>
      </vt:variant>
      <vt:variant>
        <vt:i4>2</vt:i4>
      </vt:variant>
      <vt:variant>
        <vt:lpstr>Títulos de diapositiva</vt:lpstr>
      </vt:variant>
      <vt:variant>
        <vt:i4>39</vt:i4>
      </vt:variant>
    </vt:vector>
  </HeadingPairs>
  <TitlesOfParts>
    <vt:vector size="41" baseType="lpstr">
      <vt:lpstr>Tema de Office</vt:lpstr>
      <vt:lpstr>1_Tema de Office</vt:lpstr>
      <vt:lpstr>ATENCIÓ ALS DARRERS DIES. SEDACIÓ </vt:lpstr>
      <vt:lpstr>Definició</vt:lpstr>
      <vt:lpstr>Diapositiva 3</vt:lpstr>
      <vt:lpstr>Fisiopatologia de la MORT</vt:lpstr>
      <vt:lpstr>Objectius</vt:lpstr>
      <vt:lpstr>Principis Bàsics I </vt:lpstr>
      <vt:lpstr>Principis Bàsics II </vt:lpstr>
      <vt:lpstr>Identificació de la situació d´últims dies</vt:lpstr>
      <vt:lpstr>Signes fase agònica</vt:lpstr>
      <vt:lpstr>Símptomes</vt:lpstr>
      <vt:lpstr>TRACTAMENT (Via SC)</vt:lpstr>
      <vt:lpstr>Dispnea</vt:lpstr>
      <vt:lpstr>Dolor</vt:lpstr>
      <vt:lpstr>Estertors</vt:lpstr>
      <vt:lpstr>Agitació / Delirium </vt:lpstr>
      <vt:lpstr>RESUM</vt:lpstr>
      <vt:lpstr>CURES INTEGRALS</vt:lpstr>
      <vt:lpstr>CURES INTEGRALS II</vt:lpstr>
      <vt:lpstr>Drets del pacients</vt:lpstr>
      <vt:lpstr>Drets del pacients II</vt:lpstr>
      <vt:lpstr>SEDACIÓ </vt:lpstr>
      <vt:lpstr>Definició</vt:lpstr>
      <vt:lpstr>Classificació</vt:lpstr>
      <vt:lpstr>Escala de Ramsay</vt:lpstr>
      <vt:lpstr>Principis ètics: doble efecte</vt:lpstr>
      <vt:lpstr>Sedació vs Eutanasia</vt:lpstr>
      <vt:lpstr>Sedació Pa·liativa</vt:lpstr>
      <vt:lpstr>Símptomes refractaris</vt:lpstr>
      <vt:lpstr>Seació en l’agonia</vt:lpstr>
      <vt:lpstr>Consentiment informat</vt:lpstr>
      <vt:lpstr>Farmacologia</vt:lpstr>
      <vt:lpstr>Diapositiva 32</vt:lpstr>
      <vt:lpstr>Midazolam</vt:lpstr>
      <vt:lpstr>Levomepromazina</vt:lpstr>
      <vt:lpstr>Sedació: Midazolam</vt:lpstr>
      <vt:lpstr>Sedació: Levomepromazina</vt:lpstr>
      <vt:lpstr>Cures Integrals (I)</vt:lpstr>
      <vt:lpstr>Cures Integrals (II)</vt:lpstr>
      <vt:lpstr>Conclussions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ATENCIÓ ALS DARRERS DIES. SEDACIÓ </dc:title>
  <cp:lastModifiedBy>u07508</cp:lastModifiedBy>
  <cp:revision>19</cp:revision>
  <dcterms:modified xsi:type="dcterms:W3CDTF">2014-04-30T07:16:04Z</dcterms:modified>
</cp:coreProperties>
</file>