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3.xml.rels" ContentType="application/vnd.openxmlformats-package.relationships+xml"/>
  <Override PartName="/ppt/notesSlides/_rels/notesSlide5.xml.rels" ContentType="application/vnd.openxmlformats-package.relationships+xml"/>
  <Override PartName="/ppt/notesSlides/_rels/notesSlide7.xml.rels" ContentType="application/vnd.openxmlformats-package.relationships+xml"/>
  <Override PartName="/ppt/media/image28.png" ContentType="image/png"/>
  <Override PartName="/ppt/media/image1.jpeg" ContentType="image/jpeg"/>
  <Override PartName="/ppt/media/image2.jpeg" ContentType="image/jpeg"/>
  <Override PartName="/ppt/media/image8.png" ContentType="image/pn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7.png" ContentType="image/png"/>
  <Override PartName="/ppt/media/image6.png" ContentType="image/png"/>
  <Override PartName="/ppt/media/image9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jpeg" ContentType="image/jpeg"/>
  <Override PartName="/ppt/media/image34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Feu clic per a moure la diapositiva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2000" spc="-1" strike="noStrike">
                <a:latin typeface="Arial"/>
              </a:rPr>
              <a:t>Feu clic per a editar el format de les notes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1400" spc="-1" strike="noStrike">
                <a:latin typeface="Times New Roman"/>
              </a:rPr>
              <a:t>&lt;capçalera&gt;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GB" sz="1400" spc="-1" strike="noStrike">
                <a:latin typeface="Times New Roman"/>
              </a:rPr>
              <a:t>&lt;data/hora&gt;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GB" sz="1400" spc="-1" strike="noStrike">
                <a:latin typeface="Times New Roman"/>
              </a:rPr>
              <a:t>&lt;peu de pàgina&gt;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319808BE-A408-464C-91A1-A4B9F957A751}" type="slidenum">
              <a:rPr b="0" lang="en-GB" sz="1400" spc="-1" strike="noStrike">
                <a:latin typeface="Times New Roman"/>
              </a:rPr>
              <a:t>&lt;número&gt;</a:t>
            </a:fld>
            <a:endParaRPr b="0" lang="en-GB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60483CC-8037-4070-8CA4-5E37CC84F392}" type="slidenum">
              <a:rPr b="0" lang="ca-ES" sz="13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en-GB" sz="13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2A398352-CDB5-4D84-9478-DBE86917EC5A}" type="slidenum">
              <a:rPr b="0" lang="ca-E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en-GB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r>
              <a:rPr b="1" lang="ca-ES" sz="2000" spc="-1" strike="noStrike">
                <a:latin typeface="Arial"/>
              </a:rPr>
              <a:t>What the new initiative is (vision, ambition, scope of action)? 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14000"/>
              </a:lnSpc>
              <a:tabLst>
                <a:tab algn="l" pos="0"/>
              </a:tabLst>
            </a:pP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14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a-ES" sz="2000" spc="-1" strike="noStrike">
                <a:latin typeface="Arial"/>
              </a:rPr>
              <a:t>The new initiative was launched on 15 October at the 2015 Joint Covenant of Mayors and Mayors Adapt Ceremony. 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14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a-ES" sz="2000" spc="-1" strike="noStrike">
                <a:latin typeface="Arial"/>
              </a:rPr>
              <a:t>This  initiative  defines  renewed  commitment(s)  and  a  shared  (post-2020)  vision  in  order  to  tackle interconnected challenges: </a:t>
            </a:r>
            <a:r>
              <a:rPr b="1" lang="ca-ES" sz="2000" spc="-1" strike="noStrike">
                <a:latin typeface="Arial"/>
              </a:rPr>
              <a:t>climate change mitigation</a:t>
            </a:r>
            <a:r>
              <a:rPr b="0" lang="ca-ES" sz="2000" spc="-1" strike="noStrike">
                <a:latin typeface="Arial"/>
              </a:rPr>
              <a:t>, </a:t>
            </a:r>
            <a:r>
              <a:rPr b="1" lang="ca-ES" sz="2000" spc="-1" strike="noStrike">
                <a:latin typeface="Arial"/>
              </a:rPr>
              <a:t>adaptation</a:t>
            </a:r>
            <a:r>
              <a:rPr b="0" lang="ca-ES" sz="2000" spc="-1" strike="noStrike">
                <a:latin typeface="Arial"/>
              </a:rPr>
              <a:t> and </a:t>
            </a:r>
            <a:r>
              <a:rPr b="1" lang="ca-ES" sz="2000" spc="-1" strike="noStrike">
                <a:latin typeface="Arial"/>
              </a:rPr>
              <a:t>sustainable energy</a:t>
            </a:r>
            <a:r>
              <a:rPr b="0" lang="ca-ES" sz="2000" spc="-1" strike="noStrike">
                <a:latin typeface="Arial"/>
              </a:rPr>
              <a:t>. 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14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a-ES" sz="2000" spc="-1" strike="noStrike">
                <a:latin typeface="Arial"/>
              </a:rPr>
              <a:t>The initiative also proposes a </a:t>
            </a:r>
            <a:r>
              <a:rPr b="1" lang="ca-ES" sz="2000" spc="-1" strike="noStrike">
                <a:latin typeface="Arial"/>
              </a:rPr>
              <a:t>new “global chapter” </a:t>
            </a:r>
            <a:r>
              <a:rPr b="0" lang="ca-ES" sz="2000" spc="-1" strike="noStrike">
                <a:latin typeface="Arial"/>
              </a:rPr>
              <a:t>by inviting signatories to share their vision, results,  experience and know-how with fellow local and regional authorities within the EU and beyond. 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215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5164A59E-A5A3-40EB-A26C-1181D3031FD4}" type="slidenum">
              <a:rPr b="0" lang="ca-ES" sz="13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en-GB" sz="13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2345B85-E79C-4080-A87C-F2BA88BB83CB}" type="slidenum">
              <a:rPr b="0" lang="ca-ES" sz="13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en-GB" sz="13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C:\Users\Floriane.Bernardot\Desktop\final\final\model_power_point\model_ppt_bonne_dimension.jpg"/>
          <p:cNvPicPr/>
          <p:nvPr/>
        </p:nvPicPr>
        <p:blipFill>
          <a:blip r:embed="rId2"/>
          <a:stretch/>
        </p:blipFill>
        <p:spPr>
          <a:xfrm>
            <a:off x="-108360" y="-49680"/>
            <a:ext cx="9251640" cy="693612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Feu clic per a editar el format del text del títol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Feu clic per a editar el format del text de l'esquema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Segon nivell d'esquema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Tercer nivell d'esquema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Quart nivell d'esquema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Cinquè nivell d'esquema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Sisè nivell d'esquema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Setè nivell d'esquema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C:\Users\Floriane.Bernardot\Desktop\final\final\model_power_point\model_ppt_bonne_dimension2.jpg"/>
          <p:cNvPicPr/>
          <p:nvPr/>
        </p:nvPicPr>
        <p:blipFill>
          <a:blip r:embed="rId2"/>
          <a:stretch/>
        </p:blipFill>
        <p:spPr>
          <a:xfrm>
            <a:off x="0" y="0"/>
            <a:ext cx="9210600" cy="690516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Feu clic per a editar el format del text del títol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Feu clic per a editar el format del text de l'esquema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Segon nivell d'esquema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Tercer nivell d'esquema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Quart nivell d'esquema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Cinquè nivell d'esquema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Sisè nivell d'esquema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Setè nivell d'esquema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 descr="C:\Users\Floriane.Bernardot\Desktop\final\final\model_power_point\model_ppt_bonne_dimension2.jpg"/>
          <p:cNvPicPr/>
          <p:nvPr/>
        </p:nvPicPr>
        <p:blipFill>
          <a:blip r:embed="rId2"/>
          <a:stretch/>
        </p:blipFill>
        <p:spPr>
          <a:xfrm>
            <a:off x="0" y="0"/>
            <a:ext cx="9210600" cy="6905160"/>
          </a:xfrm>
          <a:prstGeom prst="rect">
            <a:avLst/>
          </a:prstGeom>
          <a:ln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Feu clic per a editar el format del text del títol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Feu clic per a editar el format del text de l'esquema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Segon nivell d'esquema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Tercer nivell d'esquema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Quart nivell d'esquema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Cinquè nivell d'esquema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Sisè nivell d'esquema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Setè nivell d'esquema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" descr="C:\Users\Floriane.Bernardot\Desktop\final\final\model_power_point\model_ppt_bonne_dimension2.jpg"/>
          <p:cNvPicPr/>
          <p:nvPr/>
        </p:nvPicPr>
        <p:blipFill>
          <a:blip r:embed="rId2"/>
          <a:stretch/>
        </p:blipFill>
        <p:spPr>
          <a:xfrm>
            <a:off x="0" y="0"/>
            <a:ext cx="9210600" cy="6905160"/>
          </a:xfrm>
          <a:prstGeom prst="rect">
            <a:avLst/>
          </a:prstGeom>
          <a:ln>
            <a:noFill/>
          </a:ln>
        </p:spPr>
      </p:pic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Feu clic per a editar el format del text del títol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Feu clic per a editar el format del text de l'esquema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Segon nivell d'esquema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Tercer nivell d'esquema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Quart nivell d'esquema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Cinquè nivell d'esquema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Sisè nivell d'esquema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Setè nivell d'esquema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slideLayout" Target="../slideLayouts/slideLayout25.xml"/><Relationship Id="rId10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slideLayout" Target="../slideLayouts/slideLayout37.xml"/><Relationship Id="rId8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jpe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25.xml"/><Relationship Id="rId5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1656000" y="2362680"/>
            <a:ext cx="6191640" cy="130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201"/>
              </a:spcAft>
            </a:pPr>
            <a:r>
              <a:rPr b="1" lang="ca-ES" sz="4000" spc="-1" strike="noStrike">
                <a:solidFill>
                  <a:srgbClr val="ffffff"/>
                </a:solidFill>
                <a:latin typeface="Arial"/>
                <a:ea typeface="DejaVu Sans"/>
              </a:rPr>
              <a:t>Covenant of Mayors for Climate and Energy</a:t>
            </a:r>
            <a:endParaRPr b="0" lang="en-GB" sz="4000" spc="-1" strike="noStrike">
              <a:latin typeface="Arial"/>
            </a:endParaRPr>
          </a:p>
        </p:txBody>
      </p:sp>
      <p:pic>
        <p:nvPicPr>
          <p:cNvPr id="163" name="Picture 3" descr="C:\Users\Floriane.Bernardot\Desktop\flag_yellow_high.jpg"/>
          <p:cNvPicPr/>
          <p:nvPr/>
        </p:nvPicPr>
        <p:blipFill>
          <a:blip r:embed="rId1"/>
          <a:stretch/>
        </p:blipFill>
        <p:spPr>
          <a:xfrm>
            <a:off x="8056440" y="5661360"/>
            <a:ext cx="835560" cy="556920"/>
          </a:xfrm>
          <a:prstGeom prst="rect">
            <a:avLst/>
          </a:prstGeom>
          <a:ln>
            <a:noFill/>
          </a:ln>
        </p:spPr>
      </p:pic>
      <p:sp>
        <p:nvSpPr>
          <p:cNvPr id="164" name="CustomShape 2"/>
          <p:cNvSpPr/>
          <p:nvPr/>
        </p:nvSpPr>
        <p:spPr>
          <a:xfrm>
            <a:off x="2718720" y="4104000"/>
            <a:ext cx="3977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Estat del Pacte a Menorca</a:t>
            </a:r>
            <a:endParaRPr b="0" lang="en-GB" sz="2800" spc="-1" strike="noStrike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2241720" y="5051520"/>
            <a:ext cx="5029920" cy="85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2000" spc="-1" strike="noStrike">
                <a:solidFill>
                  <a:srgbClr val="ffffff"/>
                </a:solidFill>
                <a:latin typeface="Calibri"/>
                <a:ea typeface="DejaVu Sans"/>
              </a:rPr>
              <a:t>Miquel G. Edo </a:t>
            </a:r>
            <a:r>
              <a:rPr b="0" lang="ca-ES" sz="2000" spc="-1" strike="noStrike">
                <a:solidFill>
                  <a:srgbClr val="ffffff"/>
                </a:solidFill>
                <a:latin typeface="Calibri"/>
                <a:ea typeface="DejaVu Sans"/>
              </a:rPr>
              <a:t>– Consell Insular de Menorca </a:t>
            </a:r>
            <a:endParaRPr b="0" lang="en-GB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1000" spc="-1" strike="noStrike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endParaRPr b="0" lang="en-GB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2000" spc="-1" strike="noStrike">
                <a:solidFill>
                  <a:srgbClr val="ffffff"/>
                </a:solidFill>
                <a:latin typeface="Calibri"/>
                <a:ea typeface="DejaVu Sans"/>
              </a:rPr>
              <a:t>MSc. Sustainable Energy Systems Management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166" name="" descr=""/>
          <p:cNvPicPr/>
          <p:nvPr/>
        </p:nvPicPr>
        <p:blipFill>
          <a:blip r:embed="rId2"/>
          <a:stretch/>
        </p:blipFill>
        <p:spPr>
          <a:xfrm>
            <a:off x="3168000" y="180000"/>
            <a:ext cx="3074760" cy="172764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agen 5_0" descr=""/>
          <p:cNvPicPr/>
          <p:nvPr/>
        </p:nvPicPr>
        <p:blipFill>
          <a:blip r:embed="rId1"/>
          <a:srcRect l="0" t="0" r="0" b="1097"/>
          <a:stretch/>
        </p:blipFill>
        <p:spPr>
          <a:xfrm>
            <a:off x="-360" y="360"/>
            <a:ext cx="2448000" cy="644328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1619640" y="224640"/>
            <a:ext cx="677844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</a:rPr>
              <a:t>Taula de Continguts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3958920" y="1484640"/>
            <a:ext cx="46612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3200" spc="-1" strike="noStrike">
                <a:solidFill>
                  <a:srgbClr val="009dd9"/>
                </a:solidFill>
                <a:latin typeface="Calibri"/>
                <a:ea typeface="DejaVu Sans"/>
              </a:rPr>
              <a:t>Antecedents/Estat Actual 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2915280" y="1289880"/>
            <a:ext cx="9802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5400" spc="-1" strike="noStrike">
                <a:solidFill>
                  <a:srgbClr val="009dd9"/>
                </a:solidFill>
                <a:latin typeface="Calibri"/>
                <a:ea typeface="DejaVu Sans"/>
              </a:rPr>
              <a:t>01</a:t>
            </a:r>
            <a:endParaRPr b="0" lang="en-GB" sz="5400" spc="-1" strike="noStrike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3930840" y="2515680"/>
            <a:ext cx="46612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3200" spc="-1" strike="noStrike">
                <a:solidFill>
                  <a:srgbClr val="0bd0d9"/>
                </a:solidFill>
                <a:latin typeface="Calibri"/>
                <a:ea typeface="DejaVu Sans"/>
              </a:rPr>
              <a:t>Estructura Administrativa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2" name="CustomShape 5"/>
          <p:cNvSpPr/>
          <p:nvPr/>
        </p:nvSpPr>
        <p:spPr>
          <a:xfrm>
            <a:off x="2887200" y="2320920"/>
            <a:ext cx="9802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5400" spc="-1" strike="noStrike">
                <a:solidFill>
                  <a:srgbClr val="0bd0d9"/>
                </a:solidFill>
                <a:latin typeface="Calibri"/>
                <a:ea typeface="DejaVu Sans"/>
              </a:rPr>
              <a:t>02</a:t>
            </a:r>
            <a:endParaRPr b="0" lang="en-GB" sz="5400" spc="-1" strike="noStrike">
              <a:latin typeface="Arial"/>
            </a:endParaRPr>
          </a:p>
        </p:txBody>
      </p:sp>
      <p:sp>
        <p:nvSpPr>
          <p:cNvPr id="173" name="CustomShape 6"/>
          <p:cNvSpPr/>
          <p:nvPr/>
        </p:nvSpPr>
        <p:spPr>
          <a:xfrm>
            <a:off x="3938760" y="3510720"/>
            <a:ext cx="51328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3200" spc="-1" strike="noStrike">
                <a:solidFill>
                  <a:srgbClr val="10cf9b"/>
                </a:solidFill>
                <a:latin typeface="Calibri"/>
                <a:ea typeface="DejaVu Sans"/>
              </a:rPr>
              <a:t>Pla Anual d’Actuacions 2021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4" name="CustomShape 7"/>
          <p:cNvSpPr/>
          <p:nvPr/>
        </p:nvSpPr>
        <p:spPr>
          <a:xfrm>
            <a:off x="2895120" y="3315960"/>
            <a:ext cx="9802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5400" spc="-1" strike="noStrike">
                <a:solidFill>
                  <a:srgbClr val="10cf9b"/>
                </a:solidFill>
                <a:latin typeface="Calibri"/>
                <a:ea typeface="DejaVu Sans"/>
              </a:rPr>
              <a:t>03</a:t>
            </a:r>
            <a:endParaRPr b="0" lang="en-GB" sz="5400" spc="-1" strike="noStrike">
              <a:latin typeface="Arial"/>
            </a:endParaRPr>
          </a:p>
        </p:txBody>
      </p:sp>
      <p:sp>
        <p:nvSpPr>
          <p:cNvPr id="175" name="CustomShape 8"/>
          <p:cNvSpPr/>
          <p:nvPr/>
        </p:nvSpPr>
        <p:spPr>
          <a:xfrm>
            <a:off x="3934440" y="4541760"/>
            <a:ext cx="46612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3200" spc="-1" strike="noStrike">
                <a:solidFill>
                  <a:srgbClr val="7cca62"/>
                </a:solidFill>
                <a:latin typeface="Calibri"/>
                <a:ea typeface="DejaVu Sans"/>
              </a:rPr>
              <a:t>Pròxims passos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6" name="CustomShape 9"/>
          <p:cNvSpPr/>
          <p:nvPr/>
        </p:nvSpPr>
        <p:spPr>
          <a:xfrm>
            <a:off x="2890800" y="4347000"/>
            <a:ext cx="9802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5400" spc="-1" strike="noStrike">
                <a:solidFill>
                  <a:srgbClr val="7cca62"/>
                </a:solidFill>
                <a:latin typeface="Calibri"/>
                <a:ea typeface="DejaVu Sans"/>
              </a:rPr>
              <a:t>04</a:t>
            </a:r>
            <a:endParaRPr b="0" lang="en-GB" sz="5400" spc="-1" strike="noStrike">
              <a:latin typeface="Arial"/>
            </a:endParaRPr>
          </a:p>
        </p:txBody>
      </p:sp>
      <p:sp>
        <p:nvSpPr>
          <p:cNvPr id="177" name="CustomShape 10"/>
          <p:cNvSpPr/>
          <p:nvPr/>
        </p:nvSpPr>
        <p:spPr>
          <a:xfrm>
            <a:off x="3934440" y="5513760"/>
            <a:ext cx="46612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3200" spc="-1" strike="noStrike">
                <a:solidFill>
                  <a:srgbClr val="e6e905"/>
                </a:solidFill>
                <a:latin typeface="Calibri"/>
                <a:ea typeface="DejaVu Sans"/>
              </a:rPr>
              <a:t>Torn Obert de Paraula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8" name="CustomShape 11"/>
          <p:cNvSpPr/>
          <p:nvPr/>
        </p:nvSpPr>
        <p:spPr>
          <a:xfrm>
            <a:off x="2890800" y="5319000"/>
            <a:ext cx="9802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108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ca-ES" sz="5400" spc="-1" strike="noStrike">
                <a:solidFill>
                  <a:srgbClr val="e6e905"/>
                </a:solidFill>
                <a:latin typeface="Calibri"/>
                <a:ea typeface="DejaVu Sans"/>
              </a:rPr>
              <a:t>05</a:t>
            </a:r>
            <a:endParaRPr b="0" lang="en-GB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605520" y="188640"/>
            <a:ext cx="76320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</a:rPr>
              <a:t>Antecedents / Estat Actual </a:t>
            </a:r>
            <a:endParaRPr b="0" lang="en-GB" sz="3600" spc="-1" strike="noStrike">
              <a:latin typeface="Arial"/>
            </a:endParaRPr>
          </a:p>
        </p:txBody>
      </p:sp>
      <p:pic>
        <p:nvPicPr>
          <p:cNvPr id="180" name="" descr=""/>
          <p:cNvPicPr/>
          <p:nvPr/>
        </p:nvPicPr>
        <p:blipFill>
          <a:blip r:embed="rId1"/>
          <a:stretch/>
        </p:blipFill>
        <p:spPr>
          <a:xfrm>
            <a:off x="216000" y="1331280"/>
            <a:ext cx="2994480" cy="2052360"/>
          </a:xfrm>
          <a:prstGeom prst="rect">
            <a:avLst/>
          </a:prstGeom>
          <a:ln>
            <a:noFill/>
          </a:ln>
        </p:spPr>
      </p:pic>
      <p:sp>
        <p:nvSpPr>
          <p:cNvPr id="181" name="CustomShape 2"/>
          <p:cNvSpPr/>
          <p:nvPr/>
        </p:nvSpPr>
        <p:spPr>
          <a:xfrm>
            <a:off x="3312000" y="1440000"/>
            <a:ext cx="5687640" cy="19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just">
              <a:lnSpc>
                <a:spcPct val="100000"/>
              </a:lnSpc>
              <a:buSzPct val="100000"/>
              <a:buBlip>
                <a:blip r:embed="rId2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2009 – 3 Municipis → Obj. 2020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3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2010/11 – Redacció PAES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4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2017/18 – +4 Municipis → Obj. 2030</a:t>
            </a:r>
            <a:r>
              <a:rPr b="0" lang="ca-ES" sz="2400" spc="-1" strike="noStrike">
                <a:solidFill>
                  <a:srgbClr val="1f497d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288000" y="3276000"/>
            <a:ext cx="8711640" cy="292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5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2017/19 – Aj. de Maó → Proposta de PAESC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6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2020 – Consell Insular →  Coordinador Territorial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7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Desembre 2020 – GOIB → Inventaris d'Emissions de Ref.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8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Microsoft YaHei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Microsoft YaHei"/>
              </a:rPr>
              <a:t>Febrer 2021 – Junta RBM → Aprovació repartiment fons.</a:t>
            </a:r>
            <a:endParaRPr b="0" lang="en-GB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719640" y="116640"/>
            <a:ext cx="7632000" cy="79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3068"/>
                </a:solidFill>
                <a:latin typeface="Arial"/>
              </a:rPr>
              <a:t>Estructura Administrativa</a:t>
            </a:r>
            <a:endParaRPr b="0" lang="en-GB" sz="3600" spc="-1" strike="noStrike">
              <a:latin typeface="Arial"/>
            </a:endParaRPr>
          </a:p>
        </p:txBody>
      </p:sp>
      <p:pic>
        <p:nvPicPr>
          <p:cNvPr id="184" name="" descr=""/>
          <p:cNvPicPr/>
          <p:nvPr/>
        </p:nvPicPr>
        <p:blipFill>
          <a:blip r:embed="rId1"/>
          <a:stretch/>
        </p:blipFill>
        <p:spPr>
          <a:xfrm>
            <a:off x="2664000" y="1621440"/>
            <a:ext cx="1762200" cy="1762200"/>
          </a:xfrm>
          <a:prstGeom prst="rect">
            <a:avLst/>
          </a:prstGeom>
          <a:ln>
            <a:noFill/>
          </a:ln>
        </p:spPr>
      </p:pic>
      <p:pic>
        <p:nvPicPr>
          <p:cNvPr id="185" name="" descr=""/>
          <p:cNvPicPr/>
          <p:nvPr/>
        </p:nvPicPr>
        <p:blipFill>
          <a:blip r:embed="rId2"/>
          <a:stretch/>
        </p:blipFill>
        <p:spPr>
          <a:xfrm>
            <a:off x="4788000" y="1606680"/>
            <a:ext cx="1776960" cy="1776960"/>
          </a:xfrm>
          <a:prstGeom prst="rect">
            <a:avLst/>
          </a:prstGeom>
          <a:ln>
            <a:noFill/>
          </a:ln>
        </p:spPr>
      </p:pic>
      <p:pic>
        <p:nvPicPr>
          <p:cNvPr id="186" name="" descr=""/>
          <p:cNvPicPr/>
          <p:nvPr/>
        </p:nvPicPr>
        <p:blipFill>
          <a:blip r:embed="rId3"/>
          <a:stretch/>
        </p:blipFill>
        <p:spPr>
          <a:xfrm>
            <a:off x="3561120" y="4221360"/>
            <a:ext cx="2054520" cy="1862280"/>
          </a:xfrm>
          <a:prstGeom prst="rect">
            <a:avLst/>
          </a:prstGeom>
          <a:ln>
            <a:noFill/>
          </a:ln>
        </p:spPr>
      </p:pic>
      <p:sp>
        <p:nvSpPr>
          <p:cNvPr id="187" name="CustomShape 2"/>
          <p:cNvSpPr/>
          <p:nvPr/>
        </p:nvSpPr>
        <p:spPr>
          <a:xfrm>
            <a:off x="324000" y="4034880"/>
            <a:ext cx="2951640" cy="255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ctr">
              <a:lnSpc>
                <a:spcPct val="100000"/>
              </a:lnSpc>
              <a:buSzPct val="100000"/>
              <a:buBlip>
                <a:blip r:embed="rId4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Miquel G. Edo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lvl="1" marL="432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ca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Tècnic Coordinador Territorial del Pacte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lvl="1" marL="432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Funcionari interí per projectes (2 anys)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6264000" y="1606680"/>
            <a:ext cx="295164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ctr">
              <a:lnSpc>
                <a:spcPct val="100000"/>
              </a:lnSpc>
              <a:buSzPct val="100000"/>
              <a:buBlip>
                <a:blip r:embed="rId5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Irene Estaún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lvl="1" marL="432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ca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Directora Insular de Reserva de la Biosfera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-72000" y="1800000"/>
            <a:ext cx="273564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ctr">
              <a:lnSpc>
                <a:spcPct val="100000"/>
              </a:lnSpc>
              <a:buSzPct val="100000"/>
              <a:buBlip>
                <a:blip r:embed="rId6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Esteve Barceló 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lvl="1" marL="432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ca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Director Insular de Medi Ambient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lvl="1" marL="432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90" name="Line 5"/>
          <p:cNvSpPr/>
          <p:nvPr/>
        </p:nvSpPr>
        <p:spPr>
          <a:xfrm>
            <a:off x="4426560" y="2448000"/>
            <a:ext cx="361440" cy="0"/>
          </a:xfrm>
          <a:prstGeom prst="line">
            <a:avLst/>
          </a:prstGeom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Line 6"/>
          <p:cNvSpPr/>
          <p:nvPr/>
        </p:nvSpPr>
        <p:spPr>
          <a:xfrm flipV="1">
            <a:off x="4608000" y="2448000"/>
            <a:ext cx="2880" cy="1773360"/>
          </a:xfrm>
          <a:prstGeom prst="line">
            <a:avLst/>
          </a:prstGeom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461880" y="2023920"/>
            <a:ext cx="8537760" cy="301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just">
              <a:lnSpc>
                <a:spcPct val="100000"/>
              </a:lnSpc>
              <a:buSzPct val="100000"/>
              <a:buBlip>
                <a:blip r:embed="rId1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S’adhereixin al Pacte De Batlies 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2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Tinguin un Gestor Energètic nomenat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3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Tinguin un PAESC redactat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4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Portin a cap alguna actuació prevista en el PAESC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1187640" y="260640"/>
            <a:ext cx="677844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  <a:ea typeface="DejaVu Sans"/>
              </a:rPr>
              <a:t>Pla Anual d’Actuacions 2021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144000" y="1296000"/>
            <a:ext cx="85377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just">
              <a:lnSpc>
                <a:spcPct val="100000"/>
              </a:lnSpc>
              <a:buSzPct val="100000"/>
              <a:buBlip>
                <a:blip r:embed="rId5"/>
              </a:buBlip>
            </a:pPr>
            <a:r>
              <a:rPr b="1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Objectius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: Aconseguir que tots els municipis de Menorca... 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144000" y="5040000"/>
            <a:ext cx="85377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360" algn="just">
              <a:lnSpc>
                <a:spcPct val="100000"/>
              </a:lnSpc>
              <a:buSzPct val="100000"/>
              <a:buBlip>
                <a:blip r:embed="rId6"/>
              </a:buBlip>
            </a:pPr>
            <a:r>
              <a:rPr b="1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Mecanismes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: Accionar una línia de subvencions per sufragar els costos de la redacció del PAESC </a:t>
            </a:r>
            <a:endParaRPr b="0" lang="en-GB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1584000" y="432000"/>
            <a:ext cx="5979240" cy="60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</a:rPr>
              <a:t>Pròxims Passos 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288000" y="792000"/>
            <a:ext cx="8711640" cy="292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1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Abril/Maig → Assistir als Aj. en el procés d'adhesió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→ Redacció Conveni Accions Subvencionables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2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Maig/Juny → Donar suport als Aj. en la contractació per a la redacció del PAESC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3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Juny/Desmembre → Coordinar la redacció dels PAESC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1584000" y="4005360"/>
            <a:ext cx="5979240" cy="60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</a:rPr>
              <a:t>Dificultats 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288000" y="4608000"/>
            <a:ext cx="871164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buSzPct val="100000"/>
              <a:buBlip>
                <a:blip r:embed="rId4"/>
              </a:buBlip>
            </a:pP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→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Terminis d'excussió de subvencions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	</a:t>
            </a:r>
            <a:r>
              <a:rPr b="0" lang="ca-ES" sz="2400" spc="-1" strike="noStrike">
                <a:solidFill>
                  <a:srgbClr val="003068"/>
                </a:solidFill>
                <a:latin typeface="Arial"/>
                <a:ea typeface="DejaVu Sans"/>
              </a:rPr>
              <a:t> → Aconseguir que els GEs siguin personal intern dels Aj.</a:t>
            </a:r>
            <a:endParaRPr b="0" lang="en-GB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GB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179640" y="4055760"/>
            <a:ext cx="8784360" cy="196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4000"/>
          </a:bodyPr>
          <a:p>
            <a:pPr algn="ctr">
              <a:lnSpc>
                <a:spcPct val="100000"/>
              </a:lnSpc>
              <a:spcBef>
                <a:spcPts val="839"/>
              </a:spcBef>
              <a:tabLst>
                <a:tab algn="l" pos="0"/>
              </a:tabLst>
            </a:pP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en-GB" sz="18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ca-ES" sz="3200" spc="-1" strike="noStrike">
                <a:solidFill>
                  <a:srgbClr val="97b42a"/>
                </a:solidFill>
                <a:latin typeface="Arial"/>
              </a:rPr>
              <a:t> </a:t>
            </a:r>
            <a:r>
              <a:rPr b="0" lang="ca-ES" sz="3200" spc="-1" strike="noStrike">
                <a:solidFill>
                  <a:srgbClr val="97b42a"/>
                </a:solidFill>
                <a:latin typeface="Arial"/>
              </a:rPr>
              <a:t>Més Informació: </a:t>
            </a:r>
            <a:endParaRPr b="0" lang="en-GB" sz="32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ca-ES" sz="3200" spc="-1" strike="noStrike">
                <a:solidFill>
                  <a:srgbClr val="97b42a"/>
                </a:solidFill>
                <a:latin typeface="Arial"/>
              </a:rPr>
              <a:t>miquel.garcia@cime.es</a:t>
            </a:r>
            <a:endParaRPr b="0" lang="en-GB" sz="32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GB" sz="32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GB" sz="3200" spc="-1" strike="noStrike">
              <a:latin typeface="Arial"/>
            </a:endParaRPr>
          </a:p>
        </p:txBody>
      </p:sp>
      <p:pic>
        <p:nvPicPr>
          <p:cNvPr id="201" name="Picture 2" descr="X:\Intranet\1 - ACTIONS\Covenant of Mayors\COMO 3\NewCoM\Communication\GraphicCharter\graphic_elements\flower\yellow_flower.png"/>
          <p:cNvPicPr/>
          <p:nvPr/>
        </p:nvPicPr>
        <p:blipFill>
          <a:blip r:embed="rId1"/>
          <a:stretch/>
        </p:blipFill>
        <p:spPr>
          <a:xfrm>
            <a:off x="251640" y="3933000"/>
            <a:ext cx="1439640" cy="2500920"/>
          </a:xfrm>
          <a:prstGeom prst="rect">
            <a:avLst/>
          </a:prstGeom>
          <a:ln>
            <a:noFill/>
          </a:ln>
        </p:spPr>
      </p:pic>
      <p:pic>
        <p:nvPicPr>
          <p:cNvPr id="202" name="Picture 3" descr="C:\Users\Floriane.Bernardot\Desktop\flag_yellow_high.jpg"/>
          <p:cNvPicPr/>
          <p:nvPr/>
        </p:nvPicPr>
        <p:blipFill>
          <a:blip r:embed="rId2"/>
          <a:stretch/>
        </p:blipFill>
        <p:spPr>
          <a:xfrm>
            <a:off x="323640" y="6093360"/>
            <a:ext cx="445320" cy="296640"/>
          </a:xfrm>
          <a:prstGeom prst="rect">
            <a:avLst/>
          </a:prstGeom>
          <a:ln>
            <a:noFill/>
          </a:ln>
        </p:spPr>
      </p:pic>
      <p:sp>
        <p:nvSpPr>
          <p:cNvPr id="203" name="CustomShape 2"/>
          <p:cNvSpPr/>
          <p:nvPr/>
        </p:nvSpPr>
        <p:spPr>
          <a:xfrm>
            <a:off x="1006200" y="6157800"/>
            <a:ext cx="32396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ca-ES" sz="1200" spc="-1" strike="noStrike">
                <a:solidFill>
                  <a:srgbClr val="404040"/>
                </a:solidFill>
                <a:latin typeface="Calibri"/>
                <a:ea typeface="DejaVu Sans"/>
              </a:rPr>
              <a:t>With the support of the European Union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2088000" y="333360"/>
            <a:ext cx="5183640" cy="60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ca-ES" sz="3600" spc="-1" strike="noStrike">
                <a:solidFill>
                  <a:srgbClr val="002060"/>
                </a:solidFill>
                <a:latin typeface="Arial"/>
              </a:rPr>
              <a:t>Torn Obert de Paraula</a:t>
            </a:r>
            <a:endParaRPr b="0" lang="en-GB" sz="3600" spc="-1" strike="noStrike">
              <a:latin typeface="Arial"/>
            </a:endParaRPr>
          </a:p>
        </p:txBody>
      </p:sp>
      <p:pic>
        <p:nvPicPr>
          <p:cNvPr id="205" name="" descr=""/>
          <p:cNvPicPr/>
          <p:nvPr/>
        </p:nvPicPr>
        <p:blipFill>
          <a:blip r:embed="rId3"/>
          <a:stretch/>
        </p:blipFill>
        <p:spPr>
          <a:xfrm>
            <a:off x="2160000" y="1199520"/>
            <a:ext cx="4955400" cy="2904120"/>
          </a:xfrm>
          <a:prstGeom prst="rect">
            <a:avLst/>
          </a:prstGeom>
          <a:ln>
            <a:noFill/>
          </a:ln>
        </p:spPr>
      </p:pic>
      <p:sp>
        <p:nvSpPr>
          <p:cNvPr id="206" name="CustomShape 4"/>
          <p:cNvSpPr/>
          <p:nvPr/>
        </p:nvSpPr>
        <p:spPr>
          <a:xfrm>
            <a:off x="2088000" y="4365360"/>
            <a:ext cx="5183640" cy="60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2060"/>
                </a:solidFill>
                <a:latin typeface="Arial"/>
              </a:rPr>
              <a:t>Gràcies per la vostre atenció</a:t>
            </a:r>
            <a:endParaRPr b="0" lang="en-GB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1771</TotalTime>
  <Application>LibreOffice/6.4.6.2$Windows_X86_64 LibreOffice_project/0ce51a4fd21bff07a5c061082cc82c5ed232f115</Application>
  <Words>974</Words>
  <Paragraphs>194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2016-02-24T11:59:13Z</dcterms:created>
  <dc:creator>Floriane Cappelletti</dc:creator>
  <dc:description/>
  <dc:language>en-GB</dc:language>
  <cp:lastModifiedBy/>
  <dcterms:modified xsi:type="dcterms:W3CDTF">2021-04-22T09:05:50Z</dcterms:modified>
  <cp:revision>237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12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21</vt:i4>
  </property>
</Properties>
</file>