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59" r:id="rId2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D07A257-1AA3-4105-988F-CD703E6C7660}">
          <p14:sldIdLst>
            <p14:sldId id="256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B61E7-8B06-4721-969E-291FBB65C21F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2B26D-E977-458B-BA13-A800CF8D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407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91571-3870-4287-9504-A967358E0DD5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B6A8E-AE48-4ED2-B62D-165E565B7F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216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D1DF5-6F6E-40DE-9A6F-996218848633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0668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52F7-4D4D-4D2A-A44B-EA58BF6149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240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D5031-B748-4BA2-8EE5-1215578CCA2B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6307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52F7-4D4D-4D2A-A44B-EA58BF6149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286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BBF9-47CC-488F-86A1-A82F02BDCE0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614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6D2D9-433B-4FD0-A36B-E376F49DC2C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095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23390B-AE88-4A7A-9DA9-D5173F347D3D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1951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23390B-AE88-4A7A-9DA9-D5173F347D3D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563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52F7-4D4D-4D2A-A44B-EA58BF6149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81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25CB-0A67-6E4E-8908-77B110FFA8B7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3823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www.ccn.cni.es/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hyperlink" Target="http://www.oc.ccn.cni.es/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ccn-cert.cni.es/" TargetMode="External"/><Relationship Id="rId9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4282069" y="512956"/>
            <a:ext cx="7738946" cy="3757961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1" name="Group 2"/>
          <p:cNvGrpSpPr>
            <a:grpSpLocks/>
          </p:cNvGrpSpPr>
          <p:nvPr userDrawn="1"/>
        </p:nvGrpSpPr>
        <p:grpSpPr bwMode="auto">
          <a:xfrm>
            <a:off x="6957362" y="1119281"/>
            <a:ext cx="4773283" cy="3904568"/>
            <a:chOff x="17694" y="3754"/>
            <a:chExt cx="11519" cy="10777"/>
          </a:xfrm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94" y="3754"/>
              <a:ext cx="11508" cy="10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3" name="Group 4"/>
            <p:cNvGrpSpPr>
              <a:grpSpLocks/>
            </p:cNvGrpSpPr>
            <p:nvPr/>
          </p:nvGrpSpPr>
          <p:grpSpPr bwMode="auto">
            <a:xfrm>
              <a:off x="28619" y="13801"/>
              <a:ext cx="586" cy="722"/>
              <a:chOff x="28619" y="13801"/>
              <a:chExt cx="586" cy="722"/>
            </a:xfrm>
          </p:grpSpPr>
          <p:sp>
            <p:nvSpPr>
              <p:cNvPr id="38" name="Freeform 5"/>
              <p:cNvSpPr>
                <a:spLocks/>
              </p:cNvSpPr>
              <p:nvPr/>
            </p:nvSpPr>
            <p:spPr bwMode="auto">
              <a:xfrm>
                <a:off x="28619" y="13801"/>
                <a:ext cx="586" cy="722"/>
              </a:xfrm>
              <a:custGeom>
                <a:avLst/>
                <a:gdLst>
                  <a:gd name="T0" fmla="+- 0 28619 28619"/>
                  <a:gd name="T1" fmla="*/ T0 w 586"/>
                  <a:gd name="T2" fmla="+- 0 13801 13801"/>
                  <a:gd name="T3" fmla="*/ 13801 h 722"/>
                  <a:gd name="T4" fmla="+- 0 29205 28619"/>
                  <a:gd name="T5" fmla="*/ T4 w 586"/>
                  <a:gd name="T6" fmla="+- 0 13801 13801"/>
                  <a:gd name="T7" fmla="*/ 13801 h 722"/>
                  <a:gd name="T8" fmla="+- 0 29205 28619"/>
                  <a:gd name="T9" fmla="*/ T8 w 586"/>
                  <a:gd name="T10" fmla="+- 0 14523 13801"/>
                  <a:gd name="T11" fmla="*/ 14523 h 722"/>
                  <a:gd name="T12" fmla="+- 0 28619 28619"/>
                  <a:gd name="T13" fmla="*/ T12 w 586"/>
                  <a:gd name="T14" fmla="+- 0 14523 13801"/>
                  <a:gd name="T15" fmla="*/ 14523 h 722"/>
                  <a:gd name="T16" fmla="+- 0 28619 28619"/>
                  <a:gd name="T17" fmla="*/ T16 w 586"/>
                  <a:gd name="T18" fmla="+- 0 13801 13801"/>
                  <a:gd name="T19" fmla="*/ 13801 h 72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86" h="722">
                    <a:moveTo>
                      <a:pt x="0" y="0"/>
                    </a:moveTo>
                    <a:lnTo>
                      <a:pt x="586" y="0"/>
                    </a:lnTo>
                    <a:lnTo>
                      <a:pt x="586" y="722"/>
                    </a:lnTo>
                    <a:lnTo>
                      <a:pt x="0" y="7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grpSp>
          <p:nvGrpSpPr>
            <p:cNvPr id="34" name="Group 6"/>
            <p:cNvGrpSpPr>
              <a:grpSpLocks/>
            </p:cNvGrpSpPr>
            <p:nvPr/>
          </p:nvGrpSpPr>
          <p:grpSpPr bwMode="auto">
            <a:xfrm>
              <a:off x="25479" y="13801"/>
              <a:ext cx="585" cy="722"/>
              <a:chOff x="25479" y="13801"/>
              <a:chExt cx="585" cy="722"/>
            </a:xfrm>
          </p:grpSpPr>
          <p:sp>
            <p:nvSpPr>
              <p:cNvPr id="37" name="Freeform 7"/>
              <p:cNvSpPr>
                <a:spLocks/>
              </p:cNvSpPr>
              <p:nvPr/>
            </p:nvSpPr>
            <p:spPr bwMode="auto">
              <a:xfrm>
                <a:off x="25479" y="13801"/>
                <a:ext cx="585" cy="722"/>
              </a:xfrm>
              <a:custGeom>
                <a:avLst/>
                <a:gdLst>
                  <a:gd name="T0" fmla="+- 0 25479 25479"/>
                  <a:gd name="T1" fmla="*/ T0 w 585"/>
                  <a:gd name="T2" fmla="+- 0 13801 13801"/>
                  <a:gd name="T3" fmla="*/ 13801 h 722"/>
                  <a:gd name="T4" fmla="+- 0 26064 25479"/>
                  <a:gd name="T5" fmla="*/ T4 w 585"/>
                  <a:gd name="T6" fmla="+- 0 13801 13801"/>
                  <a:gd name="T7" fmla="*/ 13801 h 722"/>
                  <a:gd name="T8" fmla="+- 0 26064 25479"/>
                  <a:gd name="T9" fmla="*/ T8 w 585"/>
                  <a:gd name="T10" fmla="+- 0 14523 13801"/>
                  <a:gd name="T11" fmla="*/ 14523 h 722"/>
                  <a:gd name="T12" fmla="+- 0 25479 25479"/>
                  <a:gd name="T13" fmla="*/ T12 w 585"/>
                  <a:gd name="T14" fmla="+- 0 14523 13801"/>
                  <a:gd name="T15" fmla="*/ 14523 h 722"/>
                  <a:gd name="T16" fmla="+- 0 25479 25479"/>
                  <a:gd name="T17" fmla="*/ T16 w 585"/>
                  <a:gd name="T18" fmla="+- 0 13801 13801"/>
                  <a:gd name="T19" fmla="*/ 13801 h 72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85" h="722">
                    <a:moveTo>
                      <a:pt x="0" y="0"/>
                    </a:moveTo>
                    <a:lnTo>
                      <a:pt x="585" y="0"/>
                    </a:lnTo>
                    <a:lnTo>
                      <a:pt x="585" y="722"/>
                    </a:lnTo>
                    <a:lnTo>
                      <a:pt x="0" y="7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grpSp>
          <p:nvGrpSpPr>
            <p:cNvPr id="35" name="Group 8"/>
            <p:cNvGrpSpPr>
              <a:grpSpLocks/>
            </p:cNvGrpSpPr>
            <p:nvPr/>
          </p:nvGrpSpPr>
          <p:grpSpPr bwMode="auto">
            <a:xfrm>
              <a:off x="27047" y="13801"/>
              <a:ext cx="585" cy="722"/>
              <a:chOff x="27047" y="13801"/>
              <a:chExt cx="585" cy="722"/>
            </a:xfrm>
          </p:grpSpPr>
          <p:sp>
            <p:nvSpPr>
              <p:cNvPr id="36" name="Freeform 9"/>
              <p:cNvSpPr>
                <a:spLocks/>
              </p:cNvSpPr>
              <p:nvPr/>
            </p:nvSpPr>
            <p:spPr bwMode="auto">
              <a:xfrm>
                <a:off x="27047" y="13801"/>
                <a:ext cx="585" cy="722"/>
              </a:xfrm>
              <a:custGeom>
                <a:avLst/>
                <a:gdLst>
                  <a:gd name="T0" fmla="+- 0 27047 27047"/>
                  <a:gd name="T1" fmla="*/ T0 w 585"/>
                  <a:gd name="T2" fmla="+- 0 13801 13801"/>
                  <a:gd name="T3" fmla="*/ 13801 h 722"/>
                  <a:gd name="T4" fmla="+- 0 27632 27047"/>
                  <a:gd name="T5" fmla="*/ T4 w 585"/>
                  <a:gd name="T6" fmla="+- 0 13801 13801"/>
                  <a:gd name="T7" fmla="*/ 13801 h 722"/>
                  <a:gd name="T8" fmla="+- 0 27632 27047"/>
                  <a:gd name="T9" fmla="*/ T8 w 585"/>
                  <a:gd name="T10" fmla="+- 0 14523 13801"/>
                  <a:gd name="T11" fmla="*/ 14523 h 722"/>
                  <a:gd name="T12" fmla="+- 0 27047 27047"/>
                  <a:gd name="T13" fmla="*/ T12 w 585"/>
                  <a:gd name="T14" fmla="+- 0 14523 13801"/>
                  <a:gd name="T15" fmla="*/ 14523 h 722"/>
                  <a:gd name="T16" fmla="+- 0 27047 27047"/>
                  <a:gd name="T17" fmla="*/ T16 w 585"/>
                  <a:gd name="T18" fmla="+- 0 13801 13801"/>
                  <a:gd name="T19" fmla="*/ 13801 h 72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85" h="722">
                    <a:moveTo>
                      <a:pt x="0" y="0"/>
                    </a:moveTo>
                    <a:lnTo>
                      <a:pt x="585" y="0"/>
                    </a:lnTo>
                    <a:lnTo>
                      <a:pt x="585" y="722"/>
                    </a:lnTo>
                    <a:lnTo>
                      <a:pt x="0" y="7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</p:grpSp>
      <p:pic>
        <p:nvPicPr>
          <p:cNvPr id="39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1" y="2123035"/>
            <a:ext cx="846604" cy="284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11"/>
          <p:cNvGrpSpPr>
            <a:grpSpLocks/>
          </p:cNvGrpSpPr>
          <p:nvPr userDrawn="1"/>
        </p:nvGrpSpPr>
        <p:grpSpPr bwMode="auto">
          <a:xfrm>
            <a:off x="6957363" y="6048176"/>
            <a:ext cx="1078600" cy="309593"/>
            <a:chOff x="18961" y="16659"/>
            <a:chExt cx="2468" cy="801"/>
          </a:xfrm>
        </p:grpSpPr>
        <p:grpSp>
          <p:nvGrpSpPr>
            <p:cNvPr id="41" name="Group 12"/>
            <p:cNvGrpSpPr>
              <a:grpSpLocks/>
            </p:cNvGrpSpPr>
            <p:nvPr/>
          </p:nvGrpSpPr>
          <p:grpSpPr bwMode="auto">
            <a:xfrm>
              <a:off x="18969" y="16667"/>
              <a:ext cx="586" cy="785"/>
              <a:chOff x="18969" y="16667"/>
              <a:chExt cx="586" cy="785"/>
            </a:xfrm>
          </p:grpSpPr>
          <p:sp>
            <p:nvSpPr>
              <p:cNvPr id="44" name="Freeform 13"/>
              <p:cNvSpPr>
                <a:spLocks/>
              </p:cNvSpPr>
              <p:nvPr/>
            </p:nvSpPr>
            <p:spPr bwMode="auto">
              <a:xfrm>
                <a:off x="18969" y="16667"/>
                <a:ext cx="586" cy="785"/>
              </a:xfrm>
              <a:custGeom>
                <a:avLst/>
                <a:gdLst>
                  <a:gd name="T0" fmla="+- 0 18969 18969"/>
                  <a:gd name="T1" fmla="*/ T0 w 586"/>
                  <a:gd name="T2" fmla="+- 0 16667 16667"/>
                  <a:gd name="T3" fmla="*/ 16667 h 785"/>
                  <a:gd name="T4" fmla="+- 0 19555 18969"/>
                  <a:gd name="T5" fmla="*/ T4 w 586"/>
                  <a:gd name="T6" fmla="+- 0 16667 16667"/>
                  <a:gd name="T7" fmla="*/ 16667 h 785"/>
                  <a:gd name="T8" fmla="+- 0 19555 18969"/>
                  <a:gd name="T9" fmla="*/ T8 w 586"/>
                  <a:gd name="T10" fmla="+- 0 17451 16667"/>
                  <a:gd name="T11" fmla="*/ 17451 h 785"/>
                  <a:gd name="T12" fmla="+- 0 18969 18969"/>
                  <a:gd name="T13" fmla="*/ T12 w 586"/>
                  <a:gd name="T14" fmla="+- 0 17451 16667"/>
                  <a:gd name="T15" fmla="*/ 17451 h 785"/>
                  <a:gd name="T16" fmla="+- 0 18969 18969"/>
                  <a:gd name="T17" fmla="*/ T16 w 586"/>
                  <a:gd name="T18" fmla="+- 0 16667 16667"/>
                  <a:gd name="T19" fmla="*/ 16667 h 78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86" h="785">
                    <a:moveTo>
                      <a:pt x="0" y="0"/>
                    </a:moveTo>
                    <a:lnTo>
                      <a:pt x="586" y="0"/>
                    </a:lnTo>
                    <a:lnTo>
                      <a:pt x="586" y="784"/>
                    </a:lnTo>
                    <a:lnTo>
                      <a:pt x="0" y="78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grpSp>
          <p:nvGrpSpPr>
            <p:cNvPr id="42" name="Group 14"/>
            <p:cNvGrpSpPr>
              <a:grpSpLocks/>
            </p:cNvGrpSpPr>
            <p:nvPr/>
          </p:nvGrpSpPr>
          <p:grpSpPr bwMode="auto">
            <a:xfrm>
              <a:off x="19555" y="16667"/>
              <a:ext cx="1866" cy="455"/>
              <a:chOff x="19555" y="16667"/>
              <a:chExt cx="1866" cy="455"/>
            </a:xfrm>
          </p:grpSpPr>
          <p:sp>
            <p:nvSpPr>
              <p:cNvPr id="43" name="Freeform 15"/>
              <p:cNvSpPr>
                <a:spLocks/>
              </p:cNvSpPr>
              <p:nvPr/>
            </p:nvSpPr>
            <p:spPr bwMode="auto">
              <a:xfrm>
                <a:off x="19555" y="16667"/>
                <a:ext cx="1866" cy="455"/>
              </a:xfrm>
              <a:custGeom>
                <a:avLst/>
                <a:gdLst>
                  <a:gd name="T0" fmla="+- 0 21422 19555"/>
                  <a:gd name="T1" fmla="*/ T0 w 1866"/>
                  <a:gd name="T2" fmla="+- 0 17122 16667"/>
                  <a:gd name="T3" fmla="*/ 17122 h 455"/>
                  <a:gd name="T4" fmla="+- 0 19555 19555"/>
                  <a:gd name="T5" fmla="*/ T4 w 1866"/>
                  <a:gd name="T6" fmla="+- 0 17122 16667"/>
                  <a:gd name="T7" fmla="*/ 17122 h 455"/>
                  <a:gd name="T8" fmla="+- 0 19555 19555"/>
                  <a:gd name="T9" fmla="*/ T8 w 1866"/>
                  <a:gd name="T10" fmla="+- 0 16667 16667"/>
                  <a:gd name="T11" fmla="*/ 16667 h 455"/>
                  <a:gd name="T12" fmla="+- 0 21422 19555"/>
                  <a:gd name="T13" fmla="*/ T12 w 1866"/>
                  <a:gd name="T14" fmla="+- 0 16667 16667"/>
                  <a:gd name="T15" fmla="*/ 16667 h 455"/>
                  <a:gd name="T16" fmla="+- 0 21422 19555"/>
                  <a:gd name="T17" fmla="*/ T16 w 1866"/>
                  <a:gd name="T18" fmla="+- 0 17122 16667"/>
                  <a:gd name="T19" fmla="*/ 17122 h 45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1866" h="455">
                    <a:moveTo>
                      <a:pt x="1867" y="455"/>
                    </a:moveTo>
                    <a:lnTo>
                      <a:pt x="0" y="455"/>
                    </a:lnTo>
                    <a:lnTo>
                      <a:pt x="0" y="0"/>
                    </a:lnTo>
                    <a:lnTo>
                      <a:pt x="1867" y="0"/>
                    </a:lnTo>
                    <a:lnTo>
                      <a:pt x="1867" y="455"/>
                    </a:lnTo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</p:grpSp>
      <p:grpSp>
        <p:nvGrpSpPr>
          <p:cNvPr id="45" name="Group 16"/>
          <p:cNvGrpSpPr>
            <a:grpSpLocks/>
          </p:cNvGrpSpPr>
          <p:nvPr userDrawn="1"/>
        </p:nvGrpSpPr>
        <p:grpSpPr bwMode="auto">
          <a:xfrm>
            <a:off x="4876172" y="6050546"/>
            <a:ext cx="255458" cy="303788"/>
            <a:chOff x="15829" y="16667"/>
            <a:chExt cx="585" cy="785"/>
          </a:xfrm>
        </p:grpSpPr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5829" y="16667"/>
              <a:ext cx="585" cy="785"/>
            </a:xfrm>
            <a:custGeom>
              <a:avLst/>
              <a:gdLst>
                <a:gd name="T0" fmla="+- 0 15829 15829"/>
                <a:gd name="T1" fmla="*/ T0 w 585"/>
                <a:gd name="T2" fmla="+- 0 16667 16667"/>
                <a:gd name="T3" fmla="*/ 16667 h 785"/>
                <a:gd name="T4" fmla="+- 0 16414 15829"/>
                <a:gd name="T5" fmla="*/ T4 w 585"/>
                <a:gd name="T6" fmla="+- 0 16667 16667"/>
                <a:gd name="T7" fmla="*/ 16667 h 785"/>
                <a:gd name="T8" fmla="+- 0 16414 15829"/>
                <a:gd name="T9" fmla="*/ T8 w 585"/>
                <a:gd name="T10" fmla="+- 0 17451 16667"/>
                <a:gd name="T11" fmla="*/ 17451 h 785"/>
                <a:gd name="T12" fmla="+- 0 15829 15829"/>
                <a:gd name="T13" fmla="*/ T12 w 585"/>
                <a:gd name="T14" fmla="+- 0 17451 16667"/>
                <a:gd name="T15" fmla="*/ 17451 h 785"/>
                <a:gd name="T16" fmla="+- 0 15829 15829"/>
                <a:gd name="T17" fmla="*/ T16 w 585"/>
                <a:gd name="T18" fmla="+- 0 16667 16667"/>
                <a:gd name="T19" fmla="*/ 16667 h 78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5" h="785">
                  <a:moveTo>
                    <a:pt x="0" y="0"/>
                  </a:moveTo>
                  <a:lnTo>
                    <a:pt x="585" y="0"/>
                  </a:lnTo>
                  <a:lnTo>
                    <a:pt x="585" y="784"/>
                  </a:lnTo>
                  <a:lnTo>
                    <a:pt x="0" y="784"/>
                  </a:lnTo>
                  <a:lnTo>
                    <a:pt x="0" y="0"/>
                  </a:lnTo>
                </a:path>
              </a:pathLst>
            </a:custGeom>
            <a:solidFill>
              <a:srgbClr val="00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47" name="Group 18"/>
          <p:cNvGrpSpPr>
            <a:grpSpLocks/>
          </p:cNvGrpSpPr>
          <p:nvPr userDrawn="1"/>
        </p:nvGrpSpPr>
        <p:grpSpPr bwMode="auto">
          <a:xfrm>
            <a:off x="5916768" y="6051329"/>
            <a:ext cx="255458" cy="303788"/>
            <a:chOff x="17397" y="16667"/>
            <a:chExt cx="585" cy="785"/>
          </a:xfrm>
        </p:grpSpPr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7397" y="16667"/>
              <a:ext cx="585" cy="785"/>
            </a:xfrm>
            <a:custGeom>
              <a:avLst/>
              <a:gdLst>
                <a:gd name="T0" fmla="+- 0 17397 17397"/>
                <a:gd name="T1" fmla="*/ T0 w 585"/>
                <a:gd name="T2" fmla="+- 0 16667 16667"/>
                <a:gd name="T3" fmla="*/ 16667 h 785"/>
                <a:gd name="T4" fmla="+- 0 17982 17397"/>
                <a:gd name="T5" fmla="*/ T4 w 585"/>
                <a:gd name="T6" fmla="+- 0 16667 16667"/>
                <a:gd name="T7" fmla="*/ 16667 h 785"/>
                <a:gd name="T8" fmla="+- 0 17982 17397"/>
                <a:gd name="T9" fmla="*/ T8 w 585"/>
                <a:gd name="T10" fmla="+- 0 17451 16667"/>
                <a:gd name="T11" fmla="*/ 17451 h 785"/>
                <a:gd name="T12" fmla="+- 0 17397 17397"/>
                <a:gd name="T13" fmla="*/ T12 w 585"/>
                <a:gd name="T14" fmla="+- 0 17451 16667"/>
                <a:gd name="T15" fmla="*/ 17451 h 785"/>
                <a:gd name="T16" fmla="+- 0 17397 17397"/>
                <a:gd name="T17" fmla="*/ T16 w 585"/>
                <a:gd name="T18" fmla="+- 0 16667 16667"/>
                <a:gd name="T19" fmla="*/ 16667 h 78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5" h="785">
                  <a:moveTo>
                    <a:pt x="0" y="0"/>
                  </a:moveTo>
                  <a:lnTo>
                    <a:pt x="585" y="0"/>
                  </a:lnTo>
                  <a:lnTo>
                    <a:pt x="585" y="784"/>
                  </a:lnTo>
                  <a:lnTo>
                    <a:pt x="0" y="784"/>
                  </a:lnTo>
                  <a:lnTo>
                    <a:pt x="0" y="0"/>
                  </a:lnTo>
                </a:path>
              </a:pathLst>
            </a:custGeom>
            <a:solidFill>
              <a:srgbClr val="00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49" name="Grupo 48"/>
          <p:cNvGrpSpPr/>
          <p:nvPr userDrawn="1"/>
        </p:nvGrpSpPr>
        <p:grpSpPr>
          <a:xfrm>
            <a:off x="9935711" y="5250952"/>
            <a:ext cx="1794934" cy="785662"/>
            <a:chOff x="9557428" y="5349874"/>
            <a:chExt cx="2298700" cy="1006166"/>
          </a:xfrm>
        </p:grpSpPr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4278" y="6203640"/>
              <a:ext cx="19050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" name="Group 3"/>
            <p:cNvGrpSpPr>
              <a:grpSpLocks/>
            </p:cNvGrpSpPr>
            <p:nvPr/>
          </p:nvGrpSpPr>
          <p:grpSpPr bwMode="auto">
            <a:xfrm>
              <a:off x="9557428" y="5349874"/>
              <a:ext cx="2298700" cy="757238"/>
              <a:chOff x="25580" y="2984"/>
              <a:chExt cx="3619" cy="1191"/>
            </a:xfrm>
          </p:grpSpPr>
          <p:grpSp>
            <p:nvGrpSpPr>
              <p:cNvPr id="52" name="Group 4"/>
              <p:cNvGrpSpPr>
                <a:grpSpLocks/>
              </p:cNvGrpSpPr>
              <p:nvPr/>
            </p:nvGrpSpPr>
            <p:grpSpPr bwMode="auto">
              <a:xfrm>
                <a:off x="25588" y="2992"/>
                <a:ext cx="3603" cy="1175"/>
                <a:chOff x="25588" y="2992"/>
                <a:chExt cx="3603" cy="1175"/>
              </a:xfrm>
            </p:grpSpPr>
            <p:sp>
              <p:nvSpPr>
                <p:cNvPr id="53" name="Freeform 5"/>
                <p:cNvSpPr>
                  <a:spLocks/>
                </p:cNvSpPr>
                <p:nvPr/>
              </p:nvSpPr>
              <p:spPr bwMode="auto">
                <a:xfrm>
                  <a:off x="25588" y="2992"/>
                  <a:ext cx="3603" cy="1175"/>
                </a:xfrm>
                <a:custGeom>
                  <a:avLst/>
                  <a:gdLst>
                    <a:gd name="T0" fmla="+- 0 25635 25588"/>
                    <a:gd name="T1" fmla="*/ T0 w 3603"/>
                    <a:gd name="T2" fmla="+- 0 2992 2992"/>
                    <a:gd name="T3" fmla="*/ 2992 h 1175"/>
                    <a:gd name="T4" fmla="+- 0 25614 25588"/>
                    <a:gd name="T5" fmla="*/ T4 w 3603"/>
                    <a:gd name="T6" fmla="+- 0 2997 2992"/>
                    <a:gd name="T7" fmla="*/ 2997 h 1175"/>
                    <a:gd name="T8" fmla="+- 0 25597 25588"/>
                    <a:gd name="T9" fmla="*/ T8 w 3603"/>
                    <a:gd name="T10" fmla="+- 0 3011 2992"/>
                    <a:gd name="T11" fmla="*/ 3011 h 1175"/>
                    <a:gd name="T12" fmla="+- 0 25589 25588"/>
                    <a:gd name="T13" fmla="*/ T12 w 3603"/>
                    <a:gd name="T14" fmla="+- 0 3031 2992"/>
                    <a:gd name="T15" fmla="*/ 3031 h 1175"/>
                    <a:gd name="T16" fmla="+- 0 25588 25588"/>
                    <a:gd name="T17" fmla="*/ T16 w 3603"/>
                    <a:gd name="T18" fmla="+- 0 4119 2992"/>
                    <a:gd name="T19" fmla="*/ 4119 h 1175"/>
                    <a:gd name="T20" fmla="+- 0 25594 25588"/>
                    <a:gd name="T21" fmla="*/ T20 w 3603"/>
                    <a:gd name="T22" fmla="+- 0 4141 2992"/>
                    <a:gd name="T23" fmla="*/ 4141 h 1175"/>
                    <a:gd name="T24" fmla="+- 0 25608 25588"/>
                    <a:gd name="T25" fmla="*/ T24 w 3603"/>
                    <a:gd name="T26" fmla="+- 0 4157 2992"/>
                    <a:gd name="T27" fmla="*/ 4157 h 1175"/>
                    <a:gd name="T28" fmla="+- 0 25628 25588"/>
                    <a:gd name="T29" fmla="*/ T28 w 3603"/>
                    <a:gd name="T30" fmla="+- 0 4166 2992"/>
                    <a:gd name="T31" fmla="*/ 4166 h 1175"/>
                    <a:gd name="T32" fmla="+- 0 25635 25588"/>
                    <a:gd name="T33" fmla="*/ T32 w 3603"/>
                    <a:gd name="T34" fmla="+- 0 4166 2992"/>
                    <a:gd name="T35" fmla="*/ 4166 h 1175"/>
                    <a:gd name="T36" fmla="+- 0 29144 25588"/>
                    <a:gd name="T37" fmla="*/ T36 w 3603"/>
                    <a:gd name="T38" fmla="+- 0 4166 2992"/>
                    <a:gd name="T39" fmla="*/ 4166 h 1175"/>
                    <a:gd name="T40" fmla="+- 0 29166 25588"/>
                    <a:gd name="T41" fmla="*/ T40 w 3603"/>
                    <a:gd name="T42" fmla="+- 0 4161 2992"/>
                    <a:gd name="T43" fmla="*/ 4161 h 1175"/>
                    <a:gd name="T44" fmla="+- 0 29182 25588"/>
                    <a:gd name="T45" fmla="*/ T44 w 3603"/>
                    <a:gd name="T46" fmla="+- 0 4147 2992"/>
                    <a:gd name="T47" fmla="*/ 4147 h 1175"/>
                    <a:gd name="T48" fmla="+- 0 29190 25588"/>
                    <a:gd name="T49" fmla="*/ T48 w 3603"/>
                    <a:gd name="T50" fmla="+- 0 4126 2992"/>
                    <a:gd name="T51" fmla="*/ 4126 h 1175"/>
                    <a:gd name="T52" fmla="+- 0 29191 25588"/>
                    <a:gd name="T53" fmla="*/ T52 w 3603"/>
                    <a:gd name="T54" fmla="+- 0 3039 2992"/>
                    <a:gd name="T55" fmla="*/ 3039 h 1175"/>
                    <a:gd name="T56" fmla="+- 0 29186 25588"/>
                    <a:gd name="T57" fmla="*/ T56 w 3603"/>
                    <a:gd name="T58" fmla="+- 0 3017 2992"/>
                    <a:gd name="T59" fmla="*/ 3017 h 1175"/>
                    <a:gd name="T60" fmla="+- 0 29172 25588"/>
                    <a:gd name="T61" fmla="*/ T60 w 3603"/>
                    <a:gd name="T62" fmla="+- 0 3001 2992"/>
                    <a:gd name="T63" fmla="*/ 3001 h 1175"/>
                    <a:gd name="T64" fmla="+- 0 29152 25588"/>
                    <a:gd name="T65" fmla="*/ T64 w 3603"/>
                    <a:gd name="T66" fmla="+- 0 2992 2992"/>
                    <a:gd name="T67" fmla="*/ 2992 h 1175"/>
                    <a:gd name="T68" fmla="+- 0 25635 25588"/>
                    <a:gd name="T69" fmla="*/ T68 w 3603"/>
                    <a:gd name="T70" fmla="+- 0 2992 2992"/>
                    <a:gd name="T71" fmla="*/ 2992 h 1175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  <a:cxn ang="0">
                      <a:pos x="T17" y="T19"/>
                    </a:cxn>
                    <a:cxn ang="0">
                      <a:pos x="T21" y="T23"/>
                    </a:cxn>
                    <a:cxn ang="0">
                      <a:pos x="T25" y="T27"/>
                    </a:cxn>
                    <a:cxn ang="0">
                      <a:pos x="T29" y="T31"/>
                    </a:cxn>
                    <a:cxn ang="0">
                      <a:pos x="T33" y="T35"/>
                    </a:cxn>
                    <a:cxn ang="0">
                      <a:pos x="T37" y="T39"/>
                    </a:cxn>
                    <a:cxn ang="0">
                      <a:pos x="T41" y="T43"/>
                    </a:cxn>
                    <a:cxn ang="0">
                      <a:pos x="T45" y="T47"/>
                    </a:cxn>
                    <a:cxn ang="0">
                      <a:pos x="T49" y="T51"/>
                    </a:cxn>
                    <a:cxn ang="0">
                      <a:pos x="T53" y="T55"/>
                    </a:cxn>
                    <a:cxn ang="0">
                      <a:pos x="T57" y="T59"/>
                    </a:cxn>
                    <a:cxn ang="0">
                      <a:pos x="T61" y="T63"/>
                    </a:cxn>
                    <a:cxn ang="0">
                      <a:pos x="T65" y="T67"/>
                    </a:cxn>
                    <a:cxn ang="0">
                      <a:pos x="T69" y="T71"/>
                    </a:cxn>
                  </a:cxnLst>
                  <a:rect l="0" t="0" r="r" b="b"/>
                  <a:pathLst>
                    <a:path w="3603" h="1175">
                      <a:moveTo>
                        <a:pt x="47" y="0"/>
                      </a:moveTo>
                      <a:lnTo>
                        <a:pt x="26" y="5"/>
                      </a:lnTo>
                      <a:lnTo>
                        <a:pt x="9" y="19"/>
                      </a:lnTo>
                      <a:lnTo>
                        <a:pt x="1" y="39"/>
                      </a:lnTo>
                      <a:lnTo>
                        <a:pt x="0" y="1127"/>
                      </a:lnTo>
                      <a:lnTo>
                        <a:pt x="6" y="1149"/>
                      </a:lnTo>
                      <a:lnTo>
                        <a:pt x="20" y="1165"/>
                      </a:lnTo>
                      <a:lnTo>
                        <a:pt x="40" y="1174"/>
                      </a:lnTo>
                      <a:lnTo>
                        <a:pt x="47" y="1174"/>
                      </a:lnTo>
                      <a:lnTo>
                        <a:pt x="3556" y="1174"/>
                      </a:lnTo>
                      <a:lnTo>
                        <a:pt x="3578" y="1169"/>
                      </a:lnTo>
                      <a:lnTo>
                        <a:pt x="3594" y="1155"/>
                      </a:lnTo>
                      <a:lnTo>
                        <a:pt x="3602" y="1134"/>
                      </a:lnTo>
                      <a:lnTo>
                        <a:pt x="3603" y="47"/>
                      </a:lnTo>
                      <a:lnTo>
                        <a:pt x="3598" y="25"/>
                      </a:lnTo>
                      <a:lnTo>
                        <a:pt x="3584" y="9"/>
                      </a:lnTo>
                      <a:lnTo>
                        <a:pt x="3564" y="0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rgbClr val="449C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/>
                </a:p>
              </p:txBody>
            </p:sp>
            <p:pic>
              <p:nvPicPr>
                <p:cNvPr id="5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15" y="3008"/>
                  <a:ext cx="3557" cy="11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2" name="Rectángulo 1"/>
          <p:cNvSpPr/>
          <p:nvPr userDrawn="1"/>
        </p:nvSpPr>
        <p:spPr>
          <a:xfrm>
            <a:off x="0" y="0"/>
            <a:ext cx="1132505" cy="301083"/>
          </a:xfrm>
          <a:prstGeom prst="rect">
            <a:avLst/>
          </a:prstGeom>
          <a:solidFill>
            <a:srgbClr val="00ADEE"/>
          </a:solidFill>
          <a:ln>
            <a:solidFill>
              <a:srgbClr val="00AD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 userDrawn="1"/>
        </p:nvSpPr>
        <p:spPr>
          <a:xfrm>
            <a:off x="0" y="301083"/>
            <a:ext cx="1132505" cy="8181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 userDrawn="1"/>
        </p:nvSpPr>
        <p:spPr>
          <a:xfrm>
            <a:off x="1132506" y="301083"/>
            <a:ext cx="818958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 userDrawn="1"/>
        </p:nvSpPr>
        <p:spPr>
          <a:xfrm>
            <a:off x="0" y="6556917"/>
            <a:ext cx="1132505" cy="301083"/>
          </a:xfrm>
          <a:prstGeom prst="rect">
            <a:avLst/>
          </a:prstGeom>
          <a:solidFill>
            <a:srgbClr val="00ADEE"/>
          </a:solidFill>
          <a:ln>
            <a:solidFill>
              <a:srgbClr val="00AD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 userDrawn="1"/>
        </p:nvSpPr>
        <p:spPr>
          <a:xfrm>
            <a:off x="4713316" y="6556917"/>
            <a:ext cx="7156631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31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999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6505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3B800-377B-E17E-51F5-976E7608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37FA6D-F960-1DE0-5047-806487233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14C290-1BD1-FB8C-8B9F-1CAD52845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66F9-29D8-514B-B956-9F8F71DB312F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FAD5EF-4ED2-24D1-59CA-823FD6788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63B68-B0F8-8D57-61B3-FDB685F00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6F8-9FD7-234A-BC5B-28F5D4ADD3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9100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50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16386" y="6540836"/>
            <a:ext cx="1167762" cy="23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/>
          <p:cNvGrpSpPr/>
          <p:nvPr userDrawn="1"/>
        </p:nvGrpSpPr>
        <p:grpSpPr>
          <a:xfrm>
            <a:off x="10984262" y="6056115"/>
            <a:ext cx="1031891" cy="451670"/>
            <a:chOff x="9557428" y="5349874"/>
            <a:chExt cx="2298700" cy="100616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4278" y="6203640"/>
              <a:ext cx="19050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9557428" y="5349874"/>
              <a:ext cx="2298700" cy="757238"/>
              <a:chOff x="25580" y="2984"/>
              <a:chExt cx="3619" cy="1191"/>
            </a:xfrm>
          </p:grpSpPr>
          <p:grpSp>
            <p:nvGrpSpPr>
              <p:cNvPr id="11" name="Group 4"/>
              <p:cNvGrpSpPr>
                <a:grpSpLocks/>
              </p:cNvGrpSpPr>
              <p:nvPr/>
            </p:nvGrpSpPr>
            <p:grpSpPr bwMode="auto">
              <a:xfrm>
                <a:off x="25588" y="2992"/>
                <a:ext cx="3603" cy="1175"/>
                <a:chOff x="25588" y="2992"/>
                <a:chExt cx="3603" cy="1175"/>
              </a:xfrm>
            </p:grpSpPr>
            <p:sp>
              <p:nvSpPr>
                <p:cNvPr id="12" name="Freeform 5"/>
                <p:cNvSpPr>
                  <a:spLocks/>
                </p:cNvSpPr>
                <p:nvPr/>
              </p:nvSpPr>
              <p:spPr bwMode="auto">
                <a:xfrm>
                  <a:off x="25588" y="2992"/>
                  <a:ext cx="3603" cy="1175"/>
                </a:xfrm>
                <a:custGeom>
                  <a:avLst/>
                  <a:gdLst>
                    <a:gd name="T0" fmla="+- 0 25635 25588"/>
                    <a:gd name="T1" fmla="*/ T0 w 3603"/>
                    <a:gd name="T2" fmla="+- 0 2992 2992"/>
                    <a:gd name="T3" fmla="*/ 2992 h 1175"/>
                    <a:gd name="T4" fmla="+- 0 25614 25588"/>
                    <a:gd name="T5" fmla="*/ T4 w 3603"/>
                    <a:gd name="T6" fmla="+- 0 2997 2992"/>
                    <a:gd name="T7" fmla="*/ 2997 h 1175"/>
                    <a:gd name="T8" fmla="+- 0 25597 25588"/>
                    <a:gd name="T9" fmla="*/ T8 w 3603"/>
                    <a:gd name="T10" fmla="+- 0 3011 2992"/>
                    <a:gd name="T11" fmla="*/ 3011 h 1175"/>
                    <a:gd name="T12" fmla="+- 0 25589 25588"/>
                    <a:gd name="T13" fmla="*/ T12 w 3603"/>
                    <a:gd name="T14" fmla="+- 0 3031 2992"/>
                    <a:gd name="T15" fmla="*/ 3031 h 1175"/>
                    <a:gd name="T16" fmla="+- 0 25588 25588"/>
                    <a:gd name="T17" fmla="*/ T16 w 3603"/>
                    <a:gd name="T18" fmla="+- 0 4119 2992"/>
                    <a:gd name="T19" fmla="*/ 4119 h 1175"/>
                    <a:gd name="T20" fmla="+- 0 25594 25588"/>
                    <a:gd name="T21" fmla="*/ T20 w 3603"/>
                    <a:gd name="T22" fmla="+- 0 4141 2992"/>
                    <a:gd name="T23" fmla="*/ 4141 h 1175"/>
                    <a:gd name="T24" fmla="+- 0 25608 25588"/>
                    <a:gd name="T25" fmla="*/ T24 w 3603"/>
                    <a:gd name="T26" fmla="+- 0 4157 2992"/>
                    <a:gd name="T27" fmla="*/ 4157 h 1175"/>
                    <a:gd name="T28" fmla="+- 0 25628 25588"/>
                    <a:gd name="T29" fmla="*/ T28 w 3603"/>
                    <a:gd name="T30" fmla="+- 0 4166 2992"/>
                    <a:gd name="T31" fmla="*/ 4166 h 1175"/>
                    <a:gd name="T32" fmla="+- 0 25635 25588"/>
                    <a:gd name="T33" fmla="*/ T32 w 3603"/>
                    <a:gd name="T34" fmla="+- 0 4166 2992"/>
                    <a:gd name="T35" fmla="*/ 4166 h 1175"/>
                    <a:gd name="T36" fmla="+- 0 29144 25588"/>
                    <a:gd name="T37" fmla="*/ T36 w 3603"/>
                    <a:gd name="T38" fmla="+- 0 4166 2992"/>
                    <a:gd name="T39" fmla="*/ 4166 h 1175"/>
                    <a:gd name="T40" fmla="+- 0 29166 25588"/>
                    <a:gd name="T41" fmla="*/ T40 w 3603"/>
                    <a:gd name="T42" fmla="+- 0 4161 2992"/>
                    <a:gd name="T43" fmla="*/ 4161 h 1175"/>
                    <a:gd name="T44" fmla="+- 0 29182 25588"/>
                    <a:gd name="T45" fmla="*/ T44 w 3603"/>
                    <a:gd name="T46" fmla="+- 0 4147 2992"/>
                    <a:gd name="T47" fmla="*/ 4147 h 1175"/>
                    <a:gd name="T48" fmla="+- 0 29190 25588"/>
                    <a:gd name="T49" fmla="*/ T48 w 3603"/>
                    <a:gd name="T50" fmla="+- 0 4126 2992"/>
                    <a:gd name="T51" fmla="*/ 4126 h 1175"/>
                    <a:gd name="T52" fmla="+- 0 29191 25588"/>
                    <a:gd name="T53" fmla="*/ T52 w 3603"/>
                    <a:gd name="T54" fmla="+- 0 3039 2992"/>
                    <a:gd name="T55" fmla="*/ 3039 h 1175"/>
                    <a:gd name="T56" fmla="+- 0 29186 25588"/>
                    <a:gd name="T57" fmla="*/ T56 w 3603"/>
                    <a:gd name="T58" fmla="+- 0 3017 2992"/>
                    <a:gd name="T59" fmla="*/ 3017 h 1175"/>
                    <a:gd name="T60" fmla="+- 0 29172 25588"/>
                    <a:gd name="T61" fmla="*/ T60 w 3603"/>
                    <a:gd name="T62" fmla="+- 0 3001 2992"/>
                    <a:gd name="T63" fmla="*/ 3001 h 1175"/>
                    <a:gd name="T64" fmla="+- 0 29152 25588"/>
                    <a:gd name="T65" fmla="*/ T64 w 3603"/>
                    <a:gd name="T66" fmla="+- 0 2992 2992"/>
                    <a:gd name="T67" fmla="*/ 2992 h 1175"/>
                    <a:gd name="T68" fmla="+- 0 25635 25588"/>
                    <a:gd name="T69" fmla="*/ T68 w 3603"/>
                    <a:gd name="T70" fmla="+- 0 2992 2992"/>
                    <a:gd name="T71" fmla="*/ 2992 h 1175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  <a:cxn ang="0">
                      <a:pos x="T17" y="T19"/>
                    </a:cxn>
                    <a:cxn ang="0">
                      <a:pos x="T21" y="T23"/>
                    </a:cxn>
                    <a:cxn ang="0">
                      <a:pos x="T25" y="T27"/>
                    </a:cxn>
                    <a:cxn ang="0">
                      <a:pos x="T29" y="T31"/>
                    </a:cxn>
                    <a:cxn ang="0">
                      <a:pos x="T33" y="T35"/>
                    </a:cxn>
                    <a:cxn ang="0">
                      <a:pos x="T37" y="T39"/>
                    </a:cxn>
                    <a:cxn ang="0">
                      <a:pos x="T41" y="T43"/>
                    </a:cxn>
                    <a:cxn ang="0">
                      <a:pos x="T45" y="T47"/>
                    </a:cxn>
                    <a:cxn ang="0">
                      <a:pos x="T49" y="T51"/>
                    </a:cxn>
                    <a:cxn ang="0">
                      <a:pos x="T53" y="T55"/>
                    </a:cxn>
                    <a:cxn ang="0">
                      <a:pos x="T57" y="T59"/>
                    </a:cxn>
                    <a:cxn ang="0">
                      <a:pos x="T61" y="T63"/>
                    </a:cxn>
                    <a:cxn ang="0">
                      <a:pos x="T65" y="T67"/>
                    </a:cxn>
                    <a:cxn ang="0">
                      <a:pos x="T69" y="T71"/>
                    </a:cxn>
                  </a:cxnLst>
                  <a:rect l="0" t="0" r="r" b="b"/>
                  <a:pathLst>
                    <a:path w="3603" h="1175">
                      <a:moveTo>
                        <a:pt x="47" y="0"/>
                      </a:moveTo>
                      <a:lnTo>
                        <a:pt x="26" y="5"/>
                      </a:lnTo>
                      <a:lnTo>
                        <a:pt x="9" y="19"/>
                      </a:lnTo>
                      <a:lnTo>
                        <a:pt x="1" y="39"/>
                      </a:lnTo>
                      <a:lnTo>
                        <a:pt x="0" y="1127"/>
                      </a:lnTo>
                      <a:lnTo>
                        <a:pt x="6" y="1149"/>
                      </a:lnTo>
                      <a:lnTo>
                        <a:pt x="20" y="1165"/>
                      </a:lnTo>
                      <a:lnTo>
                        <a:pt x="40" y="1174"/>
                      </a:lnTo>
                      <a:lnTo>
                        <a:pt x="47" y="1174"/>
                      </a:lnTo>
                      <a:lnTo>
                        <a:pt x="3556" y="1174"/>
                      </a:lnTo>
                      <a:lnTo>
                        <a:pt x="3578" y="1169"/>
                      </a:lnTo>
                      <a:lnTo>
                        <a:pt x="3594" y="1155"/>
                      </a:lnTo>
                      <a:lnTo>
                        <a:pt x="3602" y="1134"/>
                      </a:lnTo>
                      <a:lnTo>
                        <a:pt x="3603" y="47"/>
                      </a:lnTo>
                      <a:lnTo>
                        <a:pt x="3598" y="25"/>
                      </a:lnTo>
                      <a:lnTo>
                        <a:pt x="3584" y="9"/>
                      </a:lnTo>
                      <a:lnTo>
                        <a:pt x="3564" y="0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rgbClr val="449C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/>
                </a:p>
              </p:txBody>
            </p:sp>
            <p:pic>
              <p:nvPicPr>
                <p:cNvPr id="13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15" y="3008"/>
                  <a:ext cx="3557" cy="11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16" name="Rectángulo 23"/>
          <p:cNvSpPr/>
          <p:nvPr userDrawn="1"/>
        </p:nvSpPr>
        <p:spPr>
          <a:xfrm rot="16200000">
            <a:off x="8533041" y="-1063626"/>
            <a:ext cx="241299" cy="236855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"/>
          <p:cNvSpPr/>
          <p:nvPr userDrawn="1"/>
        </p:nvSpPr>
        <p:spPr>
          <a:xfrm>
            <a:off x="9844538" y="-1"/>
            <a:ext cx="2347462" cy="482601"/>
          </a:xfrm>
          <a:prstGeom prst="rect">
            <a:avLst/>
          </a:prstGeom>
          <a:solidFill>
            <a:srgbClr val="00ADEE"/>
          </a:solidFill>
          <a:ln>
            <a:solidFill>
              <a:srgbClr val="00AD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8084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1941920" y="-242182"/>
            <a:ext cx="8003177" cy="3390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80"/>
              </a:lnSpc>
              <a:spcAft>
                <a:spcPts val="0"/>
              </a:spcAft>
            </a:pPr>
            <a:r>
              <a:rPr lang="en-US" sz="9600" b="1" spc="340" dirty="0" err="1">
                <a:solidFill>
                  <a:srgbClr val="00ADEE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Muchas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9600" b="1" spc="240" dirty="0"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		</a:t>
            </a:r>
            <a:r>
              <a:rPr lang="en-US" sz="9600" b="1" spc="240" dirty="0" smtClean="0"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	Gracias</a:t>
            </a:r>
            <a:endParaRPr lang="es-ES" sz="1800" dirty="0">
              <a:latin typeface="+mn-lt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9" y="3465083"/>
            <a:ext cx="846604" cy="284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ángulo 20"/>
          <p:cNvSpPr/>
          <p:nvPr userDrawn="1"/>
        </p:nvSpPr>
        <p:spPr>
          <a:xfrm>
            <a:off x="6719412" y="3390445"/>
            <a:ext cx="6096000" cy="16607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75"/>
              </a:lnSpc>
              <a:spcAft>
                <a:spcPts val="0"/>
              </a:spcAft>
            </a:pPr>
            <a:r>
              <a:rPr lang="en-US" sz="2400" b="1" spc="110" dirty="0" err="1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Página</a:t>
            </a:r>
            <a:r>
              <a:rPr lang="en-US" sz="2400" b="1" dirty="0" err="1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s</a:t>
            </a:r>
            <a:r>
              <a:rPr lang="en-US" sz="2400" b="1" spc="230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US" sz="2400" b="1" spc="110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web: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380"/>
              </a:lnSpc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3"/>
              </a:rPr>
              <a:t>www.ccn.cni.es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38375">
              <a:lnSpc>
                <a:spcPct val="102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4"/>
              </a:rPr>
              <a:t>www.ccn-cert.cni.es</a:t>
            </a: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5"/>
              </a:rPr>
              <a:t> </a:t>
            </a:r>
            <a:endParaRPr lang="en-US" sz="1800" u="none" strike="noStrike" spc="85" dirty="0" smtClean="0">
              <a:solidFill>
                <a:srgbClr val="221F1F"/>
              </a:solidFill>
              <a:effectLst/>
              <a:latin typeface="+mn-lt"/>
              <a:ea typeface="Century Gothic" panose="020B0502020202020204" pitchFamily="34" charset="0"/>
              <a:cs typeface="Century Gothic" panose="020B0502020202020204" pitchFamily="34" charset="0"/>
              <a:hlinkClick r:id="rId5"/>
            </a:endParaRPr>
          </a:p>
          <a:p>
            <a:pPr marR="2238375">
              <a:lnSpc>
                <a:spcPct val="102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 smtClean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5"/>
              </a:rPr>
              <a:t>oc.ccn.cni.es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Rectángulo 22"/>
          <p:cNvSpPr/>
          <p:nvPr userDrawn="1"/>
        </p:nvSpPr>
        <p:spPr>
          <a:xfrm>
            <a:off x="878077" y="301083"/>
            <a:ext cx="587846" cy="613317"/>
          </a:xfrm>
          <a:prstGeom prst="rect">
            <a:avLst/>
          </a:prstGeom>
          <a:solidFill>
            <a:srgbClr val="00ADEE"/>
          </a:solidFill>
          <a:ln>
            <a:solidFill>
              <a:srgbClr val="00AD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1537" y="0"/>
            <a:ext cx="879103" cy="179865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880640" y="0"/>
            <a:ext cx="583923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 userDrawn="1"/>
        </p:nvSpPr>
        <p:spPr>
          <a:xfrm>
            <a:off x="2053578" y="1938790"/>
            <a:ext cx="361401" cy="4823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26"/>
          <p:cNvSpPr/>
          <p:nvPr userDrawn="1"/>
        </p:nvSpPr>
        <p:spPr>
          <a:xfrm>
            <a:off x="2245234" y="1938789"/>
            <a:ext cx="818958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 userDrawn="1"/>
        </p:nvSpPr>
        <p:spPr>
          <a:xfrm>
            <a:off x="880640" y="6556917"/>
            <a:ext cx="583923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 userDrawn="1"/>
        </p:nvSpPr>
        <p:spPr>
          <a:xfrm>
            <a:off x="5112671" y="6566402"/>
            <a:ext cx="3187267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 userDrawn="1"/>
        </p:nvSpPr>
        <p:spPr>
          <a:xfrm>
            <a:off x="7716015" y="6255834"/>
            <a:ext cx="583923" cy="3010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 userDrawn="1"/>
        </p:nvSpPr>
        <p:spPr>
          <a:xfrm>
            <a:off x="8302365" y="6781117"/>
            <a:ext cx="3725530" cy="76883"/>
          </a:xfrm>
          <a:prstGeom prst="rect">
            <a:avLst/>
          </a:prstGeom>
          <a:solidFill>
            <a:srgbClr val="00ADEE"/>
          </a:solidFill>
          <a:ln>
            <a:solidFill>
              <a:srgbClr val="00AD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6719411" y="6255833"/>
            <a:ext cx="996603" cy="301083"/>
          </a:xfrm>
          <a:prstGeom prst="rect">
            <a:avLst/>
          </a:prstGeom>
          <a:solidFill>
            <a:srgbClr val="00ADEE"/>
          </a:solidFill>
          <a:ln>
            <a:solidFill>
              <a:srgbClr val="00AD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3" name="Grupo 32"/>
          <p:cNvGrpSpPr/>
          <p:nvPr userDrawn="1"/>
        </p:nvGrpSpPr>
        <p:grpSpPr>
          <a:xfrm>
            <a:off x="8374645" y="6310652"/>
            <a:ext cx="887104" cy="388295"/>
            <a:chOff x="9557428" y="5349874"/>
            <a:chExt cx="2298700" cy="1006166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4278" y="6203640"/>
              <a:ext cx="19050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" name="Group 3"/>
            <p:cNvGrpSpPr>
              <a:grpSpLocks/>
            </p:cNvGrpSpPr>
            <p:nvPr/>
          </p:nvGrpSpPr>
          <p:grpSpPr bwMode="auto">
            <a:xfrm>
              <a:off x="9557428" y="5349874"/>
              <a:ext cx="2298700" cy="757238"/>
              <a:chOff x="25580" y="2984"/>
              <a:chExt cx="3619" cy="1191"/>
            </a:xfrm>
          </p:grpSpPr>
          <p:grpSp>
            <p:nvGrpSpPr>
              <p:cNvPr id="36" name="Group 4"/>
              <p:cNvGrpSpPr>
                <a:grpSpLocks/>
              </p:cNvGrpSpPr>
              <p:nvPr/>
            </p:nvGrpSpPr>
            <p:grpSpPr bwMode="auto">
              <a:xfrm>
                <a:off x="25588" y="2992"/>
                <a:ext cx="3603" cy="1175"/>
                <a:chOff x="25588" y="2992"/>
                <a:chExt cx="3603" cy="1175"/>
              </a:xfrm>
            </p:grpSpPr>
            <p:sp>
              <p:nvSpPr>
                <p:cNvPr id="37" name="Freeform 5"/>
                <p:cNvSpPr>
                  <a:spLocks/>
                </p:cNvSpPr>
                <p:nvPr/>
              </p:nvSpPr>
              <p:spPr bwMode="auto">
                <a:xfrm>
                  <a:off x="25588" y="2992"/>
                  <a:ext cx="3603" cy="1175"/>
                </a:xfrm>
                <a:custGeom>
                  <a:avLst/>
                  <a:gdLst>
                    <a:gd name="T0" fmla="+- 0 25635 25588"/>
                    <a:gd name="T1" fmla="*/ T0 w 3603"/>
                    <a:gd name="T2" fmla="+- 0 2992 2992"/>
                    <a:gd name="T3" fmla="*/ 2992 h 1175"/>
                    <a:gd name="T4" fmla="+- 0 25614 25588"/>
                    <a:gd name="T5" fmla="*/ T4 w 3603"/>
                    <a:gd name="T6" fmla="+- 0 2997 2992"/>
                    <a:gd name="T7" fmla="*/ 2997 h 1175"/>
                    <a:gd name="T8" fmla="+- 0 25597 25588"/>
                    <a:gd name="T9" fmla="*/ T8 w 3603"/>
                    <a:gd name="T10" fmla="+- 0 3011 2992"/>
                    <a:gd name="T11" fmla="*/ 3011 h 1175"/>
                    <a:gd name="T12" fmla="+- 0 25589 25588"/>
                    <a:gd name="T13" fmla="*/ T12 w 3603"/>
                    <a:gd name="T14" fmla="+- 0 3031 2992"/>
                    <a:gd name="T15" fmla="*/ 3031 h 1175"/>
                    <a:gd name="T16" fmla="+- 0 25588 25588"/>
                    <a:gd name="T17" fmla="*/ T16 w 3603"/>
                    <a:gd name="T18" fmla="+- 0 4119 2992"/>
                    <a:gd name="T19" fmla="*/ 4119 h 1175"/>
                    <a:gd name="T20" fmla="+- 0 25594 25588"/>
                    <a:gd name="T21" fmla="*/ T20 w 3603"/>
                    <a:gd name="T22" fmla="+- 0 4141 2992"/>
                    <a:gd name="T23" fmla="*/ 4141 h 1175"/>
                    <a:gd name="T24" fmla="+- 0 25608 25588"/>
                    <a:gd name="T25" fmla="*/ T24 w 3603"/>
                    <a:gd name="T26" fmla="+- 0 4157 2992"/>
                    <a:gd name="T27" fmla="*/ 4157 h 1175"/>
                    <a:gd name="T28" fmla="+- 0 25628 25588"/>
                    <a:gd name="T29" fmla="*/ T28 w 3603"/>
                    <a:gd name="T30" fmla="+- 0 4166 2992"/>
                    <a:gd name="T31" fmla="*/ 4166 h 1175"/>
                    <a:gd name="T32" fmla="+- 0 25635 25588"/>
                    <a:gd name="T33" fmla="*/ T32 w 3603"/>
                    <a:gd name="T34" fmla="+- 0 4166 2992"/>
                    <a:gd name="T35" fmla="*/ 4166 h 1175"/>
                    <a:gd name="T36" fmla="+- 0 29144 25588"/>
                    <a:gd name="T37" fmla="*/ T36 w 3603"/>
                    <a:gd name="T38" fmla="+- 0 4166 2992"/>
                    <a:gd name="T39" fmla="*/ 4166 h 1175"/>
                    <a:gd name="T40" fmla="+- 0 29166 25588"/>
                    <a:gd name="T41" fmla="*/ T40 w 3603"/>
                    <a:gd name="T42" fmla="+- 0 4161 2992"/>
                    <a:gd name="T43" fmla="*/ 4161 h 1175"/>
                    <a:gd name="T44" fmla="+- 0 29182 25588"/>
                    <a:gd name="T45" fmla="*/ T44 w 3603"/>
                    <a:gd name="T46" fmla="+- 0 4147 2992"/>
                    <a:gd name="T47" fmla="*/ 4147 h 1175"/>
                    <a:gd name="T48" fmla="+- 0 29190 25588"/>
                    <a:gd name="T49" fmla="*/ T48 w 3603"/>
                    <a:gd name="T50" fmla="+- 0 4126 2992"/>
                    <a:gd name="T51" fmla="*/ 4126 h 1175"/>
                    <a:gd name="T52" fmla="+- 0 29191 25588"/>
                    <a:gd name="T53" fmla="*/ T52 w 3603"/>
                    <a:gd name="T54" fmla="+- 0 3039 2992"/>
                    <a:gd name="T55" fmla="*/ 3039 h 1175"/>
                    <a:gd name="T56" fmla="+- 0 29186 25588"/>
                    <a:gd name="T57" fmla="*/ T56 w 3603"/>
                    <a:gd name="T58" fmla="+- 0 3017 2992"/>
                    <a:gd name="T59" fmla="*/ 3017 h 1175"/>
                    <a:gd name="T60" fmla="+- 0 29172 25588"/>
                    <a:gd name="T61" fmla="*/ T60 w 3603"/>
                    <a:gd name="T62" fmla="+- 0 3001 2992"/>
                    <a:gd name="T63" fmla="*/ 3001 h 1175"/>
                    <a:gd name="T64" fmla="+- 0 29152 25588"/>
                    <a:gd name="T65" fmla="*/ T64 w 3603"/>
                    <a:gd name="T66" fmla="+- 0 2992 2992"/>
                    <a:gd name="T67" fmla="*/ 2992 h 1175"/>
                    <a:gd name="T68" fmla="+- 0 25635 25588"/>
                    <a:gd name="T69" fmla="*/ T68 w 3603"/>
                    <a:gd name="T70" fmla="+- 0 2992 2992"/>
                    <a:gd name="T71" fmla="*/ 2992 h 1175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  <a:cxn ang="0">
                      <a:pos x="T17" y="T19"/>
                    </a:cxn>
                    <a:cxn ang="0">
                      <a:pos x="T21" y="T23"/>
                    </a:cxn>
                    <a:cxn ang="0">
                      <a:pos x="T25" y="T27"/>
                    </a:cxn>
                    <a:cxn ang="0">
                      <a:pos x="T29" y="T31"/>
                    </a:cxn>
                    <a:cxn ang="0">
                      <a:pos x="T33" y="T35"/>
                    </a:cxn>
                    <a:cxn ang="0">
                      <a:pos x="T37" y="T39"/>
                    </a:cxn>
                    <a:cxn ang="0">
                      <a:pos x="T41" y="T43"/>
                    </a:cxn>
                    <a:cxn ang="0">
                      <a:pos x="T45" y="T47"/>
                    </a:cxn>
                    <a:cxn ang="0">
                      <a:pos x="T49" y="T51"/>
                    </a:cxn>
                    <a:cxn ang="0">
                      <a:pos x="T53" y="T55"/>
                    </a:cxn>
                    <a:cxn ang="0">
                      <a:pos x="T57" y="T59"/>
                    </a:cxn>
                    <a:cxn ang="0">
                      <a:pos x="T61" y="T63"/>
                    </a:cxn>
                    <a:cxn ang="0">
                      <a:pos x="T65" y="T67"/>
                    </a:cxn>
                    <a:cxn ang="0">
                      <a:pos x="T69" y="T71"/>
                    </a:cxn>
                  </a:cxnLst>
                  <a:rect l="0" t="0" r="r" b="b"/>
                  <a:pathLst>
                    <a:path w="3603" h="1175">
                      <a:moveTo>
                        <a:pt x="47" y="0"/>
                      </a:moveTo>
                      <a:lnTo>
                        <a:pt x="26" y="5"/>
                      </a:lnTo>
                      <a:lnTo>
                        <a:pt x="9" y="19"/>
                      </a:lnTo>
                      <a:lnTo>
                        <a:pt x="1" y="39"/>
                      </a:lnTo>
                      <a:lnTo>
                        <a:pt x="0" y="1127"/>
                      </a:lnTo>
                      <a:lnTo>
                        <a:pt x="6" y="1149"/>
                      </a:lnTo>
                      <a:lnTo>
                        <a:pt x="20" y="1165"/>
                      </a:lnTo>
                      <a:lnTo>
                        <a:pt x="40" y="1174"/>
                      </a:lnTo>
                      <a:lnTo>
                        <a:pt x="47" y="1174"/>
                      </a:lnTo>
                      <a:lnTo>
                        <a:pt x="3556" y="1174"/>
                      </a:lnTo>
                      <a:lnTo>
                        <a:pt x="3578" y="1169"/>
                      </a:lnTo>
                      <a:lnTo>
                        <a:pt x="3594" y="1155"/>
                      </a:lnTo>
                      <a:lnTo>
                        <a:pt x="3602" y="1134"/>
                      </a:lnTo>
                      <a:lnTo>
                        <a:pt x="3603" y="47"/>
                      </a:lnTo>
                      <a:lnTo>
                        <a:pt x="3598" y="25"/>
                      </a:lnTo>
                      <a:lnTo>
                        <a:pt x="3584" y="9"/>
                      </a:lnTo>
                      <a:lnTo>
                        <a:pt x="3564" y="0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rgbClr val="449C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/>
                </a:p>
              </p:txBody>
            </p:sp>
            <p:pic>
              <p:nvPicPr>
                <p:cNvPr id="38" name="Picture 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15" y="3008"/>
                  <a:ext cx="3557" cy="11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pic>
        <p:nvPicPr>
          <p:cNvPr id="39" name="Picture 3" descr="S:\Comun6X\Documentacion\8-CCN-CERT\Logos\OC\Bueno\LOGO OC_grande.jp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896" y="6263969"/>
            <a:ext cx="481661" cy="48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S:\Comun6X\Documentacion\8-CCN-CERT\Logos\CCN-CERT\2017\LOGO B_15x10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559" y="6277967"/>
            <a:ext cx="1130527" cy="45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2 Imagen" descr="LOGO AZUL 750 x 245 fondo transparente.png"/>
          <p:cNvPicPr/>
          <p:nvPr userDrawn="1"/>
        </p:nvPicPr>
        <p:blipFill>
          <a:blip r:embed="rId11"/>
          <a:srcRect l="7701" r="5721" b="3571"/>
          <a:stretch>
            <a:fillRect/>
          </a:stretch>
        </p:blipFill>
        <p:spPr>
          <a:xfrm>
            <a:off x="10897368" y="6277967"/>
            <a:ext cx="1188816" cy="43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31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951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91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73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13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3754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46A3AA-15CB-43FA-AAC3-E9DD7A5D50B7}" type="datetimeFigureOut">
              <a:rPr lang="es-ES" smtClean="0"/>
              <a:t>27/08/2025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D18749-1E1C-432F-8DCD-AAEF75CB65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146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mailto:organismo.certificacion@cni.es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redsara@ccn-cert.cni.es" TargetMode="External"/><Relationship Id="rId12" Type="http://schemas.openxmlformats.org/officeDocument/2006/relationships/image" Target="../media/image1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sondas@ccn-cert.cni.es" TargetMode="External"/><Relationship Id="rId11" Type="http://schemas.openxmlformats.org/officeDocument/2006/relationships/hyperlink" Target="http://www.oc.ccn.cni.es/" TargetMode="External"/><Relationship Id="rId5" Type="http://schemas.openxmlformats.org/officeDocument/2006/relationships/hyperlink" Target="mailto:ccn@cni.es" TargetMode="External"/><Relationship Id="rId10" Type="http://schemas.openxmlformats.org/officeDocument/2006/relationships/hyperlink" Target="http://www.ccn-cert.cni.es/" TargetMode="External"/><Relationship Id="rId4" Type="http://schemas.openxmlformats.org/officeDocument/2006/relationships/hyperlink" Target="mailto:info@ccn-cert.cni.es" TargetMode="External"/><Relationship Id="rId9" Type="http://schemas.openxmlformats.org/officeDocument/2006/relationships/hyperlink" Target="http://www.ccn.cni.es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73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343988" y="0"/>
            <a:ext cx="8003177" cy="3390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80"/>
              </a:lnSpc>
              <a:spcAft>
                <a:spcPts val="0"/>
              </a:spcAft>
            </a:pPr>
            <a:r>
              <a:rPr lang="en-US" sz="9600" b="1" spc="340" dirty="0" err="1">
                <a:solidFill>
                  <a:srgbClr val="00ADEE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Muchas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9600" b="1" spc="240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			Gracias</a:t>
            </a:r>
            <a:endParaRPr lang="es-ES" dirty="0"/>
          </a:p>
        </p:txBody>
      </p:sp>
      <p:grpSp>
        <p:nvGrpSpPr>
          <p:cNvPr id="8" name="Group 11"/>
          <p:cNvGrpSpPr>
            <a:grpSpLocks/>
          </p:cNvGrpSpPr>
          <p:nvPr userDrawn="1"/>
        </p:nvGrpSpPr>
        <p:grpSpPr bwMode="auto">
          <a:xfrm>
            <a:off x="10053259" y="5995922"/>
            <a:ext cx="1078600" cy="309593"/>
            <a:chOff x="18961" y="16659"/>
            <a:chExt cx="2468" cy="801"/>
          </a:xfrm>
        </p:grpSpPr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18969" y="16667"/>
              <a:ext cx="586" cy="785"/>
              <a:chOff x="18969" y="16667"/>
              <a:chExt cx="586" cy="785"/>
            </a:xfrm>
          </p:grpSpPr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18969" y="16667"/>
                <a:ext cx="586" cy="785"/>
              </a:xfrm>
              <a:custGeom>
                <a:avLst/>
                <a:gdLst>
                  <a:gd name="T0" fmla="+- 0 18969 18969"/>
                  <a:gd name="T1" fmla="*/ T0 w 586"/>
                  <a:gd name="T2" fmla="+- 0 16667 16667"/>
                  <a:gd name="T3" fmla="*/ 16667 h 785"/>
                  <a:gd name="T4" fmla="+- 0 19555 18969"/>
                  <a:gd name="T5" fmla="*/ T4 w 586"/>
                  <a:gd name="T6" fmla="+- 0 16667 16667"/>
                  <a:gd name="T7" fmla="*/ 16667 h 785"/>
                  <a:gd name="T8" fmla="+- 0 19555 18969"/>
                  <a:gd name="T9" fmla="*/ T8 w 586"/>
                  <a:gd name="T10" fmla="+- 0 17451 16667"/>
                  <a:gd name="T11" fmla="*/ 17451 h 785"/>
                  <a:gd name="T12" fmla="+- 0 18969 18969"/>
                  <a:gd name="T13" fmla="*/ T12 w 586"/>
                  <a:gd name="T14" fmla="+- 0 17451 16667"/>
                  <a:gd name="T15" fmla="*/ 17451 h 785"/>
                  <a:gd name="T16" fmla="+- 0 18969 18969"/>
                  <a:gd name="T17" fmla="*/ T16 w 586"/>
                  <a:gd name="T18" fmla="+- 0 16667 16667"/>
                  <a:gd name="T19" fmla="*/ 16667 h 78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86" h="785">
                    <a:moveTo>
                      <a:pt x="0" y="0"/>
                    </a:moveTo>
                    <a:lnTo>
                      <a:pt x="586" y="0"/>
                    </a:lnTo>
                    <a:lnTo>
                      <a:pt x="586" y="784"/>
                    </a:lnTo>
                    <a:lnTo>
                      <a:pt x="0" y="78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19555" y="16667"/>
              <a:ext cx="1866" cy="455"/>
              <a:chOff x="19555" y="16667"/>
              <a:chExt cx="1866" cy="455"/>
            </a:xfrm>
          </p:grpSpPr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9555" y="16667"/>
                <a:ext cx="1866" cy="455"/>
              </a:xfrm>
              <a:custGeom>
                <a:avLst/>
                <a:gdLst>
                  <a:gd name="T0" fmla="+- 0 21422 19555"/>
                  <a:gd name="T1" fmla="*/ T0 w 1866"/>
                  <a:gd name="T2" fmla="+- 0 17122 16667"/>
                  <a:gd name="T3" fmla="*/ 17122 h 455"/>
                  <a:gd name="T4" fmla="+- 0 19555 19555"/>
                  <a:gd name="T5" fmla="*/ T4 w 1866"/>
                  <a:gd name="T6" fmla="+- 0 17122 16667"/>
                  <a:gd name="T7" fmla="*/ 17122 h 455"/>
                  <a:gd name="T8" fmla="+- 0 19555 19555"/>
                  <a:gd name="T9" fmla="*/ T8 w 1866"/>
                  <a:gd name="T10" fmla="+- 0 16667 16667"/>
                  <a:gd name="T11" fmla="*/ 16667 h 455"/>
                  <a:gd name="T12" fmla="+- 0 21422 19555"/>
                  <a:gd name="T13" fmla="*/ T12 w 1866"/>
                  <a:gd name="T14" fmla="+- 0 16667 16667"/>
                  <a:gd name="T15" fmla="*/ 16667 h 455"/>
                  <a:gd name="T16" fmla="+- 0 21422 19555"/>
                  <a:gd name="T17" fmla="*/ T16 w 1866"/>
                  <a:gd name="T18" fmla="+- 0 17122 16667"/>
                  <a:gd name="T19" fmla="*/ 17122 h 45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1866" h="455">
                    <a:moveTo>
                      <a:pt x="1867" y="455"/>
                    </a:moveTo>
                    <a:lnTo>
                      <a:pt x="0" y="455"/>
                    </a:lnTo>
                    <a:lnTo>
                      <a:pt x="0" y="0"/>
                    </a:lnTo>
                    <a:lnTo>
                      <a:pt x="1867" y="0"/>
                    </a:lnTo>
                    <a:lnTo>
                      <a:pt x="1867" y="455"/>
                    </a:lnTo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</p:grpSp>
      <p:grpSp>
        <p:nvGrpSpPr>
          <p:cNvPr id="13" name="Group 16"/>
          <p:cNvGrpSpPr>
            <a:grpSpLocks/>
          </p:cNvGrpSpPr>
          <p:nvPr userDrawn="1"/>
        </p:nvGrpSpPr>
        <p:grpSpPr bwMode="auto">
          <a:xfrm>
            <a:off x="7972068" y="6001727"/>
            <a:ext cx="255458" cy="303788"/>
            <a:chOff x="15829" y="16667"/>
            <a:chExt cx="585" cy="785"/>
          </a:xfrm>
        </p:grpSpPr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5829" y="16667"/>
              <a:ext cx="585" cy="785"/>
            </a:xfrm>
            <a:custGeom>
              <a:avLst/>
              <a:gdLst>
                <a:gd name="T0" fmla="+- 0 15829 15829"/>
                <a:gd name="T1" fmla="*/ T0 w 585"/>
                <a:gd name="T2" fmla="+- 0 16667 16667"/>
                <a:gd name="T3" fmla="*/ 16667 h 785"/>
                <a:gd name="T4" fmla="+- 0 16414 15829"/>
                <a:gd name="T5" fmla="*/ T4 w 585"/>
                <a:gd name="T6" fmla="+- 0 16667 16667"/>
                <a:gd name="T7" fmla="*/ 16667 h 785"/>
                <a:gd name="T8" fmla="+- 0 16414 15829"/>
                <a:gd name="T9" fmla="*/ T8 w 585"/>
                <a:gd name="T10" fmla="+- 0 17451 16667"/>
                <a:gd name="T11" fmla="*/ 17451 h 785"/>
                <a:gd name="T12" fmla="+- 0 15829 15829"/>
                <a:gd name="T13" fmla="*/ T12 w 585"/>
                <a:gd name="T14" fmla="+- 0 17451 16667"/>
                <a:gd name="T15" fmla="*/ 17451 h 785"/>
                <a:gd name="T16" fmla="+- 0 15829 15829"/>
                <a:gd name="T17" fmla="*/ T16 w 585"/>
                <a:gd name="T18" fmla="+- 0 16667 16667"/>
                <a:gd name="T19" fmla="*/ 16667 h 78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5" h="785">
                  <a:moveTo>
                    <a:pt x="0" y="0"/>
                  </a:moveTo>
                  <a:lnTo>
                    <a:pt x="585" y="0"/>
                  </a:lnTo>
                  <a:lnTo>
                    <a:pt x="585" y="784"/>
                  </a:lnTo>
                  <a:lnTo>
                    <a:pt x="0" y="784"/>
                  </a:lnTo>
                  <a:lnTo>
                    <a:pt x="0" y="0"/>
                  </a:lnTo>
                </a:path>
              </a:pathLst>
            </a:custGeom>
            <a:solidFill>
              <a:srgbClr val="00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15" name="Group 18"/>
          <p:cNvGrpSpPr>
            <a:grpSpLocks/>
          </p:cNvGrpSpPr>
          <p:nvPr userDrawn="1"/>
        </p:nvGrpSpPr>
        <p:grpSpPr bwMode="auto">
          <a:xfrm>
            <a:off x="9012664" y="6001727"/>
            <a:ext cx="255458" cy="303788"/>
            <a:chOff x="17397" y="16667"/>
            <a:chExt cx="585" cy="785"/>
          </a:xfrm>
        </p:grpSpPr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7397" y="16667"/>
              <a:ext cx="585" cy="785"/>
            </a:xfrm>
            <a:custGeom>
              <a:avLst/>
              <a:gdLst>
                <a:gd name="T0" fmla="+- 0 17397 17397"/>
                <a:gd name="T1" fmla="*/ T0 w 585"/>
                <a:gd name="T2" fmla="+- 0 16667 16667"/>
                <a:gd name="T3" fmla="*/ 16667 h 785"/>
                <a:gd name="T4" fmla="+- 0 17982 17397"/>
                <a:gd name="T5" fmla="*/ T4 w 585"/>
                <a:gd name="T6" fmla="+- 0 16667 16667"/>
                <a:gd name="T7" fmla="*/ 16667 h 785"/>
                <a:gd name="T8" fmla="+- 0 17982 17397"/>
                <a:gd name="T9" fmla="*/ T8 w 585"/>
                <a:gd name="T10" fmla="+- 0 17451 16667"/>
                <a:gd name="T11" fmla="*/ 17451 h 785"/>
                <a:gd name="T12" fmla="+- 0 17397 17397"/>
                <a:gd name="T13" fmla="*/ T12 w 585"/>
                <a:gd name="T14" fmla="+- 0 17451 16667"/>
                <a:gd name="T15" fmla="*/ 17451 h 785"/>
                <a:gd name="T16" fmla="+- 0 17397 17397"/>
                <a:gd name="T17" fmla="*/ T16 w 585"/>
                <a:gd name="T18" fmla="+- 0 16667 16667"/>
                <a:gd name="T19" fmla="*/ 16667 h 78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5" h="785">
                  <a:moveTo>
                    <a:pt x="0" y="0"/>
                  </a:moveTo>
                  <a:lnTo>
                    <a:pt x="585" y="0"/>
                  </a:lnTo>
                  <a:lnTo>
                    <a:pt x="585" y="784"/>
                  </a:lnTo>
                  <a:lnTo>
                    <a:pt x="0" y="784"/>
                  </a:lnTo>
                  <a:lnTo>
                    <a:pt x="0" y="0"/>
                  </a:lnTo>
                </a:path>
              </a:pathLst>
            </a:custGeom>
            <a:solidFill>
              <a:srgbClr val="00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17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9" y="3465083"/>
            <a:ext cx="846604" cy="284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ángulo 17"/>
          <p:cNvSpPr/>
          <p:nvPr userDrawn="1"/>
        </p:nvSpPr>
        <p:spPr>
          <a:xfrm>
            <a:off x="1941895" y="3390445"/>
            <a:ext cx="6096000" cy="24052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75"/>
              </a:lnSpc>
              <a:spcAft>
                <a:spcPts val="0"/>
              </a:spcAft>
            </a:pPr>
            <a:r>
              <a:rPr lang="en-US" sz="2400" b="1" spc="110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E-mails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380"/>
              </a:lnSpc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4"/>
              </a:rPr>
              <a:t>info@ccn-cert.cni.es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5"/>
              </a:rPr>
              <a:t>ccn@cni.es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6"/>
              </a:rPr>
              <a:t>sondas@ccn-cert.cni.es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7"/>
              </a:rPr>
              <a:t>redsara@ccn-cert.cni.es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8"/>
              </a:rPr>
              <a:t>organismo.certificacion@cni.es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ángulo 18"/>
          <p:cNvSpPr/>
          <p:nvPr userDrawn="1"/>
        </p:nvSpPr>
        <p:spPr>
          <a:xfrm>
            <a:off x="6719412" y="3390445"/>
            <a:ext cx="6096000" cy="16576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75"/>
              </a:lnSpc>
              <a:spcAft>
                <a:spcPts val="0"/>
              </a:spcAft>
            </a:pPr>
            <a:r>
              <a:rPr lang="en-US" sz="2400" b="1" spc="110" dirty="0" err="1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Página</a:t>
            </a:r>
            <a:r>
              <a:rPr lang="en-US" sz="2400" b="1" dirty="0" err="1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</a:t>
            </a:r>
            <a:r>
              <a:rPr lang="en-US" sz="2400" b="1" spc="230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US" sz="2400" b="1" spc="110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web: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380"/>
              </a:lnSpc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9"/>
              </a:rPr>
              <a:t>www.ccn.cni.es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38375">
              <a:lnSpc>
                <a:spcPct val="102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10"/>
              </a:rPr>
              <a:t>www.ccn-cert.cni.es</a:t>
            </a: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  <a:hlinkClick r:id="rId11"/>
              </a:rPr>
              <a:t> www.oc.ccn.cni.es</a:t>
            </a:r>
            <a:endParaRPr lang="es-E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900" y="0"/>
            <a:ext cx="47371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93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9.jpeg"/><Relationship Id="rId7" Type="http://schemas.openxmlformats.org/officeDocument/2006/relationships/image" Target="../media/image6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svg"/><Relationship Id="rId10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21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hyperlink" Target="../../V&#237;deos/CCN-CERT/Dec&#225;logo%20CCN-CERT%20(base).mp4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ccn@cni.es" TargetMode="External"/><Relationship Id="rId2" Type="http://schemas.openxmlformats.org/officeDocument/2006/relationships/hyperlink" Target="mailto:info@ccn-cert.cni.es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organismo.certificacion@cni.es" TargetMode="External"/><Relationship Id="rId5" Type="http://schemas.openxmlformats.org/officeDocument/2006/relationships/hyperlink" Target="mailto:sat-sara@ccn-cert.cni.es" TargetMode="External"/><Relationship Id="rId4" Type="http://schemas.openxmlformats.org/officeDocument/2006/relationships/hyperlink" Target="mailto:sondas@ccn-cert.cni.e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isa.europa.eu/publications/enisa-threat-landscape-202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8" Type="http://schemas.openxmlformats.org/officeDocument/2006/relationships/image" Target="../media/image42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0.pn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15" Type="http://schemas.openxmlformats.org/officeDocument/2006/relationships/image" Target="../media/image39.png"/><Relationship Id="rId19" Type="http://schemas.openxmlformats.org/officeDocument/2006/relationships/image" Target="../media/image43.png"/><Relationship Id="rId4" Type="http://schemas.openxmlformats.org/officeDocument/2006/relationships/image" Target="../media/image34.jpeg"/><Relationship Id="rId1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/>
          <p:cNvSpPr txBox="1"/>
          <p:nvPr/>
        </p:nvSpPr>
        <p:spPr>
          <a:xfrm>
            <a:off x="1210408" y="1990485"/>
            <a:ext cx="5695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VI Jornadas sobre el Control Jurisdiccional de las AAPP</a:t>
            </a:r>
            <a:endParaRPr lang="es-ES" sz="3600" b="1" dirty="0"/>
          </a:p>
        </p:txBody>
      </p:sp>
      <p:sp>
        <p:nvSpPr>
          <p:cNvPr id="35" name="CuadroTexto 34"/>
          <p:cNvSpPr txBox="1"/>
          <p:nvPr/>
        </p:nvSpPr>
        <p:spPr>
          <a:xfrm>
            <a:off x="1968137" y="3378072"/>
            <a:ext cx="39914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200" dirty="0" smtClean="0"/>
              <a:t>Ciberseguridad en la</a:t>
            </a:r>
          </a:p>
          <a:p>
            <a:pPr algn="ctr"/>
            <a:r>
              <a:rPr lang="es-ES" sz="3200" dirty="0" smtClean="0"/>
              <a:t>Administración Pública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11359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/>
        <p:txBody>
          <a:bodyPr>
            <a:normAutofit fontScale="25000" lnSpcReduction="20000"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2774123" y="1759564"/>
            <a:ext cx="8390235" cy="432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indent="-285750" algn="just">
              <a:lnSpc>
                <a:spcPct val="102000"/>
              </a:lnSpc>
              <a:spcBef>
                <a:spcPts val="300"/>
              </a:spcBef>
              <a:buSzPct val="110000"/>
              <a:buFont typeface="Arial" panose="020B0604020202020204" pitchFamily="34" charset="0"/>
              <a:buChar char="•"/>
            </a:pP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ES" altLang="es-ES" sz="2000" b="1" dirty="0" smtClean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 Decreto 311/2022, de 3 de mayo, por el que se regula el Esquema Nacional de Seguridad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proporciona un marco normativo fundamentado en unos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principios básicos 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seguridad para los sistemas de información.</a:t>
            </a:r>
          </a:p>
          <a:p>
            <a:pPr marL="298450" indent="-285750" algn="just">
              <a:lnSpc>
                <a:spcPct val="102000"/>
              </a:lnSpc>
              <a:spcBef>
                <a:spcPts val="300"/>
              </a:spcBef>
              <a:buSzPct val="110000"/>
              <a:buFont typeface="Arial" panose="020B0604020202020204" pitchFamily="34" charset="0"/>
              <a:buChar char="•"/>
            </a:pP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obligado cumplimiento para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todo el Sector Público 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y para las entidades del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Sector Privado que presten servicio a las entidades del Sector Público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98450" indent="-285750" algn="just">
              <a:lnSpc>
                <a:spcPct val="102000"/>
              </a:lnSpc>
              <a:spcBef>
                <a:spcPts val="300"/>
              </a:spcBef>
              <a:buSzPct val="110000"/>
              <a:buFont typeface="Arial" panose="020B0604020202020204" pitchFamily="34" charset="0"/>
              <a:buChar char="•"/>
            </a:pP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Los sistemas se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categorizan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como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BÁSICO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MEDIO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ALTO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conforme a la evaluación de las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dimensiones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 seguridad del sistema: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Confidencialidad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Integridad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Trazabilidad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Autenticidad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Disponibilidad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98450" indent="-285750" algn="just">
              <a:lnSpc>
                <a:spcPct val="102000"/>
              </a:lnSpc>
              <a:spcBef>
                <a:spcPts val="300"/>
              </a:spcBef>
              <a:buSzPct val="110000"/>
              <a:buFont typeface="Arial" panose="020B0604020202020204" pitchFamily="34" charset="0"/>
              <a:buChar char="•"/>
            </a:pP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Existencia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Perfiles de Cumplimiento Específicos 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(PCE) para cubrir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necesidades comunes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s-ES" alt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especiales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(PCE-RES, PCE-Sector Salud, PCE-NIS2, </a:t>
            </a:r>
            <a:r>
              <a:rPr lang="es-ES" altLang="es-E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298450" indent="-285750" algn="just">
              <a:lnSpc>
                <a:spcPct val="102000"/>
              </a:lnSpc>
              <a:spcBef>
                <a:spcPts val="300"/>
              </a:spcBef>
              <a:buSzPct val="110000"/>
              <a:buFont typeface="Arial" panose="020B0604020202020204" pitchFamily="34" charset="0"/>
              <a:buChar char="•"/>
            </a:pP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Elaboración del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Informe Nacional del Estado de Seguridad (INES) 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 partir de los datos recogidos en la plataforma y regulados en el ENS.</a:t>
            </a:r>
            <a:endParaRPr lang="es-ES" altLang="es-ES" sz="2000" b="1" dirty="0">
              <a:solidFill>
                <a:srgbClr val="00ADE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pic>
        <p:nvPicPr>
          <p:cNvPr id="8" name="Picture 6" descr="Resultado de imagen de list">
            <a:extLst>
              <a:ext uri="{FF2B5EF4-FFF2-40B4-BE49-F238E27FC236}">
                <a16:creationId xmlns:a16="http://schemas.microsoft.com/office/drawing/2014/main" id="{974A1CCC-3ADE-4565-A88F-2CE6CF5421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413079" y="2836335"/>
            <a:ext cx="3820117" cy="20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9 Imagen" descr="ENS_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1" y="1759565"/>
            <a:ext cx="1800200" cy="126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82436" y="956345"/>
            <a:ext cx="1068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Esquema Nacional de Seguridad (ENS)</a:t>
            </a:r>
            <a:endParaRPr lang="es-ES" sz="3600" b="1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/>
        <p:txBody>
          <a:bodyPr>
            <a:normAutofit fontScale="25000" lnSpcReduction="20000"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2774123" y="1759564"/>
            <a:ext cx="8390235" cy="4283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indent="-285750" algn="just">
              <a:lnSpc>
                <a:spcPct val="102000"/>
              </a:lnSpc>
              <a:spcBef>
                <a:spcPts val="300"/>
              </a:spcBef>
              <a:buSzPct val="110000"/>
              <a:buFont typeface="Arial" panose="020B0604020202020204" pitchFamily="34" charset="0"/>
              <a:buChar char="•"/>
            </a:pP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Crear las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CONDICIONES NECESARIAS DE CONFIANZA 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en el uso de los medios electrónicos, a través de </a:t>
            </a:r>
            <a:r>
              <a:rPr lang="es-ES" alt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medidas 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para garantizar la </a:t>
            </a:r>
            <a:r>
              <a:rPr lang="es-ES" alt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seguridad, 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que permita a los ciudadanos y a las </a:t>
            </a:r>
            <a:r>
              <a:rPr lang="es-ES" alt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AA.PP., </a:t>
            </a:r>
            <a:r>
              <a:rPr lang="es-ES" alt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el ejercicio de derechos y el cumplimiento de deberes 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a través de estos medios.</a:t>
            </a:r>
          </a:p>
          <a:p>
            <a:pPr marL="298450" indent="-285750" algn="just">
              <a:spcBef>
                <a:spcPts val="300"/>
              </a:spcBef>
              <a:buSzPct val="111000"/>
              <a:buFont typeface="Arial" panose="020B0604020202020204" pitchFamily="34" charset="0"/>
              <a:buChar char="•"/>
            </a:pP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Promover la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GESTIÓN CONTINUADA DE LA SEGURIDAD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, al margen de impulsos puntuales, o de su ausencia.</a:t>
            </a:r>
          </a:p>
          <a:p>
            <a:pPr marL="298450" indent="-285750" algn="just">
              <a:lnSpc>
                <a:spcPct val="101000"/>
              </a:lnSpc>
              <a:spcBef>
                <a:spcPts val="300"/>
              </a:spcBef>
              <a:buSzPct val="111000"/>
              <a:buFont typeface="Arial" panose="020B0604020202020204" pitchFamily="34" charset="0"/>
              <a:buChar char="•"/>
            </a:pP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Contemplar los aspectos de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PREVENCIÓN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DETECCIÓN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RESPUESTA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98450" indent="-285750" algn="just">
              <a:lnSpc>
                <a:spcPct val="10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s-ES" altLang="es-ES" sz="2000" dirty="0">
                <a:latin typeface="Calibri" panose="020F0502020204030204" pitchFamily="34" charset="0"/>
                <a:ea typeface="Arial Black" panose="020B0A04020102020204" pitchFamily="34" charset="0"/>
                <a:cs typeface="Calibri" panose="020F0502020204030204" pitchFamily="34" charset="0"/>
              </a:rPr>
              <a:t>Promover un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TRATAMIENTO HOMOGÉNEO </a:t>
            </a:r>
            <a:r>
              <a:rPr lang="es-ES" altLang="es-ES" sz="2000" dirty="0">
                <a:latin typeface="Calibri" panose="020F0502020204030204" pitchFamily="34" charset="0"/>
                <a:ea typeface="Arial Black" panose="020B0A04020102020204" pitchFamily="34" charset="0"/>
                <a:cs typeface="Calibri" panose="020F0502020204030204" pitchFamily="34" charset="0"/>
              </a:rPr>
              <a:t>de la seguridad que facilite la cooperación cuando participan diversas entidades, mediante </a:t>
            </a:r>
            <a:r>
              <a:rPr lang="es-ES" altLang="es-ES" sz="2000" b="1" dirty="0">
                <a:latin typeface="Calibri" panose="020F0502020204030204" pitchFamily="34" charset="0"/>
                <a:ea typeface="Arial Black" panose="020B0A04020102020204" pitchFamily="34" charset="0"/>
                <a:cs typeface="Calibri" panose="020F0502020204030204" pitchFamily="34" charset="0"/>
              </a:rPr>
              <a:t>lenguaje y elementos comunes</a:t>
            </a:r>
            <a:r>
              <a:rPr lang="es-ES" altLang="es-ES" sz="2000" dirty="0">
                <a:latin typeface="Calibri" panose="020F0502020204030204" pitchFamily="34" charset="0"/>
                <a:ea typeface="Arial Black" panose="020B0A04020102020204" pitchFamily="34" charset="0"/>
                <a:cs typeface="Calibri" panose="020F0502020204030204" pitchFamily="34" charset="0"/>
              </a:rPr>
              <a:t>, para facilitar la implementación de medidas, la interacción entre AA.PP. y la comunicación de requisitos de seguridad a la industria.</a:t>
            </a:r>
          </a:p>
          <a:p>
            <a:pPr marL="298450" indent="-285750" algn="just">
              <a:lnSpc>
                <a:spcPct val="10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Proporcionar </a:t>
            </a:r>
            <a:r>
              <a:rPr lang="es-ES" alt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liderazgo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en materia de </a:t>
            </a:r>
            <a:r>
              <a:rPr lang="es-ES" altLang="es-ES" sz="20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BUENAS PRÁCTICAS</a:t>
            </a:r>
            <a:r>
              <a:rPr lang="es-ES" alt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pic>
        <p:nvPicPr>
          <p:cNvPr id="8" name="Picture 6" descr="Resultado de imagen de list">
            <a:extLst>
              <a:ext uri="{FF2B5EF4-FFF2-40B4-BE49-F238E27FC236}">
                <a16:creationId xmlns:a16="http://schemas.microsoft.com/office/drawing/2014/main" id="{974A1CCC-3ADE-4565-A88F-2CE6CF5421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413079" y="2836335"/>
            <a:ext cx="3820117" cy="20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9 Imagen" descr="ENS_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1" y="1759565"/>
            <a:ext cx="1800200" cy="126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82436" y="956345"/>
            <a:ext cx="1068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¿Por qué el ENS?</a:t>
            </a:r>
            <a:endParaRPr lang="es-ES" sz="36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2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838200" y="1968238"/>
            <a:ext cx="10515600" cy="4351338"/>
          </a:xfrm>
        </p:spPr>
        <p:txBody>
          <a:bodyPr>
            <a:normAutofit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688" y="1791970"/>
            <a:ext cx="4324188" cy="44322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649903" y="4597220"/>
            <a:ext cx="2520237" cy="1283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Instalaciones e Infraestructuras (7)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Gestión del personal (4)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Protección de los equipos (4)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Protección de las comunicaciones (4)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Protección de los soportes de información (5)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Protección de aplicaciones informáticas (2)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Protección de la información (6)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Protección de los servicios  (4)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96837" y="3110562"/>
            <a:ext cx="1806116" cy="8878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Planificación (5)</a:t>
            </a:r>
          </a:p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Control de acceso (6)</a:t>
            </a:r>
          </a:p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Explotación (10)</a:t>
            </a:r>
          </a:p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Recursos externos (4)</a:t>
            </a:r>
          </a:p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Servicios en la nube (1)</a:t>
            </a:r>
          </a:p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Continuidad del servicio (4)</a:t>
            </a:r>
          </a:p>
          <a:p>
            <a:pPr algn="r"/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Monitorización del sistema (3)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373360" y="1806090"/>
            <a:ext cx="1637354" cy="757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Política de seguridad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Normativa de seguridad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Procedimientos de seguridad</a:t>
            </a:r>
          </a:p>
          <a:p>
            <a:r>
              <a:rPr lang="es-ES" sz="800" dirty="0">
                <a:solidFill>
                  <a:srgbClr val="8F8F8F"/>
                </a:solidFill>
                <a:latin typeface="Neue Haas Grotesk Text Pro" panose="020B0504020202020204" pitchFamily="34" charset="0"/>
              </a:rPr>
              <a:t>Proceso de autorización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C49FAEF9-4D0E-4D1C-A8FC-1A2A6589B52F}"/>
              </a:ext>
            </a:extLst>
          </p:cNvPr>
          <p:cNvGrpSpPr/>
          <p:nvPr/>
        </p:nvGrpSpPr>
        <p:grpSpPr>
          <a:xfrm>
            <a:off x="6470233" y="1791970"/>
            <a:ext cx="4006177" cy="4432200"/>
            <a:chOff x="6501469" y="1744643"/>
            <a:chExt cx="3870695" cy="4392651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39787895-1961-408B-AAE2-1679371EBFA7}"/>
                </a:ext>
              </a:extLst>
            </p:cNvPr>
            <p:cNvGrpSpPr/>
            <p:nvPr/>
          </p:nvGrpSpPr>
          <p:grpSpPr>
            <a:xfrm>
              <a:off x="6501469" y="1744643"/>
              <a:ext cx="3870695" cy="4392651"/>
              <a:chOff x="6501469" y="1744643"/>
              <a:chExt cx="3870695" cy="4392651"/>
            </a:xfrm>
          </p:grpSpPr>
          <p:grpSp>
            <p:nvGrpSpPr>
              <p:cNvPr id="15" name="Grupo 14">
                <a:extLst>
                  <a:ext uri="{FF2B5EF4-FFF2-40B4-BE49-F238E27FC236}">
                    <a16:creationId xmlns:a16="http://schemas.microsoft.com/office/drawing/2014/main" id="{8453643E-DE56-4698-B929-C4CC5322BFB1}"/>
                  </a:ext>
                </a:extLst>
              </p:cNvPr>
              <p:cNvGrpSpPr/>
              <p:nvPr/>
            </p:nvGrpSpPr>
            <p:grpSpPr>
              <a:xfrm>
                <a:off x="6501469" y="1744643"/>
                <a:ext cx="3870695" cy="4392651"/>
                <a:chOff x="6501469" y="1744643"/>
                <a:chExt cx="3870695" cy="4392651"/>
              </a:xfrm>
            </p:grpSpPr>
            <p:grpSp>
              <p:nvGrpSpPr>
                <p:cNvPr id="17" name="Grupo 16">
                  <a:extLst>
                    <a:ext uri="{FF2B5EF4-FFF2-40B4-BE49-F238E27FC236}">
                      <a16:creationId xmlns:a16="http://schemas.microsoft.com/office/drawing/2014/main" id="{219E18F5-8B06-4D64-BC1A-9369646CE789}"/>
                    </a:ext>
                  </a:extLst>
                </p:cNvPr>
                <p:cNvGrpSpPr/>
                <p:nvPr/>
              </p:nvGrpSpPr>
              <p:grpSpPr>
                <a:xfrm>
                  <a:off x="6501469" y="1744643"/>
                  <a:ext cx="3870695" cy="4392651"/>
                  <a:chOff x="6501469" y="1744643"/>
                  <a:chExt cx="3870695" cy="4392651"/>
                </a:xfrm>
              </p:grpSpPr>
              <p:grpSp>
                <p:nvGrpSpPr>
                  <p:cNvPr id="19" name="Grupo 18">
                    <a:extLst>
                      <a:ext uri="{FF2B5EF4-FFF2-40B4-BE49-F238E27FC236}">
                        <a16:creationId xmlns:a16="http://schemas.microsoft.com/office/drawing/2014/main" id="{A1200729-43D9-4628-9354-9A6B6DC3BD56}"/>
                      </a:ext>
                    </a:extLst>
                  </p:cNvPr>
                  <p:cNvGrpSpPr/>
                  <p:nvPr/>
                </p:nvGrpSpPr>
                <p:grpSpPr>
                  <a:xfrm>
                    <a:off x="6501469" y="1744643"/>
                    <a:ext cx="3870695" cy="4392651"/>
                    <a:chOff x="6501469" y="1744643"/>
                    <a:chExt cx="3870695" cy="4392651"/>
                  </a:xfrm>
                </p:grpSpPr>
                <p:pic>
                  <p:nvPicPr>
                    <p:cNvPr id="21" name="Imagen 20"/>
                    <p:cNvPicPr/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288" t="965" r="30139" b="10409"/>
                    <a:stretch/>
                  </p:blipFill>
                  <p:spPr bwMode="auto">
                    <a:xfrm>
                      <a:off x="6501469" y="1744643"/>
                      <a:ext cx="3870695" cy="439265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  <p:sp>
                  <p:nvSpPr>
                    <p:cNvPr id="22" name="Rectángulo 21">
                      <a:extLst>
                        <a:ext uri="{FF2B5EF4-FFF2-40B4-BE49-F238E27FC236}">
                          <a16:creationId xmlns:a16="http://schemas.microsoft.com/office/drawing/2014/main" id="{4C8E681E-C753-4111-9AD0-8D664E179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15275" y="3333750"/>
                      <a:ext cx="238125" cy="2952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 dirty="0"/>
                    </a:p>
                  </p:txBody>
                </p:sp>
                <p:sp>
                  <p:nvSpPr>
                    <p:cNvPr id="23" name="CuadroTexto 42">
                      <a:extLst>
                        <a:ext uri="{FF2B5EF4-FFF2-40B4-BE49-F238E27FC236}">
                          <a16:creationId xmlns:a16="http://schemas.microsoft.com/office/drawing/2014/main" id="{D25A0F51-4BE9-4BCE-BD15-88C36F9C60B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81950" y="3176885"/>
                      <a:ext cx="423862" cy="46166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s-E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s-ES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(4)</a:t>
                      </a:r>
                    </a:p>
                    <a:p>
                      <a:r>
                        <a:rPr lang="es-ES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(29)</a:t>
                      </a:r>
                    </a:p>
                    <a:p>
                      <a:r>
                        <a:rPr lang="es-ES" sz="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(35)</a:t>
                      </a:r>
                    </a:p>
                  </p:txBody>
                </p:sp>
                <p:sp>
                  <p:nvSpPr>
                    <p:cNvPr id="24" name="Rectángulo 23">
                      <a:extLst>
                        <a:ext uri="{FF2B5EF4-FFF2-40B4-BE49-F238E27FC236}">
                          <a16:creationId xmlns:a16="http://schemas.microsoft.com/office/drawing/2014/main" id="{919636D7-901F-4D1D-B73A-1A65789EDA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78536" y="4762500"/>
                      <a:ext cx="238125" cy="13763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 dirty="0"/>
                    </a:p>
                  </p:txBody>
                </p:sp>
              </p:grpSp>
              <p:sp>
                <p:nvSpPr>
                  <p:cNvPr id="20" name="CuadroTexto 39">
                    <a:extLst>
                      <a:ext uri="{FF2B5EF4-FFF2-40B4-BE49-F238E27FC236}">
                        <a16:creationId xmlns:a16="http://schemas.microsoft.com/office/drawing/2014/main" id="{28DC1803-6EEA-495F-BC26-9544C132A7F8}"/>
                      </a:ext>
                    </a:extLst>
                  </p:cNvPr>
                  <p:cNvSpPr txBox="1"/>
                  <p:nvPr/>
                </p:nvSpPr>
                <p:spPr>
                  <a:xfrm>
                    <a:off x="9788830" y="4729854"/>
                    <a:ext cx="416249" cy="2135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s-E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s-ES" sz="8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Neue Haas Grotesk Text Pro" panose="020B0504020202020204" pitchFamily="34" charset="0"/>
                      </a:rPr>
                      <a:t>(33)</a:t>
                    </a:r>
                    <a:endParaRPr lang="es-ES" sz="800" dirty="0">
                      <a:solidFill>
                        <a:srgbClr val="8F8F8F"/>
                      </a:solidFill>
                      <a:latin typeface="Neue Haas Grotesk Text Pro" panose="020B0504020202020204" pitchFamily="34" charset="0"/>
                    </a:endParaRPr>
                  </a:p>
                </p:txBody>
              </p:sp>
            </p:grpSp>
            <p:sp>
              <p:nvSpPr>
                <p:cNvPr id="18" name="Rectángulo 17">
                  <a:extLst>
                    <a:ext uri="{FF2B5EF4-FFF2-40B4-BE49-F238E27FC236}">
                      <a16:creationId xmlns:a16="http://schemas.microsoft.com/office/drawing/2014/main" id="{FDFEDDAD-786A-47F9-9A45-A30F688C0C42}"/>
                    </a:ext>
                  </a:extLst>
                </p:cNvPr>
                <p:cNvSpPr/>
                <p:nvPr/>
              </p:nvSpPr>
              <p:spPr>
                <a:xfrm>
                  <a:off x="9567206" y="3019425"/>
                  <a:ext cx="476906" cy="3385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 dirty="0"/>
                </a:p>
              </p:txBody>
            </p:sp>
          </p:grpSp>
          <p:sp>
            <p:nvSpPr>
              <p:cNvPr id="16" name="CuadroTexto 35">
                <a:extLst>
                  <a:ext uri="{FF2B5EF4-FFF2-40B4-BE49-F238E27FC236}">
                    <a16:creationId xmlns:a16="http://schemas.microsoft.com/office/drawing/2014/main" id="{143FED66-EC57-4332-8ACE-9B70669E9282}"/>
                  </a:ext>
                </a:extLst>
              </p:cNvPr>
              <p:cNvSpPr txBox="1"/>
              <p:nvPr/>
            </p:nvSpPr>
            <p:spPr>
              <a:xfrm>
                <a:off x="9547859" y="2911990"/>
                <a:ext cx="6014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3200" b="1" dirty="0">
                    <a:solidFill>
                      <a:srgbClr val="FF8021"/>
                    </a:solidFill>
                  </a:rPr>
                  <a:t>68</a:t>
                </a:r>
              </a:p>
            </p:txBody>
          </p:sp>
        </p:grp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33239CDE-F3FC-4817-BDF9-F1D4EFA7611C}"/>
                </a:ext>
              </a:extLst>
            </p:cNvPr>
            <p:cNvSpPr/>
            <p:nvPr/>
          </p:nvSpPr>
          <p:spPr>
            <a:xfrm>
              <a:off x="6940986" y="4381500"/>
              <a:ext cx="58376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 dirty="0"/>
            </a:p>
          </p:txBody>
        </p:sp>
      </p:grpSp>
      <p:sp>
        <p:nvSpPr>
          <p:cNvPr id="25" name="CuadroTexto 44">
            <a:extLst>
              <a:ext uri="{FF2B5EF4-FFF2-40B4-BE49-F238E27FC236}">
                <a16:creationId xmlns:a16="http://schemas.microsoft.com/office/drawing/2014/main" id="{F841767D-5718-4F0B-B9A3-38C10E1D0B9B}"/>
              </a:ext>
            </a:extLst>
          </p:cNvPr>
          <p:cNvSpPr txBox="1"/>
          <p:nvPr/>
        </p:nvSpPr>
        <p:spPr>
          <a:xfrm>
            <a:off x="6872908" y="4309788"/>
            <a:ext cx="622499" cy="59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b="1" dirty="0">
                <a:solidFill>
                  <a:srgbClr val="F14124"/>
                </a:solidFill>
              </a:rPr>
              <a:t>73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501160" y="4287321"/>
            <a:ext cx="600892" cy="381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44">
            <a:extLst>
              <a:ext uri="{FF2B5EF4-FFF2-40B4-BE49-F238E27FC236}">
                <a16:creationId xmlns:a16="http://schemas.microsoft.com/office/drawing/2014/main" id="{F841767D-5718-4F0B-B9A3-38C10E1D0B9B}"/>
              </a:ext>
            </a:extLst>
          </p:cNvPr>
          <p:cNvSpPr txBox="1"/>
          <p:nvPr/>
        </p:nvSpPr>
        <p:spPr>
          <a:xfrm>
            <a:off x="1427802" y="4204130"/>
            <a:ext cx="622499" cy="59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b="1" dirty="0" smtClean="0">
                <a:solidFill>
                  <a:srgbClr val="379AD5"/>
                </a:solidFill>
              </a:rPr>
              <a:t>36</a:t>
            </a:r>
            <a:endParaRPr lang="es-ES" sz="3200" b="1" dirty="0">
              <a:solidFill>
                <a:srgbClr val="379AD5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3929694" y="2956527"/>
            <a:ext cx="600892" cy="381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44">
            <a:extLst>
              <a:ext uri="{FF2B5EF4-FFF2-40B4-BE49-F238E27FC236}">
                <a16:creationId xmlns:a16="http://schemas.microsoft.com/office/drawing/2014/main" id="{F841767D-5718-4F0B-B9A3-38C10E1D0B9B}"/>
              </a:ext>
            </a:extLst>
          </p:cNvPr>
          <p:cNvSpPr txBox="1"/>
          <p:nvPr/>
        </p:nvSpPr>
        <p:spPr>
          <a:xfrm>
            <a:off x="3956898" y="2844722"/>
            <a:ext cx="72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b="1" dirty="0" smtClean="0">
                <a:solidFill>
                  <a:srgbClr val="974351"/>
                </a:solidFill>
              </a:rPr>
              <a:t>33</a:t>
            </a:r>
            <a:endParaRPr lang="es-ES" sz="3200" b="1" dirty="0">
              <a:solidFill>
                <a:srgbClr val="974351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82436" y="956345"/>
            <a:ext cx="1068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¿Por qué el ENS?</a:t>
            </a:r>
            <a:endParaRPr lang="es-ES" sz="3600" b="1" dirty="0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8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/>
        <p:txBody>
          <a:bodyPr>
            <a:normAutofit fontScale="25000" lnSpcReduction="20000"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pic>
        <p:nvPicPr>
          <p:cNvPr id="8" name="Picture 6" descr="Resultado de imagen de list">
            <a:extLst>
              <a:ext uri="{FF2B5EF4-FFF2-40B4-BE49-F238E27FC236}">
                <a16:creationId xmlns:a16="http://schemas.microsoft.com/office/drawing/2014/main" id="{974A1CCC-3ADE-4565-A88F-2CE6CF5421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413079" y="2836335"/>
            <a:ext cx="3820117" cy="20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9 Imagen" descr="ENS_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1" y="1759565"/>
            <a:ext cx="1800200" cy="126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696" y="1122362"/>
            <a:ext cx="5088226" cy="19494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1809" y="3295733"/>
            <a:ext cx="4246983" cy="246520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7122" y="3295733"/>
            <a:ext cx="4726894" cy="2465204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482436" y="956345"/>
            <a:ext cx="1068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¿Por qué el ENS?</a:t>
            </a:r>
            <a:endParaRPr lang="es-ES" sz="3600" b="1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7" name="Grupo 16"/>
          <p:cNvGrpSpPr/>
          <p:nvPr/>
        </p:nvGrpSpPr>
        <p:grpSpPr>
          <a:xfrm>
            <a:off x="353960" y="6334944"/>
            <a:ext cx="1031891" cy="451670"/>
            <a:chOff x="9557428" y="5349874"/>
            <a:chExt cx="2298700" cy="1006166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4278" y="6203640"/>
              <a:ext cx="19050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3"/>
            <p:cNvGrpSpPr>
              <a:grpSpLocks/>
            </p:cNvGrpSpPr>
            <p:nvPr/>
          </p:nvGrpSpPr>
          <p:grpSpPr bwMode="auto">
            <a:xfrm>
              <a:off x="9557428" y="5349874"/>
              <a:ext cx="2298700" cy="757238"/>
              <a:chOff x="25580" y="2984"/>
              <a:chExt cx="3619" cy="1191"/>
            </a:xfrm>
          </p:grpSpPr>
          <p:grpSp>
            <p:nvGrpSpPr>
              <p:cNvPr id="20" name="Group 4"/>
              <p:cNvGrpSpPr>
                <a:grpSpLocks/>
              </p:cNvGrpSpPr>
              <p:nvPr/>
            </p:nvGrpSpPr>
            <p:grpSpPr bwMode="auto">
              <a:xfrm>
                <a:off x="25588" y="2992"/>
                <a:ext cx="3603" cy="1175"/>
                <a:chOff x="25588" y="2992"/>
                <a:chExt cx="3603" cy="1175"/>
              </a:xfrm>
            </p:grpSpPr>
            <p:sp>
              <p:nvSpPr>
                <p:cNvPr id="21" name="Freeform 5"/>
                <p:cNvSpPr>
                  <a:spLocks/>
                </p:cNvSpPr>
                <p:nvPr/>
              </p:nvSpPr>
              <p:spPr bwMode="auto">
                <a:xfrm>
                  <a:off x="25588" y="2992"/>
                  <a:ext cx="3603" cy="1175"/>
                </a:xfrm>
                <a:custGeom>
                  <a:avLst/>
                  <a:gdLst>
                    <a:gd name="T0" fmla="+- 0 25635 25588"/>
                    <a:gd name="T1" fmla="*/ T0 w 3603"/>
                    <a:gd name="T2" fmla="+- 0 2992 2992"/>
                    <a:gd name="T3" fmla="*/ 2992 h 1175"/>
                    <a:gd name="T4" fmla="+- 0 25614 25588"/>
                    <a:gd name="T5" fmla="*/ T4 w 3603"/>
                    <a:gd name="T6" fmla="+- 0 2997 2992"/>
                    <a:gd name="T7" fmla="*/ 2997 h 1175"/>
                    <a:gd name="T8" fmla="+- 0 25597 25588"/>
                    <a:gd name="T9" fmla="*/ T8 w 3603"/>
                    <a:gd name="T10" fmla="+- 0 3011 2992"/>
                    <a:gd name="T11" fmla="*/ 3011 h 1175"/>
                    <a:gd name="T12" fmla="+- 0 25589 25588"/>
                    <a:gd name="T13" fmla="*/ T12 w 3603"/>
                    <a:gd name="T14" fmla="+- 0 3031 2992"/>
                    <a:gd name="T15" fmla="*/ 3031 h 1175"/>
                    <a:gd name="T16" fmla="+- 0 25588 25588"/>
                    <a:gd name="T17" fmla="*/ T16 w 3603"/>
                    <a:gd name="T18" fmla="+- 0 4119 2992"/>
                    <a:gd name="T19" fmla="*/ 4119 h 1175"/>
                    <a:gd name="T20" fmla="+- 0 25594 25588"/>
                    <a:gd name="T21" fmla="*/ T20 w 3603"/>
                    <a:gd name="T22" fmla="+- 0 4141 2992"/>
                    <a:gd name="T23" fmla="*/ 4141 h 1175"/>
                    <a:gd name="T24" fmla="+- 0 25608 25588"/>
                    <a:gd name="T25" fmla="*/ T24 w 3603"/>
                    <a:gd name="T26" fmla="+- 0 4157 2992"/>
                    <a:gd name="T27" fmla="*/ 4157 h 1175"/>
                    <a:gd name="T28" fmla="+- 0 25628 25588"/>
                    <a:gd name="T29" fmla="*/ T28 w 3603"/>
                    <a:gd name="T30" fmla="+- 0 4166 2992"/>
                    <a:gd name="T31" fmla="*/ 4166 h 1175"/>
                    <a:gd name="T32" fmla="+- 0 25635 25588"/>
                    <a:gd name="T33" fmla="*/ T32 w 3603"/>
                    <a:gd name="T34" fmla="+- 0 4166 2992"/>
                    <a:gd name="T35" fmla="*/ 4166 h 1175"/>
                    <a:gd name="T36" fmla="+- 0 29144 25588"/>
                    <a:gd name="T37" fmla="*/ T36 w 3603"/>
                    <a:gd name="T38" fmla="+- 0 4166 2992"/>
                    <a:gd name="T39" fmla="*/ 4166 h 1175"/>
                    <a:gd name="T40" fmla="+- 0 29166 25588"/>
                    <a:gd name="T41" fmla="*/ T40 w 3603"/>
                    <a:gd name="T42" fmla="+- 0 4161 2992"/>
                    <a:gd name="T43" fmla="*/ 4161 h 1175"/>
                    <a:gd name="T44" fmla="+- 0 29182 25588"/>
                    <a:gd name="T45" fmla="*/ T44 w 3603"/>
                    <a:gd name="T46" fmla="+- 0 4147 2992"/>
                    <a:gd name="T47" fmla="*/ 4147 h 1175"/>
                    <a:gd name="T48" fmla="+- 0 29190 25588"/>
                    <a:gd name="T49" fmla="*/ T48 w 3603"/>
                    <a:gd name="T50" fmla="+- 0 4126 2992"/>
                    <a:gd name="T51" fmla="*/ 4126 h 1175"/>
                    <a:gd name="T52" fmla="+- 0 29191 25588"/>
                    <a:gd name="T53" fmla="*/ T52 w 3603"/>
                    <a:gd name="T54" fmla="+- 0 3039 2992"/>
                    <a:gd name="T55" fmla="*/ 3039 h 1175"/>
                    <a:gd name="T56" fmla="+- 0 29186 25588"/>
                    <a:gd name="T57" fmla="*/ T56 w 3603"/>
                    <a:gd name="T58" fmla="+- 0 3017 2992"/>
                    <a:gd name="T59" fmla="*/ 3017 h 1175"/>
                    <a:gd name="T60" fmla="+- 0 29172 25588"/>
                    <a:gd name="T61" fmla="*/ T60 w 3603"/>
                    <a:gd name="T62" fmla="+- 0 3001 2992"/>
                    <a:gd name="T63" fmla="*/ 3001 h 1175"/>
                    <a:gd name="T64" fmla="+- 0 29152 25588"/>
                    <a:gd name="T65" fmla="*/ T64 w 3603"/>
                    <a:gd name="T66" fmla="+- 0 2992 2992"/>
                    <a:gd name="T67" fmla="*/ 2992 h 1175"/>
                    <a:gd name="T68" fmla="+- 0 25635 25588"/>
                    <a:gd name="T69" fmla="*/ T68 w 3603"/>
                    <a:gd name="T70" fmla="+- 0 2992 2992"/>
                    <a:gd name="T71" fmla="*/ 2992 h 1175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  <a:cxn ang="0">
                      <a:pos x="T17" y="T19"/>
                    </a:cxn>
                    <a:cxn ang="0">
                      <a:pos x="T21" y="T23"/>
                    </a:cxn>
                    <a:cxn ang="0">
                      <a:pos x="T25" y="T27"/>
                    </a:cxn>
                    <a:cxn ang="0">
                      <a:pos x="T29" y="T31"/>
                    </a:cxn>
                    <a:cxn ang="0">
                      <a:pos x="T33" y="T35"/>
                    </a:cxn>
                    <a:cxn ang="0">
                      <a:pos x="T37" y="T39"/>
                    </a:cxn>
                    <a:cxn ang="0">
                      <a:pos x="T41" y="T43"/>
                    </a:cxn>
                    <a:cxn ang="0">
                      <a:pos x="T45" y="T47"/>
                    </a:cxn>
                    <a:cxn ang="0">
                      <a:pos x="T49" y="T51"/>
                    </a:cxn>
                    <a:cxn ang="0">
                      <a:pos x="T53" y="T55"/>
                    </a:cxn>
                    <a:cxn ang="0">
                      <a:pos x="T57" y="T59"/>
                    </a:cxn>
                    <a:cxn ang="0">
                      <a:pos x="T61" y="T63"/>
                    </a:cxn>
                    <a:cxn ang="0">
                      <a:pos x="T65" y="T67"/>
                    </a:cxn>
                    <a:cxn ang="0">
                      <a:pos x="T69" y="T71"/>
                    </a:cxn>
                  </a:cxnLst>
                  <a:rect l="0" t="0" r="r" b="b"/>
                  <a:pathLst>
                    <a:path w="3603" h="1175">
                      <a:moveTo>
                        <a:pt x="47" y="0"/>
                      </a:moveTo>
                      <a:lnTo>
                        <a:pt x="26" y="5"/>
                      </a:lnTo>
                      <a:lnTo>
                        <a:pt x="9" y="19"/>
                      </a:lnTo>
                      <a:lnTo>
                        <a:pt x="1" y="39"/>
                      </a:lnTo>
                      <a:lnTo>
                        <a:pt x="0" y="1127"/>
                      </a:lnTo>
                      <a:lnTo>
                        <a:pt x="6" y="1149"/>
                      </a:lnTo>
                      <a:lnTo>
                        <a:pt x="20" y="1165"/>
                      </a:lnTo>
                      <a:lnTo>
                        <a:pt x="40" y="1174"/>
                      </a:lnTo>
                      <a:lnTo>
                        <a:pt x="47" y="1174"/>
                      </a:lnTo>
                      <a:lnTo>
                        <a:pt x="3556" y="1174"/>
                      </a:lnTo>
                      <a:lnTo>
                        <a:pt x="3578" y="1169"/>
                      </a:lnTo>
                      <a:lnTo>
                        <a:pt x="3594" y="1155"/>
                      </a:lnTo>
                      <a:lnTo>
                        <a:pt x="3602" y="1134"/>
                      </a:lnTo>
                      <a:lnTo>
                        <a:pt x="3603" y="47"/>
                      </a:lnTo>
                      <a:lnTo>
                        <a:pt x="3598" y="25"/>
                      </a:lnTo>
                      <a:lnTo>
                        <a:pt x="3584" y="9"/>
                      </a:lnTo>
                      <a:lnTo>
                        <a:pt x="3564" y="0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rgbClr val="449C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dirty="0"/>
                </a:p>
              </p:txBody>
            </p:sp>
            <p:pic>
              <p:nvPicPr>
                <p:cNvPr id="22" name="Picture 6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15" y="3008"/>
                  <a:ext cx="3557" cy="11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20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0" y="1016000"/>
            <a:ext cx="10515600" cy="566738"/>
          </a:xfr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latin typeface="+mn-lt"/>
                <a:ea typeface="+mn-ea"/>
                <a:cs typeface="+mn-cs"/>
              </a:rPr>
              <a:t>Directiva NIS2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882735" y="1583528"/>
            <a:ext cx="71628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Proporciona </a:t>
            </a:r>
            <a:r>
              <a:rPr lang="es-ES" altLang="es-ES" b="1" dirty="0" smtClean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MEDIDAS LEGALES</a:t>
            </a:r>
            <a:r>
              <a:rPr lang="es-ES" dirty="0" smtClean="0"/>
              <a:t> </a:t>
            </a:r>
            <a:r>
              <a:rPr lang="es-ES" dirty="0"/>
              <a:t>para impulsar el nivel general de </a:t>
            </a:r>
            <a:r>
              <a:rPr lang="es-ES" altLang="es-ES" b="1" dirty="0" smtClean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CIBERSEGURIDAD</a:t>
            </a:r>
            <a:r>
              <a:rPr lang="es-ES" dirty="0" smtClean="0"/>
              <a:t> </a:t>
            </a:r>
            <a:r>
              <a:rPr lang="es-ES" dirty="0"/>
              <a:t>en la UE y la resiliencia de las </a:t>
            </a:r>
            <a:r>
              <a:rPr lang="es-ES" b="1" dirty="0"/>
              <a:t>infraestructuras críticas </a:t>
            </a:r>
            <a:r>
              <a:rPr lang="es-ES" dirty="0"/>
              <a:t>y de los servicios digitales en Europa.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El </a:t>
            </a:r>
            <a:r>
              <a:rPr lang="es-ES" dirty="0"/>
              <a:t>Centro </a:t>
            </a:r>
            <a:r>
              <a:rPr lang="es-ES" dirty="0" err="1"/>
              <a:t>Criptológico</a:t>
            </a:r>
            <a:r>
              <a:rPr lang="es-ES" dirty="0"/>
              <a:t> Nacional (CCN) ha publicado la guía </a:t>
            </a:r>
            <a:r>
              <a:rPr lang="es-ES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CCN-STIC 892 </a:t>
            </a:r>
            <a:r>
              <a:rPr lang="es-ES" dirty="0"/>
              <a:t>que corresponde al “</a:t>
            </a:r>
            <a:r>
              <a:rPr lang="es-ES" i="1" dirty="0"/>
              <a:t>Perfil de Cumplimiento Especifico para organizaciones en el ámbito de aplicación de la Directiva NIS2 (</a:t>
            </a:r>
            <a:r>
              <a:rPr lang="es-ES" b="1" i="1" dirty="0"/>
              <a:t>PCE-NIS2</a:t>
            </a:r>
            <a:r>
              <a:rPr lang="es-ES" i="1" dirty="0" smtClean="0"/>
              <a:t>)</a:t>
            </a:r>
            <a:r>
              <a:rPr lang="es-ES" dirty="0" smtClean="0"/>
              <a:t>”.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Amplia alcance en cuanto a sectores de aplicación, pero </a:t>
            </a:r>
            <a:r>
              <a:rPr lang="es-ES" b="1" dirty="0" smtClean="0"/>
              <a:t>no</a:t>
            </a:r>
            <a:r>
              <a:rPr lang="es-ES" dirty="0" smtClean="0"/>
              <a:t> contemplan grandes cambios respecto al ENS.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Se señala que los Estados miembros podrán disponer que la presente Directiva se aplique a las </a:t>
            </a:r>
            <a:r>
              <a:rPr lang="es-ES" b="1" dirty="0"/>
              <a:t>entidades de la Administración pública a nivel local</a:t>
            </a:r>
            <a:r>
              <a:rPr lang="es-ES" dirty="0"/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ENS sigue aplicando a EELL pequeñas.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EELL de gran población serían entidades esenciales.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/>
              <a:t>EELL mayores de 20000 habitantes, sin ser de gran población, se considerarían importantes.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grpSp>
        <p:nvGrpSpPr>
          <p:cNvPr id="8" name="Grupo 7"/>
          <p:cNvGrpSpPr>
            <a:grpSpLocks noChangeAspect="1"/>
          </p:cNvGrpSpPr>
          <p:nvPr/>
        </p:nvGrpSpPr>
        <p:grpSpPr>
          <a:xfrm>
            <a:off x="520364" y="2397052"/>
            <a:ext cx="2621964" cy="2558126"/>
            <a:chOff x="3357180" y="756864"/>
            <a:chExt cx="5477639" cy="5344271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7180" y="756864"/>
              <a:ext cx="5477639" cy="5344271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2288" y1="52190" x2="42288" y2="52190"/>
                          <a14:foregroundMark x1="43847" y1="47628" x2="43847" y2="47628"/>
                          <a14:foregroundMark x1="42634" y1="38504" x2="42634" y2="38504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64400" y="2525441"/>
              <a:ext cx="3497029" cy="3321268"/>
            </a:xfrm>
            <a:prstGeom prst="rect">
              <a:avLst/>
            </a:prstGeom>
          </p:spPr>
        </p:pic>
      </p:grp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0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0" y="1016000"/>
            <a:ext cx="10515600" cy="566738"/>
          </a:xfr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latin typeface="+mn-lt"/>
                <a:ea typeface="+mn-ea"/>
                <a:cs typeface="+mn-cs"/>
              </a:rPr>
              <a:t>Directiva NIS2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/>
        <p:txBody>
          <a:bodyPr>
            <a:normAutofit fontScale="25000" lnSpcReduction="20000"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12" y="1689645"/>
            <a:ext cx="4429558" cy="324875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419" y="442031"/>
            <a:ext cx="4015997" cy="374826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8418" y="4212019"/>
            <a:ext cx="4015997" cy="261843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16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/>
        <p:txBody>
          <a:bodyPr>
            <a:normAutofit fontScale="25000" lnSpcReduction="20000"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cxnSp>
        <p:nvCxnSpPr>
          <p:cNvPr id="15" name="Conector recto 14"/>
          <p:cNvCxnSpPr/>
          <p:nvPr/>
        </p:nvCxnSpPr>
        <p:spPr>
          <a:xfrm flipH="1">
            <a:off x="5910437" y="1706880"/>
            <a:ext cx="2835" cy="4432253"/>
          </a:xfrm>
          <a:prstGeom prst="line">
            <a:avLst/>
          </a:prstGeom>
          <a:ln w="1905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18"/>
          <p:cNvSpPr txBox="1"/>
          <p:nvPr/>
        </p:nvSpPr>
        <p:spPr>
          <a:xfrm>
            <a:off x="550621" y="2714855"/>
            <a:ext cx="5136075" cy="2816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sz="1600" b="1" dirty="0">
                <a:solidFill>
                  <a:srgbClr val="00ADEE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ÁN</a:t>
            </a:r>
            <a:r>
              <a:rPr sz="1600" b="1" dirty="0">
                <a:solidFill>
                  <a:srgbClr val="00ADE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GELES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encuentran disponibles </a:t>
            </a:r>
            <a:r>
              <a:rPr lang="es-E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cursos </a:t>
            </a:r>
            <a:r>
              <a:rPr lang="es-ES" sz="1600" b="1" dirty="0">
                <a:latin typeface="Calibri" panose="020F0502020204030204" pitchFamily="34" charset="0"/>
                <a:cs typeface="Calibri" panose="020F0502020204030204" pitchFamily="34" charset="0"/>
              </a:rPr>
              <a:t>online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para 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mejorar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nivel de conocimiento en 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ciberseguridad.</a:t>
            </a:r>
          </a:p>
          <a:p>
            <a:pPr>
              <a:defRPr sz="1200">
                <a:latin typeface="Arial"/>
                <a:ea typeface="Arial"/>
                <a:cs typeface="Arial"/>
                <a:sym typeface="Arial"/>
              </a:defRPr>
            </a:pPr>
            <a:endParaRPr lang="es-E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200">
                <a:latin typeface="Arial"/>
                <a:ea typeface="Arial"/>
                <a:cs typeface="Arial"/>
                <a:sym typeface="Arial"/>
              </a:defRPr>
            </a:pP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200">
                <a:latin typeface="Arial"/>
                <a:ea typeface="Arial"/>
                <a:cs typeface="Arial"/>
                <a:sym typeface="Arial"/>
              </a:defRPr>
            </a:pPr>
            <a:endParaRPr lang="es-E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200">
                <a:latin typeface="Arial"/>
                <a:ea typeface="Arial"/>
                <a:cs typeface="Arial"/>
                <a:sym typeface="Arial"/>
              </a:defRPr>
            </a:pP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200">
                <a:latin typeface="Arial"/>
                <a:ea typeface="Arial"/>
                <a:cs typeface="Arial"/>
                <a:sym typeface="Arial"/>
              </a:defRPr>
            </a:pPr>
            <a:endParaRPr lang="es-E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200">
                <a:latin typeface="Arial"/>
                <a:ea typeface="Arial"/>
                <a:cs typeface="Arial"/>
                <a:sym typeface="Arial"/>
              </a:defRPr>
            </a:pPr>
            <a:endParaRPr lang="es-E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Al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mismo tiempo, 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los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usuarios pueden visualizar </a:t>
            </a:r>
            <a:r>
              <a:rPr lang="es-E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webinars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sobre ciberseguridad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>
              <a:defRPr sz="1200">
                <a:latin typeface="Arial"/>
                <a:ea typeface="Arial"/>
                <a:cs typeface="Arial"/>
                <a:sym typeface="Arial"/>
              </a:defRPr>
            </a:pPr>
            <a:endParaRPr sz="1700" dirty="0"/>
          </a:p>
        </p:txBody>
      </p:sp>
      <p:sp>
        <p:nvSpPr>
          <p:cNvPr id="34" name="Rectángulo 9"/>
          <p:cNvSpPr txBox="1"/>
          <p:nvPr/>
        </p:nvSpPr>
        <p:spPr>
          <a:xfrm>
            <a:off x="6332121" y="2714855"/>
            <a:ext cx="476239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defPPr>
              <a:defRPr lang="es-ES"/>
            </a:defPPr>
            <a:lvl1pPr marL="285750" indent="-285750">
              <a:buFont typeface="Arial" panose="020B0604020202020204" pitchFamily="34" charset="0"/>
              <a:buChar char="•"/>
              <a:defRPr sz="1700">
                <a:latin typeface="Calibri" panose="020F0502020204030204" pitchFamily="34" charset="0"/>
                <a:ea typeface="Arial"/>
                <a:cs typeface="Calibri" panose="020F0502020204030204" pitchFamily="34" charset="0"/>
              </a:defRPr>
            </a:lvl1pPr>
          </a:lstStyle>
          <a:p>
            <a:r>
              <a:rPr lang="es-ES" sz="1600" dirty="0"/>
              <a:t>En </a:t>
            </a:r>
            <a:r>
              <a:rPr lang="es-ES" sz="1600" b="1" dirty="0" smtClean="0">
                <a:solidFill>
                  <a:srgbClr val="00ADEE"/>
                </a:solidFill>
              </a:rPr>
              <a:t>ATENEA</a:t>
            </a:r>
            <a:r>
              <a:rPr lang="es-ES" sz="1600" dirty="0" smtClean="0"/>
              <a:t> podrás </a:t>
            </a:r>
            <a:r>
              <a:rPr lang="es-ES" sz="1600" dirty="0"/>
              <a:t>demostrar tu conocimiento y destreza ante diferentes </a:t>
            </a:r>
            <a:r>
              <a:rPr lang="es-ES" sz="1600" b="1" dirty="0"/>
              <a:t>desafíos</a:t>
            </a:r>
            <a:r>
              <a:rPr lang="es-ES" sz="1600" dirty="0"/>
              <a:t> de seguridad</a:t>
            </a:r>
            <a:r>
              <a:rPr lang="es-ES" sz="1600" dirty="0" smtClean="0"/>
              <a:t>.</a:t>
            </a:r>
          </a:p>
          <a:p>
            <a:endParaRPr lang="es-ES" sz="1600" dirty="0" smtClean="0"/>
          </a:p>
          <a:p>
            <a:r>
              <a:rPr lang="es-ES" sz="1600" dirty="0"/>
              <a:t>Encontrarás retos de distinta dificultad y temáticas</a:t>
            </a:r>
            <a:r>
              <a:rPr lang="es-ES" sz="1600" dirty="0" smtClean="0"/>
              <a:t>:</a:t>
            </a:r>
            <a:endParaRPr lang="es-ES" sz="1600" dirty="0"/>
          </a:p>
        </p:txBody>
      </p:sp>
      <p:pic>
        <p:nvPicPr>
          <p:cNvPr id="35" name="Imagen 9" descr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0" y="1587675"/>
            <a:ext cx="3300985" cy="625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ATENEA: CCN-CERT Criptografía y Esteganografía, Exploiting, Forense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435" y="814342"/>
            <a:ext cx="4574404" cy="182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/>
          <p:cNvSpPr txBox="1"/>
          <p:nvPr/>
        </p:nvSpPr>
        <p:spPr>
          <a:xfrm>
            <a:off x="6633174" y="3862825"/>
            <a:ext cx="5297569" cy="17697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Criptografía </a:t>
            </a:r>
            <a:r>
              <a:rPr lang="es-ES" sz="1400" dirty="0"/>
              <a:t>y </a:t>
            </a:r>
            <a:r>
              <a:rPr lang="es-ES" sz="1400" dirty="0" err="1"/>
              <a:t>Esteganografía</a:t>
            </a:r>
            <a:endParaRPr lang="es-ES" sz="1400" dirty="0"/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/>
              <a:t>Forense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/>
              <a:t>Análisis de tráfico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err="1" smtClean="0"/>
              <a:t>Reversing</a:t>
            </a:r>
            <a:endParaRPr lang="es-ES" sz="1400" dirty="0"/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/>
              <a:t>Hacking </a:t>
            </a:r>
            <a:r>
              <a:rPr lang="es-ES" sz="1400" dirty="0" smtClean="0"/>
              <a:t>web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s-ES" sz="1400" dirty="0"/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OSINT</a:t>
            </a:r>
            <a:endParaRPr lang="es-ES" sz="1400" dirty="0"/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/>
              <a:t>Análisis de </a:t>
            </a:r>
            <a:r>
              <a:rPr lang="es-ES" sz="1400" dirty="0" smtClean="0"/>
              <a:t>memoria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Básico: </a:t>
            </a:r>
            <a:r>
              <a:rPr lang="es-ES" sz="1400" dirty="0" err="1" smtClean="0"/>
              <a:t>ransomware</a:t>
            </a:r>
            <a:r>
              <a:rPr lang="es-ES" sz="1400" dirty="0" smtClean="0"/>
              <a:t>, red, telefonía móvil, correo electrónico, web</a:t>
            </a:r>
            <a:endParaRPr lang="es-ES" sz="1400" dirty="0"/>
          </a:p>
          <a:p>
            <a:endParaRPr lang="es-ES" sz="16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58848" y="3369008"/>
            <a:ext cx="4908426" cy="110799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Cursos generales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Cursos familiarización en ciberseguridad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Cursos capacitación ENS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Cursos especialización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s-ES" sz="1400" dirty="0" smtClean="0"/>
              <a:t>Cursos ad-hoc</a:t>
            </a:r>
            <a:endParaRPr lang="es-ES" sz="1400" dirty="0"/>
          </a:p>
          <a:p>
            <a:endParaRPr lang="es-ES" sz="16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569375" y="144758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506;p45"/>
          <p:cNvPicPr preferRelativeResize="0"/>
          <p:nvPr/>
        </p:nvPicPr>
        <p:blipFill>
          <a:blip r:embed="rId3">
            <a:alphaModFix amt="44000"/>
          </a:blip>
          <a:stretch>
            <a:fillRect/>
          </a:stretch>
        </p:blipFill>
        <p:spPr>
          <a:xfrm rot="147612">
            <a:off x="1906567" y="1953621"/>
            <a:ext cx="8812300" cy="207363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507;p45"/>
          <p:cNvSpPr txBox="1"/>
          <p:nvPr/>
        </p:nvSpPr>
        <p:spPr>
          <a:xfrm>
            <a:off x="7816881" y="3126487"/>
            <a:ext cx="2800400" cy="126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Automatización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Actualización de cumplimiento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Monitorización de la postura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Vigilancia continua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Forensic &amp; Incident Response</a:t>
            </a:r>
          </a:p>
          <a:p>
            <a:pPr marL="609570">
              <a:lnSpc>
                <a:spcPct val="115000"/>
              </a:lnSpc>
            </a:pPr>
            <a:endParaRPr lang="es-ES" sz="1333" b="1" dirty="0">
              <a:solidFill>
                <a:srgbClr val="595959"/>
              </a:solidFill>
              <a:ea typeface="Roboto"/>
              <a:cs typeface="Roboto"/>
              <a:sym typeface="Roboto"/>
            </a:endParaRPr>
          </a:p>
        </p:txBody>
      </p:sp>
      <p:pic>
        <p:nvPicPr>
          <p:cNvPr id="35" name="Google Shape;50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9968919" y="1470199"/>
            <a:ext cx="1819567" cy="1612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509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280018" y="2819557"/>
            <a:ext cx="1819569" cy="16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511;p45"/>
          <p:cNvSpPr txBox="1"/>
          <p:nvPr/>
        </p:nvSpPr>
        <p:spPr>
          <a:xfrm>
            <a:off x="241577" y="5578475"/>
            <a:ext cx="25876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000" tIns="121900" rIns="121900" bIns="121900" anchor="ctr" anchorCtr="0">
            <a:noAutofit/>
          </a:bodyPr>
          <a:lstStyle/>
          <a:p>
            <a:r>
              <a:rPr lang="es-ES" b="1" dirty="0">
                <a:solidFill>
                  <a:srgbClr val="666666"/>
                </a:solidFill>
                <a:ea typeface="Rajdhani SemiBold"/>
                <a:cs typeface="Rajdhani SemiBold"/>
                <a:sym typeface="Rajdhani SemiBold"/>
              </a:rPr>
              <a:t>+++ Riesgo</a:t>
            </a:r>
          </a:p>
        </p:txBody>
      </p:sp>
      <p:sp>
        <p:nvSpPr>
          <p:cNvPr id="39" name="Google Shape;512;p45"/>
          <p:cNvSpPr txBox="1"/>
          <p:nvPr/>
        </p:nvSpPr>
        <p:spPr>
          <a:xfrm>
            <a:off x="9350525" y="5578475"/>
            <a:ext cx="25876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000" tIns="121900" rIns="121900" bIns="121900" anchor="ctr" anchorCtr="0">
            <a:noAutofit/>
          </a:bodyPr>
          <a:lstStyle/>
          <a:p>
            <a:pPr algn="r"/>
            <a:r>
              <a:rPr lang="es-ES" b="1" dirty="0">
                <a:solidFill>
                  <a:srgbClr val="666666"/>
                </a:solidFill>
                <a:ea typeface="Rajdhani SemiBold"/>
                <a:cs typeface="Rajdhani SemiBold"/>
                <a:sym typeface="Rajdhani SemiBold"/>
              </a:rPr>
              <a:t>--- Riesgo</a:t>
            </a:r>
          </a:p>
        </p:txBody>
      </p:sp>
      <p:sp>
        <p:nvSpPr>
          <p:cNvPr id="40" name="Google Shape;513;p45"/>
          <p:cNvSpPr txBox="1"/>
          <p:nvPr/>
        </p:nvSpPr>
        <p:spPr>
          <a:xfrm>
            <a:off x="435595" y="3071221"/>
            <a:ext cx="14984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sz="2000" b="1" dirty="0">
                <a:solidFill>
                  <a:srgbClr val="FFFFFF"/>
                </a:solidFill>
                <a:ea typeface="Rajdhani"/>
                <a:cs typeface="Rajdhani"/>
                <a:sym typeface="Rajdhani"/>
              </a:rPr>
              <a:t>Estado actual</a:t>
            </a:r>
          </a:p>
        </p:txBody>
      </p:sp>
      <p:sp>
        <p:nvSpPr>
          <p:cNvPr id="41" name="Google Shape;514;p45"/>
          <p:cNvSpPr txBox="1"/>
          <p:nvPr/>
        </p:nvSpPr>
        <p:spPr>
          <a:xfrm>
            <a:off x="398933" y="3567924"/>
            <a:ext cx="15352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es-ES" sz="1400" dirty="0">
              <a:solidFill>
                <a:srgbClr val="FFFFFF"/>
              </a:solidFill>
              <a:ea typeface="Rajdhani Medium"/>
              <a:cs typeface="Rajdhani Medium"/>
              <a:sym typeface="Rajdhani Medium"/>
            </a:endParaRPr>
          </a:p>
          <a:p>
            <a:pPr algn="ctr"/>
            <a:r>
              <a:rPr lang="es-ES" sz="1400" dirty="0">
                <a:solidFill>
                  <a:srgbClr val="FFFFFF"/>
                </a:solidFill>
                <a:ea typeface="Rajdhani Medium"/>
                <a:cs typeface="Rajdhani Medium"/>
                <a:sym typeface="Rajdhani Medium"/>
              </a:rPr>
              <a:t>Seguridad Mínima</a:t>
            </a:r>
          </a:p>
        </p:txBody>
      </p:sp>
      <p:sp>
        <p:nvSpPr>
          <p:cNvPr id="42" name="Google Shape;515;p45"/>
          <p:cNvSpPr txBox="1"/>
          <p:nvPr/>
        </p:nvSpPr>
        <p:spPr>
          <a:xfrm>
            <a:off x="10129513" y="1648155"/>
            <a:ext cx="14984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b="1" dirty="0">
                <a:solidFill>
                  <a:srgbClr val="FFFFFF"/>
                </a:solidFill>
                <a:ea typeface="Rajdhani"/>
                <a:cs typeface="Rajdhani"/>
                <a:sym typeface="Rajdhani"/>
              </a:rPr>
              <a:t>Estado Objetivo</a:t>
            </a:r>
          </a:p>
        </p:txBody>
      </p:sp>
      <p:sp>
        <p:nvSpPr>
          <p:cNvPr id="45" name="Google Shape;516;p45"/>
          <p:cNvSpPr txBox="1"/>
          <p:nvPr/>
        </p:nvSpPr>
        <p:spPr>
          <a:xfrm>
            <a:off x="10043700" y="2159428"/>
            <a:ext cx="16700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s-ES" sz="1200" dirty="0">
                <a:solidFill>
                  <a:srgbClr val="FFFFFF"/>
                </a:solidFill>
                <a:ea typeface="Rajdhani Medium"/>
                <a:cs typeface="Rajdhani Medium"/>
                <a:sym typeface="Rajdhani Medium"/>
              </a:rPr>
              <a:t>Seguridad como Servicio (CSC)</a:t>
            </a:r>
          </a:p>
        </p:txBody>
      </p:sp>
      <p:sp>
        <p:nvSpPr>
          <p:cNvPr id="47" name="Google Shape;517;p45"/>
          <p:cNvSpPr txBox="1"/>
          <p:nvPr/>
        </p:nvSpPr>
        <p:spPr>
          <a:xfrm>
            <a:off x="3022600" y="5973207"/>
            <a:ext cx="66548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sz="2000" b="1" dirty="0">
                <a:solidFill>
                  <a:srgbClr val="595959"/>
                </a:solidFill>
                <a:ea typeface="Rajdhani SemiBold"/>
                <a:cs typeface="Rajdhani SemiBold"/>
                <a:sym typeface="Rajdhani SemiBold"/>
              </a:rPr>
              <a:t>Servicio Gestionado de Seguridad Continua</a:t>
            </a:r>
          </a:p>
          <a:p>
            <a:pPr algn="ctr"/>
            <a:r>
              <a:rPr lang="es-ES" sz="2000" b="1" dirty="0">
                <a:solidFill>
                  <a:srgbClr val="595959"/>
                </a:solidFill>
                <a:ea typeface="Rajdhani SemiBold"/>
                <a:cs typeface="Rajdhani SemiBold"/>
                <a:sym typeface="Rajdhani SemiBold"/>
              </a:rPr>
              <a:t>(Vigilancia Continua)</a:t>
            </a:r>
          </a:p>
        </p:txBody>
      </p:sp>
      <p:sp>
        <p:nvSpPr>
          <p:cNvPr id="49" name="Google Shape;518;p45"/>
          <p:cNvSpPr txBox="1"/>
          <p:nvPr/>
        </p:nvSpPr>
        <p:spPr>
          <a:xfrm>
            <a:off x="2319848" y="3242399"/>
            <a:ext cx="2587600" cy="11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Visibilidad y cumplimiento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Malas </a:t>
            </a:r>
            <a:r>
              <a:rPr lang="es-ES" sz="1333" b="1" dirty="0">
                <a:solidFill>
                  <a:schemeClr val="dk2"/>
                </a:solidFill>
                <a:ea typeface="Roboto"/>
                <a:cs typeface="Roboto"/>
                <a:sym typeface="Roboto"/>
              </a:rPr>
              <a:t>configuraciones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Vulnerabilidades y alertas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Definir quick-wins</a:t>
            </a:r>
          </a:p>
          <a:p>
            <a:pPr marL="407980" indent="-119993"/>
            <a:endParaRPr lang="es-ES" sz="1333" b="1" dirty="0">
              <a:solidFill>
                <a:srgbClr val="595959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19;p45"/>
          <p:cNvSpPr txBox="1"/>
          <p:nvPr/>
        </p:nvSpPr>
        <p:spPr>
          <a:xfrm>
            <a:off x="4917167" y="3180877"/>
            <a:ext cx="3180131" cy="1258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Revisión continua (reporting)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Mitigación, adaptación y remediación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Excepciones</a:t>
            </a:r>
          </a:p>
          <a:p>
            <a:pPr marL="407980" indent="-204655">
              <a:lnSpc>
                <a:spcPct val="115000"/>
              </a:lnSpc>
              <a:buClr>
                <a:srgbClr val="595959"/>
              </a:buClr>
              <a:buSzPts val="1000"/>
              <a:buFont typeface="Roboto"/>
              <a:buChar char="●"/>
            </a:pPr>
            <a:r>
              <a:rPr lang="es-ES" sz="1333" b="1" dirty="0">
                <a:solidFill>
                  <a:srgbClr val="595959"/>
                </a:solidFill>
                <a:ea typeface="Roboto"/>
                <a:cs typeface="Roboto"/>
                <a:sym typeface="Roboto"/>
              </a:rPr>
              <a:t>Definir nuevas política seguridad</a:t>
            </a:r>
          </a:p>
        </p:txBody>
      </p:sp>
      <p:pic>
        <p:nvPicPr>
          <p:cNvPr id="51" name="Google Shape;520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16416" y="1651260"/>
            <a:ext cx="1308133" cy="1308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1;p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32084" y="1568476"/>
            <a:ext cx="1435733" cy="1435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22;p4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71064" y="1520008"/>
            <a:ext cx="1308133" cy="130813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23;p45"/>
          <p:cNvSpPr/>
          <p:nvPr/>
        </p:nvSpPr>
        <p:spPr>
          <a:xfrm rot="-672547">
            <a:off x="4815639" y="3322522"/>
            <a:ext cx="133752" cy="210001"/>
          </a:xfrm>
          <a:prstGeom prst="chevron">
            <a:avLst>
              <a:gd name="adj" fmla="val 50000"/>
            </a:avLst>
          </a:prstGeom>
          <a:solidFill>
            <a:srgbClr val="FFFFFF">
              <a:alpha val="732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es-ES" sz="2400" dirty="0"/>
          </a:p>
        </p:txBody>
      </p:sp>
      <p:sp>
        <p:nvSpPr>
          <p:cNvPr id="55" name="Google Shape;524;p45"/>
          <p:cNvSpPr/>
          <p:nvPr/>
        </p:nvSpPr>
        <p:spPr>
          <a:xfrm rot="-956724">
            <a:off x="9861289" y="2836732"/>
            <a:ext cx="133955" cy="210384"/>
          </a:xfrm>
          <a:prstGeom prst="chevron">
            <a:avLst>
              <a:gd name="adj" fmla="val 50000"/>
            </a:avLst>
          </a:prstGeom>
          <a:solidFill>
            <a:srgbClr val="FFFFFF">
              <a:alpha val="732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es-ES" sz="2400" dirty="0"/>
          </a:p>
        </p:txBody>
      </p:sp>
      <p:sp>
        <p:nvSpPr>
          <p:cNvPr id="56" name="Google Shape;525;p45"/>
          <p:cNvSpPr/>
          <p:nvPr/>
        </p:nvSpPr>
        <p:spPr>
          <a:xfrm rot="-278128">
            <a:off x="2238084" y="3489168"/>
            <a:ext cx="133637" cy="210337"/>
          </a:xfrm>
          <a:prstGeom prst="chevron">
            <a:avLst>
              <a:gd name="adj" fmla="val 50000"/>
            </a:avLst>
          </a:prstGeom>
          <a:solidFill>
            <a:srgbClr val="FFFFFF">
              <a:alpha val="732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es-ES" sz="2400" dirty="0"/>
          </a:p>
        </p:txBody>
      </p:sp>
      <p:sp>
        <p:nvSpPr>
          <p:cNvPr id="57" name="Google Shape;526;p45"/>
          <p:cNvSpPr/>
          <p:nvPr/>
        </p:nvSpPr>
        <p:spPr>
          <a:xfrm rot="-1206891">
            <a:off x="9511323" y="2463752"/>
            <a:ext cx="133759" cy="210208"/>
          </a:xfrm>
          <a:prstGeom prst="chevron">
            <a:avLst>
              <a:gd name="adj" fmla="val 50000"/>
            </a:avLst>
          </a:prstGeom>
          <a:solidFill>
            <a:srgbClr val="FFFFFF">
              <a:alpha val="732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es-ES" sz="2400" dirty="0"/>
          </a:p>
        </p:txBody>
      </p:sp>
      <p:sp>
        <p:nvSpPr>
          <p:cNvPr id="58" name="Google Shape;527;p45"/>
          <p:cNvSpPr/>
          <p:nvPr/>
        </p:nvSpPr>
        <p:spPr>
          <a:xfrm rot="-630237">
            <a:off x="7441777" y="2836831"/>
            <a:ext cx="133843" cy="210191"/>
          </a:xfrm>
          <a:prstGeom prst="chevron">
            <a:avLst>
              <a:gd name="adj" fmla="val 50000"/>
            </a:avLst>
          </a:prstGeom>
          <a:solidFill>
            <a:srgbClr val="FFFFFF">
              <a:alpha val="732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es-ES" sz="2400" dirty="0"/>
          </a:p>
        </p:txBody>
      </p:sp>
      <p:pic>
        <p:nvPicPr>
          <p:cNvPr id="59" name="Google Shape;528;p4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71500" y="4860325"/>
            <a:ext cx="11360797" cy="70106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529;p45"/>
          <p:cNvSpPr/>
          <p:nvPr/>
        </p:nvSpPr>
        <p:spPr>
          <a:xfrm>
            <a:off x="2616567" y="4449624"/>
            <a:ext cx="2013500" cy="3936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sz="1600" b="1" dirty="0">
                <a:solidFill>
                  <a:srgbClr val="595959"/>
                </a:solidFill>
                <a:ea typeface="Rajdhani SemiBold"/>
                <a:cs typeface="Rajdhani SemiBold"/>
                <a:sym typeface="Rajdhani SemiBold"/>
              </a:rPr>
              <a:t>Diagnóstico Inicial</a:t>
            </a:r>
            <a:endParaRPr lang="es-ES" sz="1200" b="1" dirty="0">
              <a:solidFill>
                <a:srgbClr val="595959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61" name="Google Shape;530;p45"/>
          <p:cNvSpPr/>
          <p:nvPr/>
        </p:nvSpPr>
        <p:spPr>
          <a:xfrm>
            <a:off x="5308667" y="4466724"/>
            <a:ext cx="2037600" cy="3936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sz="1600" b="1" dirty="0">
                <a:solidFill>
                  <a:srgbClr val="595959"/>
                </a:solidFill>
                <a:ea typeface="Rajdhani SemiBold"/>
                <a:cs typeface="Rajdhani SemiBold"/>
                <a:sym typeface="Rajdhani SemiBold"/>
              </a:rPr>
              <a:t>Adaptación</a:t>
            </a:r>
            <a:endParaRPr lang="es-ES" sz="1467" b="1" dirty="0">
              <a:solidFill>
                <a:srgbClr val="595959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62" name="Google Shape;531;p45"/>
          <p:cNvSpPr/>
          <p:nvPr/>
        </p:nvSpPr>
        <p:spPr>
          <a:xfrm>
            <a:off x="8198267" y="4466724"/>
            <a:ext cx="2037600" cy="3936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sz="1600" b="1" dirty="0">
                <a:solidFill>
                  <a:srgbClr val="595959"/>
                </a:solidFill>
                <a:ea typeface="Rajdhani SemiBold"/>
                <a:cs typeface="Rajdhani SemiBold"/>
                <a:sym typeface="Rajdhani SemiBold"/>
              </a:rPr>
              <a:t>Mejora Continua</a:t>
            </a:r>
            <a:endParaRPr lang="es-ES" sz="1200" b="1" dirty="0">
              <a:solidFill>
                <a:srgbClr val="595959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633376" y="502498"/>
            <a:ext cx="7564891" cy="876007"/>
          </a:xfrm>
          <a:prstGeom prst="rect">
            <a:avLst/>
          </a:prstGeom>
        </p:spPr>
        <p:txBody>
          <a:bodyPr vert="horz" lIns="68579" tIns="34289" rIns="68579" bIns="34289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ES" sz="2800" b="1" dirty="0" smtClean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Recomendación - Adoptar </a:t>
            </a:r>
            <a:r>
              <a:rPr lang="es-ES" sz="2800" b="1" dirty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una postura de seguridad realista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49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D60E88F-D967-C9AA-AC1C-73F8BE723606}"/>
              </a:ext>
            </a:extLst>
          </p:cNvPr>
          <p:cNvSpPr txBox="1">
            <a:spLocks/>
          </p:cNvSpPr>
          <p:nvPr/>
        </p:nvSpPr>
        <p:spPr>
          <a:xfrm>
            <a:off x="1159864" y="1396061"/>
            <a:ext cx="5037517" cy="858695"/>
          </a:xfrm>
          <a:noFill/>
        </p:spPr>
        <p:txBody>
          <a:bodyPr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540"/>
              </a:spcBef>
              <a:buNone/>
              <a:defRPr/>
            </a:pPr>
            <a:r>
              <a:rPr lang="es-ES" sz="1800" b="1" dirty="0">
                <a:solidFill>
                  <a:srgbClr val="00ADEE"/>
                </a:solidFill>
                <a:latin typeface="Calibri" panose="020F0502020204030204" pitchFamily="34" charset="0"/>
              </a:rPr>
              <a:t>Adaptación al medio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s-ES" sz="1800" b="1" dirty="0">
                <a:solidFill>
                  <a:srgbClr val="00ADEE"/>
                </a:solidFill>
                <a:latin typeface="Calibri" panose="020F0502020204030204" pitchFamily="34" charset="0"/>
              </a:rPr>
              <a:t> 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alinear la seguridad de la información con la estrategia de negocio para apoyar los objetivos organizacionales.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4B046E62-9AC9-C335-4C63-1140B3D564C6}"/>
              </a:ext>
            </a:extLst>
          </p:cNvPr>
          <p:cNvSpPr txBox="1">
            <a:spLocks/>
          </p:cNvSpPr>
          <p:nvPr/>
        </p:nvSpPr>
        <p:spPr>
          <a:xfrm>
            <a:off x="1159865" y="2491535"/>
            <a:ext cx="5161759" cy="825539"/>
          </a:xfrm>
          <a:noFill/>
        </p:spPr>
        <p:txBody>
          <a:bodyPr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540"/>
              </a:spcBef>
              <a:buNone/>
              <a:defRPr/>
            </a:pPr>
            <a:r>
              <a:rPr lang="es-ES" sz="1800" b="1" dirty="0">
                <a:solidFill>
                  <a:srgbClr val="00ADEE"/>
                </a:solidFill>
                <a:latin typeface="Calibri" panose="020F0502020204030204" pitchFamily="34" charset="0"/>
              </a:rPr>
              <a:t>Postura de seguridad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: ejecutar medidas apropiadas para mitigar los riesgos y reducir el posible impacto que </a:t>
            </a:r>
            <a:r>
              <a:rPr lang="es-E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tendrían en 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los recursos de información a un nivel aceptable.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9C1EE18B-3F45-6B2D-6B0A-0A49E213D798}"/>
              </a:ext>
            </a:extLst>
          </p:cNvPr>
          <p:cNvSpPr/>
          <p:nvPr/>
        </p:nvSpPr>
        <p:spPr>
          <a:xfrm>
            <a:off x="230698" y="1447345"/>
            <a:ext cx="753297" cy="753297"/>
          </a:xfrm>
          <a:prstGeom prst="ellipse">
            <a:avLst/>
          </a:prstGeom>
          <a:solidFill>
            <a:srgbClr val="DAE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AD90B6FE-96E3-CD3D-9F91-1800ECB64CE5}"/>
              </a:ext>
            </a:extLst>
          </p:cNvPr>
          <p:cNvSpPr/>
          <p:nvPr/>
        </p:nvSpPr>
        <p:spPr>
          <a:xfrm>
            <a:off x="230698" y="2527656"/>
            <a:ext cx="753297" cy="753297"/>
          </a:xfrm>
          <a:prstGeom prst="ellipse">
            <a:avLst/>
          </a:prstGeom>
          <a:solidFill>
            <a:srgbClr val="DAE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B3E019AD-1582-94D9-2E00-279E4C9D52DB}"/>
              </a:ext>
            </a:extLst>
          </p:cNvPr>
          <p:cNvSpPr/>
          <p:nvPr/>
        </p:nvSpPr>
        <p:spPr>
          <a:xfrm>
            <a:off x="6735026" y="1453291"/>
            <a:ext cx="5130743" cy="1289085"/>
          </a:xfrm>
          <a:prstGeom prst="roundRect">
            <a:avLst>
              <a:gd name="adj" fmla="val 1063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TextBox 9">
            <a:extLst>
              <a:ext uri="{FF2B5EF4-FFF2-40B4-BE49-F238E27FC236}">
                <a16:creationId xmlns:a16="http://schemas.microsoft.com/office/drawing/2014/main" id="{38A7C43B-91A5-50FA-926D-2D4ADB0CD5F4}"/>
              </a:ext>
            </a:extLst>
          </p:cNvPr>
          <p:cNvSpPr txBox="1"/>
          <p:nvPr/>
        </p:nvSpPr>
        <p:spPr>
          <a:xfrm>
            <a:off x="7962938" y="1540158"/>
            <a:ext cx="3523209" cy="104797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22811">
              <a:lnSpc>
                <a:spcPct val="115000"/>
              </a:lnSpc>
              <a:spcBef>
                <a:spcPts val="540"/>
              </a:spcBef>
              <a:defRPr/>
            </a:pPr>
            <a:r>
              <a:rPr lang="es-ES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contexto, la postura y las evidencias </a:t>
            </a:r>
            <a:r>
              <a:rPr lang="es-E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conseguirlo...</a:t>
            </a:r>
            <a:r>
              <a:rPr lang="es-ES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métrica es la certificación en el ENS.</a:t>
            </a:r>
          </a:p>
        </p:txBody>
      </p:sp>
      <p:grpSp>
        <p:nvGrpSpPr>
          <p:cNvPr id="37" name="Grupo 36">
            <a:extLst>
              <a:ext uri="{FF2B5EF4-FFF2-40B4-BE49-F238E27FC236}">
                <a16:creationId xmlns:a16="http://schemas.microsoft.com/office/drawing/2014/main" id="{94C60C40-6325-1ED8-16B8-8065E773C7CE}"/>
              </a:ext>
            </a:extLst>
          </p:cNvPr>
          <p:cNvGrpSpPr/>
          <p:nvPr/>
        </p:nvGrpSpPr>
        <p:grpSpPr>
          <a:xfrm>
            <a:off x="6637917" y="1453291"/>
            <a:ext cx="1104579" cy="1092485"/>
            <a:chOff x="1873431" y="2068473"/>
            <a:chExt cx="2721054" cy="2721054"/>
          </a:xfrm>
        </p:grpSpPr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E4D436E9-30E2-E5A3-CD38-CAA9BDCEDA08}"/>
                </a:ext>
              </a:extLst>
            </p:cNvPr>
            <p:cNvSpPr/>
            <p:nvPr/>
          </p:nvSpPr>
          <p:spPr>
            <a:xfrm>
              <a:off x="1873431" y="2068473"/>
              <a:ext cx="2721054" cy="2721054"/>
            </a:xfrm>
            <a:prstGeom prst="roundRect">
              <a:avLst>
                <a:gd name="adj" fmla="val 17702"/>
              </a:avLst>
            </a:prstGeom>
            <a:solidFill>
              <a:schemeClr val="bg1"/>
            </a:solidFill>
            <a:ln>
              <a:noFill/>
            </a:ln>
            <a:effectLst>
              <a:outerShdw blurRad="165100" dist="76200" dir="5400000" sx="101000" sy="101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39" name="Google Shape;278;p9">
              <a:extLst>
                <a:ext uri="{FF2B5EF4-FFF2-40B4-BE49-F238E27FC236}">
                  <a16:creationId xmlns:a16="http://schemas.microsoft.com/office/drawing/2014/main" id="{13F504FE-7503-C44E-999D-A3977E0F913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8909" y="2972641"/>
              <a:ext cx="2290099" cy="912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8" name="Gráfico 77">
            <a:extLst>
              <a:ext uri="{FF2B5EF4-FFF2-40B4-BE49-F238E27FC236}">
                <a16:creationId xmlns:a16="http://schemas.microsoft.com/office/drawing/2014/main" id="{1503C3BB-545A-0E35-4F51-71CC7F81A2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61614" y="2701304"/>
            <a:ext cx="491463" cy="422243"/>
          </a:xfrm>
          <a:prstGeom prst="rect">
            <a:avLst/>
          </a:prstGeom>
        </p:spPr>
      </p:pic>
      <p:pic>
        <p:nvPicPr>
          <p:cNvPr id="80" name="Gráfico 79">
            <a:extLst>
              <a:ext uri="{FF2B5EF4-FFF2-40B4-BE49-F238E27FC236}">
                <a16:creationId xmlns:a16="http://schemas.microsoft.com/office/drawing/2014/main" id="{8A407D28-2A34-549E-7686-E2EB7408DC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10071" y="1624908"/>
            <a:ext cx="394548" cy="398168"/>
          </a:xfrm>
          <a:prstGeom prst="rect">
            <a:avLst/>
          </a:prstGeom>
        </p:spPr>
      </p:pic>
      <p:sp>
        <p:nvSpPr>
          <p:cNvPr id="30" name="Rectángulo 29"/>
          <p:cNvSpPr/>
          <p:nvPr/>
        </p:nvSpPr>
        <p:spPr>
          <a:xfrm>
            <a:off x="230698" y="640737"/>
            <a:ext cx="7564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800" b="1" dirty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Adoptar una postura de seguridad realista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410071" y="3861268"/>
            <a:ext cx="111628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La aproximación pivota alrededor de la postura de seguridad en </a:t>
            </a:r>
            <a:r>
              <a:rPr lang="es-ES" b="1" dirty="0" smtClean="0">
                <a:solidFill>
                  <a:srgbClr val="00ADEE"/>
                </a:solidFill>
                <a:latin typeface="Calibri" panose="020F0502020204030204" pitchFamily="34" charset="0"/>
              </a:rPr>
              <a:t>3 pilares </a:t>
            </a:r>
            <a:r>
              <a:rPr lang="es-ES" b="1" dirty="0">
                <a:solidFill>
                  <a:srgbClr val="00ADEE"/>
                </a:solidFill>
                <a:latin typeface="Calibri" panose="020F0502020204030204" pitchFamily="34" charset="0"/>
              </a:rPr>
              <a:t>como punto de partida y evolución del modelo.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1319682" y="4620980"/>
            <a:ext cx="9645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Postura de seguridad </a:t>
            </a:r>
            <a:r>
              <a:rPr lang="es-ES" b="1" dirty="0">
                <a:solidFill>
                  <a:srgbClr val="00ADEE"/>
                </a:solidFill>
                <a:latin typeface="Calibri" panose="020F0502020204030204" pitchFamily="34" charset="0"/>
              </a:rPr>
              <a:t>determinada</a:t>
            </a:r>
            <a:r>
              <a:rPr lang="es-ES" dirty="0"/>
              <a:t> 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por el contexto cambiante de la 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amenaza.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319681" y="5826464"/>
            <a:ext cx="7679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Postura de seguridad </a:t>
            </a:r>
            <a:r>
              <a:rPr lang="es-ES" b="1" dirty="0">
                <a:solidFill>
                  <a:srgbClr val="00ADEE"/>
                </a:solidFill>
                <a:latin typeface="Calibri" panose="020F0502020204030204" pitchFamily="34" charset="0"/>
              </a:rPr>
              <a:t>validada</a:t>
            </a:r>
            <a:r>
              <a:rPr lang="es-ES" dirty="0"/>
              <a:t> 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por el cumplimiento 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normativo.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1319681" y="5222390"/>
            <a:ext cx="7972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Postura de seguridad </a:t>
            </a:r>
            <a:r>
              <a:rPr lang="es-ES" b="1" dirty="0">
                <a:solidFill>
                  <a:srgbClr val="00ADEE"/>
                </a:solidFill>
                <a:latin typeface="Calibri" panose="020F0502020204030204" pitchFamily="34" charset="0"/>
              </a:rPr>
              <a:t>adaptada</a:t>
            </a:r>
            <a:r>
              <a:rPr lang="es-ES" dirty="0"/>
              <a:t> 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al nivel de madurez y recursos disponibles (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triaje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Elipse 42"/>
          <p:cNvSpPr/>
          <p:nvPr/>
        </p:nvSpPr>
        <p:spPr>
          <a:xfrm>
            <a:off x="853077" y="4596445"/>
            <a:ext cx="466605" cy="4302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6" name="Elipse 45"/>
          <p:cNvSpPr/>
          <p:nvPr/>
        </p:nvSpPr>
        <p:spPr>
          <a:xfrm>
            <a:off x="853077" y="5196220"/>
            <a:ext cx="466605" cy="4302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Elipse 47"/>
          <p:cNvSpPr/>
          <p:nvPr/>
        </p:nvSpPr>
        <p:spPr>
          <a:xfrm>
            <a:off x="853076" y="5795995"/>
            <a:ext cx="466605" cy="4302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 26"/>
          <p:cNvSpPr/>
          <p:nvPr/>
        </p:nvSpPr>
        <p:spPr>
          <a:xfrm>
            <a:off x="714737" y="1197948"/>
            <a:ext cx="537344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Ser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1" dirty="0" smtClean="0">
                <a:solidFill>
                  <a:srgbClr val="00ADEE"/>
                </a:solidFill>
                <a:latin typeface="Calibri" panose="020F0502020204030204" pitchFamily="34" charset="0"/>
              </a:rPr>
              <a:t>desconfiados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por naturaleza. 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Actualización</a:t>
            </a:r>
            <a:r>
              <a:rPr lang="es-ES" sz="2000" dirty="0" smtClean="0"/>
              <a:t> </a:t>
            </a:r>
            <a:r>
              <a:rPr lang="es-ES" sz="2000" b="1" dirty="0"/>
              <a:t>periódica</a:t>
            </a:r>
            <a:r>
              <a:rPr lang="es-ES" sz="2000" dirty="0" smtClean="0"/>
              <a:t> del software.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dirty="0" smtClean="0"/>
              <a:t>Desactivar funcionalidades innecesarias.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Credenciales</a:t>
            </a:r>
            <a:r>
              <a:rPr lang="es-ES" sz="2000" dirty="0" smtClean="0"/>
              <a:t> de acceso obligatorias y </a:t>
            </a: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robustas</a:t>
            </a:r>
            <a:r>
              <a:rPr lang="es-ES" sz="2000" dirty="0" smtClean="0"/>
              <a:t>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Cifrado</a:t>
            </a:r>
            <a:r>
              <a:rPr lang="es-ES" sz="2000" dirty="0" smtClean="0"/>
              <a:t> integral de la </a:t>
            </a:r>
            <a:r>
              <a:rPr lang="es-ES" sz="2000" b="1" dirty="0" smtClean="0"/>
              <a:t>información</a:t>
            </a:r>
            <a:r>
              <a:rPr lang="es-ES" sz="2000" dirty="0" smtClean="0"/>
              <a:t>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Desconfiar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 emails mal redactados o con dominio sospechoso, así como 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abrir sus adjuntos. 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manejar </a:t>
            </a:r>
            <a:r>
              <a:rPr lang="es-ES" sz="2000" b="1" dirty="0" smtClean="0">
                <a:solidFill>
                  <a:srgbClr val="00ADEE"/>
                </a:solidFill>
                <a:latin typeface="Calibri" panose="020F0502020204030204" pitchFamily="34" charset="0"/>
              </a:rPr>
              <a:t>información sensible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en el teléfono personal.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Reducir </a:t>
            </a:r>
            <a:r>
              <a:rPr lang="es-ES" sz="2000" b="1" dirty="0" smtClean="0">
                <a:solidFill>
                  <a:srgbClr val="00ADEE"/>
                </a:solidFill>
                <a:latin typeface="Calibri" panose="020F0502020204030204" pitchFamily="34" charset="0"/>
              </a:rPr>
              <a:t>notificaciones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visibles.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714736" y="660543"/>
            <a:ext cx="8226063" cy="480131"/>
          </a:xfrm>
          <a:prstGeom prst="rect">
            <a:avLst/>
          </a:prstGeom>
        </p:spPr>
        <p:txBody>
          <a:bodyPr vert="horz" lIns="68579" tIns="34289" rIns="68579" bIns="34289" rtlCol="0" anchor="ctr">
            <a:no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800" b="1" baseline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Recomendaciones</a:t>
            </a:r>
            <a:endParaRPr lang="es-ES" dirty="0"/>
          </a:p>
        </p:txBody>
      </p:sp>
      <p:sp>
        <p:nvSpPr>
          <p:cNvPr id="51" name="Rectángulo 50"/>
          <p:cNvSpPr/>
          <p:nvPr/>
        </p:nvSpPr>
        <p:spPr>
          <a:xfrm>
            <a:off x="6088185" y="1197948"/>
            <a:ext cx="537344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Descarga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de aplicaciones desde sitios de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confianza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 smtClean="0">
                <a:solidFill>
                  <a:srgbClr val="00ADEE"/>
                </a:solidFill>
                <a:latin typeface="Calibri" panose="020F0502020204030204" pitchFamily="34" charset="0"/>
              </a:rPr>
              <a:t>No conectarse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puertos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USB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desconocidos.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Formarse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como usuario sobre cómo reaccionar ante un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incidente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de seguridad.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dirty="0"/>
              <a:t>Incrementar la </a:t>
            </a: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monitorización</a:t>
            </a:r>
            <a:r>
              <a:rPr lang="es-ES" sz="2000" dirty="0"/>
              <a:t> y los elementos de </a:t>
            </a: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detección</a:t>
            </a:r>
            <a:r>
              <a:rPr lang="es-ES" sz="2000" dirty="0"/>
              <a:t> de </a:t>
            </a:r>
            <a:r>
              <a:rPr lang="es-ES" sz="2000" b="1" dirty="0"/>
              <a:t>malware</a:t>
            </a:r>
            <a:r>
              <a:rPr lang="es-ES" sz="2000" dirty="0"/>
              <a:t>.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conectarse a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redes públicas abiertas. </a:t>
            </a:r>
          </a:p>
          <a:p>
            <a:pPr marL="419100" lvl="1" indent="-382588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  <a:defRPr/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En caso de utilizar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VPNs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introducir contraseñas.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433095" y="417108"/>
            <a:ext cx="5304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Centro Criptológico Nacional</a:t>
            </a:r>
          </a:p>
        </p:txBody>
      </p:sp>
      <p:sp>
        <p:nvSpPr>
          <p:cNvPr id="26" name="12 CuadroTexto"/>
          <p:cNvSpPr txBox="1"/>
          <p:nvPr/>
        </p:nvSpPr>
        <p:spPr>
          <a:xfrm>
            <a:off x="1692935" y="3283674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rgbClr val="00ADEE"/>
                </a:solidFill>
              </a:rPr>
              <a:t>Establece al CCN-CERT como CERT Gubernamental/Nacional competente</a:t>
            </a:r>
            <a:endParaRPr lang="en-US" sz="2000" b="1" dirty="0">
              <a:solidFill>
                <a:srgbClr val="00ADEE"/>
              </a:solidFill>
            </a:endParaRPr>
          </a:p>
        </p:txBody>
      </p:sp>
      <p:sp>
        <p:nvSpPr>
          <p:cNvPr id="28" name="15 CuadroTexto"/>
          <p:cNvSpPr txBox="1"/>
          <p:nvPr/>
        </p:nvSpPr>
        <p:spPr>
          <a:xfrm>
            <a:off x="465702" y="1234490"/>
            <a:ext cx="5005686" cy="1846659"/>
          </a:xfrm>
          <a:prstGeom prst="rect">
            <a:avLst/>
          </a:prstGeom>
          <a:solidFill>
            <a:srgbClr val="DEEBF7"/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ADEE"/>
                </a:solidFill>
                <a:cs typeface="Arial" pitchFamily="34" charset="0"/>
              </a:rPr>
              <a:t>MISIÓN</a:t>
            </a:r>
          </a:p>
          <a:p>
            <a:pPr algn="ctr"/>
            <a:r>
              <a:rPr lang="es-ES" dirty="0">
                <a:cs typeface="Arial" pitchFamily="34" charset="0"/>
              </a:rPr>
              <a:t>Contribuir a la mejora de la </a:t>
            </a:r>
            <a:r>
              <a:rPr lang="es-ES" b="1" dirty="0">
                <a:cs typeface="Arial" pitchFamily="34" charset="0"/>
              </a:rPr>
              <a:t>ciberseguridad española</a:t>
            </a:r>
            <a:r>
              <a:rPr lang="es-ES" dirty="0">
                <a:cs typeface="Arial" pitchFamily="34" charset="0"/>
              </a:rPr>
              <a:t>, siendo el centro de alerta y respuesta nacional que coopere y ayude a responder de forma rápida y eficiente al </a:t>
            </a:r>
            <a:r>
              <a:rPr lang="es-ES" b="1" dirty="0">
                <a:cs typeface="Arial" pitchFamily="34" charset="0"/>
              </a:rPr>
              <a:t>Sector Público</a:t>
            </a:r>
            <a:r>
              <a:rPr lang="es-ES" dirty="0">
                <a:cs typeface="Arial" pitchFamily="34" charset="0"/>
              </a:rPr>
              <a:t> a afrontar de forma activa las nuevas ciberamenazas. </a:t>
            </a:r>
          </a:p>
        </p:txBody>
      </p:sp>
      <p:sp>
        <p:nvSpPr>
          <p:cNvPr id="29" name="16 CuadroTexto"/>
          <p:cNvSpPr txBox="1"/>
          <p:nvPr/>
        </p:nvSpPr>
        <p:spPr>
          <a:xfrm>
            <a:off x="6277180" y="1234490"/>
            <a:ext cx="4824536" cy="1846659"/>
          </a:xfrm>
          <a:prstGeom prst="rect">
            <a:avLst/>
          </a:prstGeom>
          <a:solidFill>
            <a:srgbClr val="DEEBF7"/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ADEE"/>
                </a:solidFill>
                <a:cs typeface="Arial" pitchFamily="34" charset="0"/>
              </a:rPr>
              <a:t>COMUNIDAD</a:t>
            </a:r>
          </a:p>
          <a:p>
            <a:pPr algn="ctr"/>
            <a:r>
              <a:rPr lang="es-ES" dirty="0">
                <a:cs typeface="Arial" pitchFamily="34" charset="0"/>
              </a:rPr>
              <a:t>Responsabilidad en ciberataques sobre </a:t>
            </a:r>
            <a:r>
              <a:rPr lang="es-ES" b="1" dirty="0">
                <a:cs typeface="Arial" pitchFamily="34" charset="0"/>
              </a:rPr>
              <a:t>sistemas clasificados</a:t>
            </a:r>
            <a:r>
              <a:rPr lang="es-ES" dirty="0">
                <a:cs typeface="Arial" pitchFamily="34" charset="0"/>
              </a:rPr>
              <a:t>, </a:t>
            </a:r>
            <a:r>
              <a:rPr lang="es-ES" b="1" dirty="0">
                <a:cs typeface="Arial" pitchFamily="34" charset="0"/>
              </a:rPr>
              <a:t>sistemas del Sector Público</a:t>
            </a:r>
            <a:r>
              <a:rPr lang="es-ES" dirty="0">
                <a:cs typeface="Arial" pitchFamily="34" charset="0"/>
              </a:rPr>
              <a:t> y empresas y organizaciones de </a:t>
            </a:r>
            <a:r>
              <a:rPr lang="es-ES" b="1" dirty="0">
                <a:cs typeface="Arial" pitchFamily="34" charset="0"/>
              </a:rPr>
              <a:t>sectores</a:t>
            </a:r>
            <a:r>
              <a:rPr lang="es-ES" dirty="0">
                <a:cs typeface="Arial" pitchFamily="34" charset="0"/>
              </a:rPr>
              <a:t> </a:t>
            </a:r>
            <a:r>
              <a:rPr lang="es-ES" b="1" dirty="0">
                <a:cs typeface="Arial" pitchFamily="34" charset="0"/>
              </a:rPr>
              <a:t>estratégicos </a:t>
            </a:r>
            <a:r>
              <a:rPr lang="es-ES" dirty="0">
                <a:cs typeface="Arial" pitchFamily="34" charset="0"/>
              </a:rPr>
              <a:t>para el país</a:t>
            </a:r>
            <a:r>
              <a:rPr lang="es-ES" b="1" dirty="0">
                <a:cs typeface="Arial" pitchFamily="34" charset="0"/>
              </a:rPr>
              <a:t> en coordinación con el CNPIC.</a:t>
            </a:r>
            <a:r>
              <a:rPr lang="es-ES" dirty="0">
                <a:cs typeface="Arial" pitchFamily="34" charset="0"/>
              </a:rPr>
              <a:t> </a:t>
            </a:r>
          </a:p>
        </p:txBody>
      </p:sp>
      <p:pic>
        <p:nvPicPr>
          <p:cNvPr id="30" name="Picture 2" descr="L:\Cursos y Eventos\_Material_Apoyo\Logo CCN-CERT\LOGO-A-Small-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62" y="831594"/>
            <a:ext cx="805792" cy="80579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20 Grupo">
            <a:extLst>
              <a:ext uri="{FF2B5EF4-FFF2-40B4-BE49-F238E27FC236}">
                <a16:creationId xmlns:a16="http://schemas.microsoft.com/office/drawing/2014/main" id="{FBD7B000-A5D4-4BC6-BD1C-CF109716ED88}"/>
              </a:ext>
            </a:extLst>
          </p:cNvPr>
          <p:cNvGrpSpPr>
            <a:grpSpLocks/>
          </p:cNvGrpSpPr>
          <p:nvPr/>
        </p:nvGrpSpPr>
        <p:grpSpPr bwMode="auto">
          <a:xfrm>
            <a:off x="716604" y="3886309"/>
            <a:ext cx="3276600" cy="1630602"/>
            <a:chOff x="1752600" y="1676400"/>
            <a:chExt cx="3276600" cy="1219200"/>
          </a:xfrm>
        </p:grpSpPr>
        <p:sp>
          <p:nvSpPr>
            <p:cNvPr id="16" name="12 Rectángulo redondeado">
              <a:extLst>
                <a:ext uri="{FF2B5EF4-FFF2-40B4-BE49-F238E27FC236}">
                  <a16:creationId xmlns:a16="http://schemas.microsoft.com/office/drawing/2014/main" id="{8FA96A33-C864-48F4-8A23-11E88380E3C8}"/>
                </a:ext>
              </a:extLst>
            </p:cNvPr>
            <p:cNvSpPr/>
            <p:nvPr/>
          </p:nvSpPr>
          <p:spPr>
            <a:xfrm>
              <a:off x="1752600" y="1676400"/>
              <a:ext cx="3276600" cy="1219200"/>
            </a:xfrm>
            <a:prstGeom prst="roundRect">
              <a:avLst>
                <a:gd name="adj" fmla="val 499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17" name="6 Rectángulo redondeado">
              <a:extLst>
                <a:ext uri="{FF2B5EF4-FFF2-40B4-BE49-F238E27FC236}">
                  <a16:creationId xmlns:a16="http://schemas.microsoft.com/office/drawing/2014/main" id="{CC41AABE-711C-449A-AC60-D47A4AB21D76}"/>
                </a:ext>
              </a:extLst>
            </p:cNvPr>
            <p:cNvSpPr/>
            <p:nvPr/>
          </p:nvSpPr>
          <p:spPr>
            <a:xfrm>
              <a:off x="2514599" y="1752600"/>
              <a:ext cx="1747325" cy="231684"/>
            </a:xfrm>
            <a:prstGeom prst="roundRect">
              <a:avLst/>
            </a:prstGeom>
            <a:solidFill>
              <a:srgbClr val="00A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600" b="1" dirty="0">
                  <a:solidFill>
                    <a:srgbClr val="FFFFFF"/>
                  </a:solidFill>
                  <a:cs typeface="Arial" charset="0"/>
                </a:rPr>
                <a:t>Prevención</a:t>
              </a:r>
              <a:endParaRPr lang="es-ES" sz="1600" b="1" dirty="0">
                <a:solidFill>
                  <a:srgbClr val="FFFFFF"/>
                </a:solidFill>
                <a:cs typeface="Arial" charset="0"/>
              </a:endParaRPr>
            </a:p>
          </p:txBody>
        </p:sp>
      </p:grpSp>
      <p:grpSp>
        <p:nvGrpSpPr>
          <p:cNvPr id="18" name="18 Grupo">
            <a:extLst>
              <a:ext uri="{FF2B5EF4-FFF2-40B4-BE49-F238E27FC236}">
                <a16:creationId xmlns:a16="http://schemas.microsoft.com/office/drawing/2014/main" id="{58D5435C-3DA0-46EE-B126-801DFAB41ED9}"/>
              </a:ext>
            </a:extLst>
          </p:cNvPr>
          <p:cNvGrpSpPr>
            <a:grpSpLocks/>
          </p:cNvGrpSpPr>
          <p:nvPr/>
        </p:nvGrpSpPr>
        <p:grpSpPr bwMode="auto">
          <a:xfrm>
            <a:off x="4497384" y="3886308"/>
            <a:ext cx="3276600" cy="1630603"/>
            <a:chOff x="5486400" y="3200400"/>
            <a:chExt cx="3276600" cy="1219200"/>
          </a:xfrm>
        </p:grpSpPr>
        <p:sp>
          <p:nvSpPr>
            <p:cNvPr id="19" name="15 Rectángulo redondeado">
              <a:extLst>
                <a:ext uri="{FF2B5EF4-FFF2-40B4-BE49-F238E27FC236}">
                  <a16:creationId xmlns:a16="http://schemas.microsoft.com/office/drawing/2014/main" id="{DF9C97E4-C4F1-4A9C-A407-8DE2FCAFB9FA}"/>
                </a:ext>
              </a:extLst>
            </p:cNvPr>
            <p:cNvSpPr/>
            <p:nvPr/>
          </p:nvSpPr>
          <p:spPr>
            <a:xfrm>
              <a:off x="5486400" y="3200400"/>
              <a:ext cx="3276600" cy="1219200"/>
            </a:xfrm>
            <a:prstGeom prst="roundRect">
              <a:avLst>
                <a:gd name="adj" fmla="val 7119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20" name="7 Rectángulo redondeado">
              <a:extLst>
                <a:ext uri="{FF2B5EF4-FFF2-40B4-BE49-F238E27FC236}">
                  <a16:creationId xmlns:a16="http://schemas.microsoft.com/office/drawing/2014/main" id="{5F09E447-ECEF-4CCD-89C0-C2A91B4DCC40}"/>
                </a:ext>
              </a:extLst>
            </p:cNvPr>
            <p:cNvSpPr/>
            <p:nvPr/>
          </p:nvSpPr>
          <p:spPr>
            <a:xfrm>
              <a:off x="6324600" y="3276600"/>
              <a:ext cx="1524000" cy="231684"/>
            </a:xfrm>
            <a:prstGeom prst="roundRect">
              <a:avLst/>
            </a:prstGeom>
            <a:solidFill>
              <a:srgbClr val="00A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600" b="1" dirty="0">
                  <a:solidFill>
                    <a:srgbClr val="FFFFFF"/>
                  </a:solidFill>
                  <a:cs typeface="Arial" charset="0"/>
                </a:rPr>
                <a:t>Detección</a:t>
              </a:r>
              <a:endParaRPr lang="es-ES" sz="1600" b="1" dirty="0">
                <a:solidFill>
                  <a:srgbClr val="FFFFFF"/>
                </a:solidFill>
                <a:cs typeface="Arial" charset="0"/>
              </a:endParaRPr>
            </a:p>
          </p:txBody>
        </p:sp>
      </p:grpSp>
      <p:grpSp>
        <p:nvGrpSpPr>
          <p:cNvPr id="21" name="17 Grupo">
            <a:extLst>
              <a:ext uri="{FF2B5EF4-FFF2-40B4-BE49-F238E27FC236}">
                <a16:creationId xmlns:a16="http://schemas.microsoft.com/office/drawing/2014/main" id="{816D98AF-0CBA-44D6-864F-4DCE441DA85C}"/>
              </a:ext>
            </a:extLst>
          </p:cNvPr>
          <p:cNvGrpSpPr>
            <a:grpSpLocks/>
          </p:cNvGrpSpPr>
          <p:nvPr/>
        </p:nvGrpSpPr>
        <p:grpSpPr bwMode="auto">
          <a:xfrm>
            <a:off x="8278164" y="3886308"/>
            <a:ext cx="3276600" cy="1630603"/>
            <a:chOff x="1066800" y="4267200"/>
            <a:chExt cx="3276600" cy="1219200"/>
          </a:xfrm>
        </p:grpSpPr>
        <p:sp>
          <p:nvSpPr>
            <p:cNvPr id="24" name="16 Rectángulo redondeado">
              <a:extLst>
                <a:ext uri="{FF2B5EF4-FFF2-40B4-BE49-F238E27FC236}">
                  <a16:creationId xmlns:a16="http://schemas.microsoft.com/office/drawing/2014/main" id="{F3758AAC-7EDF-4BC8-A6F8-987DC12BB701}"/>
                </a:ext>
              </a:extLst>
            </p:cNvPr>
            <p:cNvSpPr/>
            <p:nvPr/>
          </p:nvSpPr>
          <p:spPr>
            <a:xfrm>
              <a:off x="1066800" y="4267200"/>
              <a:ext cx="3276600" cy="1219200"/>
            </a:xfrm>
            <a:prstGeom prst="roundRect">
              <a:avLst>
                <a:gd name="adj" fmla="val 56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25" name="8 Rectángulo redondeado">
              <a:extLst>
                <a:ext uri="{FF2B5EF4-FFF2-40B4-BE49-F238E27FC236}">
                  <a16:creationId xmlns:a16="http://schemas.microsoft.com/office/drawing/2014/main" id="{5BBD108A-0BF8-41C8-BC9B-AFB006972E76}"/>
                </a:ext>
              </a:extLst>
            </p:cNvPr>
            <p:cNvSpPr/>
            <p:nvPr/>
          </p:nvSpPr>
          <p:spPr>
            <a:xfrm>
              <a:off x="1828800" y="4343399"/>
              <a:ext cx="1676400" cy="231488"/>
            </a:xfrm>
            <a:prstGeom prst="roundRect">
              <a:avLst/>
            </a:prstGeom>
            <a:solidFill>
              <a:srgbClr val="00A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600" b="1" dirty="0">
                  <a:solidFill>
                    <a:srgbClr val="FFFFFF"/>
                  </a:solidFill>
                  <a:cs typeface="Arial" charset="0"/>
                </a:rPr>
                <a:t>Respuesta</a:t>
              </a:r>
              <a:endParaRPr lang="es-ES" sz="1600" b="1" dirty="0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6D5CA5E-EDC3-4906-84DF-DB2BCF741A8E}"/>
              </a:ext>
            </a:extLst>
          </p:cNvPr>
          <p:cNvSpPr txBox="1"/>
          <p:nvPr/>
        </p:nvSpPr>
        <p:spPr>
          <a:xfrm>
            <a:off x="466096" y="4419039"/>
            <a:ext cx="3428011" cy="89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90000"/>
              <a:buBlip>
                <a:blip r:embed="rId4"/>
              </a:buBlip>
              <a:defRPr/>
            </a:pPr>
            <a:r>
              <a:rPr lang="es-ES" sz="1200" b="1" dirty="0">
                <a:latin typeface="+mn-lt"/>
              </a:rPr>
              <a:t>Prevención de incidentes y a través de la implantación de procedimientos y medidas de seguridad.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A49A2CC-0E6E-4067-82CD-E423D4AB9B7F}"/>
              </a:ext>
            </a:extLst>
          </p:cNvPr>
          <p:cNvSpPr txBox="1"/>
          <p:nvPr/>
        </p:nvSpPr>
        <p:spPr>
          <a:xfrm>
            <a:off x="4345973" y="4419039"/>
            <a:ext cx="34280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90000"/>
              <a:buBlip>
                <a:blip r:embed="rId4"/>
              </a:buBlip>
              <a:defRPr/>
            </a:pPr>
            <a:r>
              <a:rPr lang="es-ES" sz="1200" b="1" dirty="0">
                <a:latin typeface="+mn-lt"/>
              </a:rPr>
              <a:t>Monitorización y detección de incidentes a través de los Centros de Operaciones de </a:t>
            </a:r>
            <a:r>
              <a:rPr lang="es-ES" sz="1200" b="1" dirty="0" smtClean="0">
                <a:latin typeface="+mn-lt"/>
              </a:rPr>
              <a:t>Seguridad.</a:t>
            </a:r>
            <a:endParaRPr lang="es-ES" sz="1200" b="1" dirty="0">
              <a:latin typeface="+mn-lt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85CB230-8699-4688-B353-5C2181EE14FB}"/>
              </a:ext>
            </a:extLst>
          </p:cNvPr>
          <p:cNvSpPr txBox="1"/>
          <p:nvPr/>
        </p:nvSpPr>
        <p:spPr>
          <a:xfrm>
            <a:off x="8076601" y="4419039"/>
            <a:ext cx="3428011" cy="89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90000"/>
              <a:buBlip>
                <a:blip r:embed="rId4"/>
              </a:buBlip>
              <a:defRPr/>
            </a:pPr>
            <a:r>
              <a:rPr lang="es-ES" sz="1200" b="1" dirty="0">
                <a:latin typeface="+mn-lt"/>
              </a:rPr>
              <a:t>Despliegue de Equipos de Respuesta a Incidentes para asistir tras la notificación de un incidente.</a:t>
            </a:r>
          </a:p>
        </p:txBody>
      </p:sp>
      <p:grpSp>
        <p:nvGrpSpPr>
          <p:cNvPr id="39" name="Grupo 38">
            <a:extLst>
              <a:ext uri="{FF2B5EF4-FFF2-40B4-BE49-F238E27FC236}">
                <a16:creationId xmlns:a16="http://schemas.microsoft.com/office/drawing/2014/main" id="{5A91893C-EEB2-4CC1-86B2-F9AF1396DCAA}"/>
              </a:ext>
            </a:extLst>
          </p:cNvPr>
          <p:cNvGrpSpPr/>
          <p:nvPr/>
        </p:nvGrpSpPr>
        <p:grpSpPr>
          <a:xfrm>
            <a:off x="1478603" y="5618824"/>
            <a:ext cx="1481954" cy="1153044"/>
            <a:chOff x="964499" y="4036076"/>
            <a:chExt cx="2549041" cy="2432875"/>
          </a:xfrm>
        </p:grpSpPr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3EEC647C-0E0D-455E-90D5-75D7D5EDFAEF}"/>
                </a:ext>
              </a:extLst>
            </p:cNvPr>
            <p:cNvGrpSpPr/>
            <p:nvPr/>
          </p:nvGrpSpPr>
          <p:grpSpPr>
            <a:xfrm>
              <a:off x="1222594" y="4289906"/>
              <a:ext cx="2019277" cy="1927254"/>
              <a:chOff x="3757846" y="1738092"/>
              <a:chExt cx="4305300" cy="4305300"/>
            </a:xfrm>
          </p:grpSpPr>
          <p:pic>
            <p:nvPicPr>
              <p:cNvPr id="42" name="Imagen 41">
                <a:extLst>
                  <a:ext uri="{FF2B5EF4-FFF2-40B4-BE49-F238E27FC236}">
                    <a16:creationId xmlns:a16="http://schemas.microsoft.com/office/drawing/2014/main" id="{70E0AF6D-CA22-4B99-B345-483200171D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7846" y="1738092"/>
                <a:ext cx="4305300" cy="4305300"/>
              </a:xfrm>
              <a:prstGeom prst="rect">
                <a:avLst/>
              </a:prstGeom>
            </p:spPr>
          </p:pic>
          <p:pic>
            <p:nvPicPr>
              <p:cNvPr id="43" name="Imagen 42">
                <a:extLst>
                  <a:ext uri="{FF2B5EF4-FFF2-40B4-BE49-F238E27FC236}">
                    <a16:creationId xmlns:a16="http://schemas.microsoft.com/office/drawing/2014/main" id="{1A67B7F6-CBEE-489E-B106-669075FF5D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210595">
                <a:off x="4798958" y="3725491"/>
                <a:ext cx="2250506" cy="2137872"/>
              </a:xfrm>
              <a:prstGeom prst="rect">
                <a:avLst/>
              </a:prstGeom>
            </p:spPr>
          </p:pic>
          <p:pic>
            <p:nvPicPr>
              <p:cNvPr id="44" name="Imagen 43">
                <a:extLst>
                  <a:ext uri="{FF2B5EF4-FFF2-40B4-BE49-F238E27FC236}">
                    <a16:creationId xmlns:a16="http://schemas.microsoft.com/office/drawing/2014/main" id="{CAD35638-6469-4612-B1BC-FE7324D78A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7525" y="2240106"/>
                <a:ext cx="1105942" cy="1105942"/>
              </a:xfrm>
              <a:prstGeom prst="rect">
                <a:avLst/>
              </a:prstGeom>
            </p:spPr>
          </p:pic>
        </p:grp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0B76C58F-ECEE-40BD-A531-BFE1CA38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4499" y="4036076"/>
              <a:ext cx="2549041" cy="2432875"/>
            </a:xfrm>
            <a:prstGeom prst="rect">
              <a:avLst/>
            </a:prstGeom>
          </p:spPr>
        </p:pic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922732D6-D1B1-402D-9D89-B6EFDD77D4E1}"/>
              </a:ext>
            </a:extLst>
          </p:cNvPr>
          <p:cNvGrpSpPr/>
          <p:nvPr/>
        </p:nvGrpSpPr>
        <p:grpSpPr>
          <a:xfrm>
            <a:off x="9380769" y="5549616"/>
            <a:ext cx="1071390" cy="1199308"/>
            <a:chOff x="8942037" y="3876272"/>
            <a:chExt cx="1714500" cy="2649350"/>
          </a:xfrm>
        </p:grpSpPr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BD9EB2D3-BB8A-40BF-BD14-A0723464A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2037" y="3876272"/>
              <a:ext cx="1714500" cy="1714500"/>
            </a:xfrm>
            <a:prstGeom prst="rect">
              <a:avLst/>
            </a:prstGeom>
          </p:spPr>
        </p:pic>
        <p:pic>
          <p:nvPicPr>
            <p:cNvPr id="47" name="Imagen 46">
              <a:extLst>
                <a:ext uri="{FF2B5EF4-FFF2-40B4-BE49-F238E27FC236}">
                  <a16:creationId xmlns:a16="http://schemas.microsoft.com/office/drawing/2014/main" id="{F29B2515-07B0-46FF-A5AA-B70673EA1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7893" y="5150689"/>
              <a:ext cx="1640887" cy="1374933"/>
            </a:xfrm>
            <a:prstGeom prst="rect">
              <a:avLst/>
            </a:prstGeom>
          </p:spPr>
        </p:pic>
      </p:grpSp>
      <p:pic>
        <p:nvPicPr>
          <p:cNvPr id="48" name="Imagen 47">
            <a:extLst>
              <a:ext uri="{FF2B5EF4-FFF2-40B4-BE49-F238E27FC236}">
                <a16:creationId xmlns:a16="http://schemas.microsoft.com/office/drawing/2014/main" id="{93429D66-1FB6-459E-AB6B-ADE6148E3C3D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641" y="5516911"/>
            <a:ext cx="1818305" cy="1298788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 bwMode="auto">
          <a:xfrm>
            <a:off x="1636850" y="1096201"/>
            <a:ext cx="3179044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>
              <a:defRPr/>
            </a:pPr>
            <a:r>
              <a:rPr lang="es-ES" sz="2400" b="1" dirty="0">
                <a:solidFill>
                  <a:srgbClr val="00ADEE"/>
                </a:solidFill>
                <a:ea typeface="+mj-ea"/>
                <a:cs typeface="+mj-cs"/>
              </a:rPr>
              <a:t>Camino a seguir…</a:t>
            </a:r>
          </a:p>
        </p:txBody>
      </p:sp>
      <p:sp>
        <p:nvSpPr>
          <p:cNvPr id="3" name="6 Rectángulo"/>
          <p:cNvSpPr/>
          <p:nvPr/>
        </p:nvSpPr>
        <p:spPr>
          <a:xfrm>
            <a:off x="1132178" y="1721011"/>
            <a:ext cx="5254973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auto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kern="0" dirty="0"/>
              <a:t>Estrategia de ciberseguridad.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kern="0" dirty="0"/>
              <a:t>Gobernanza de la ciberseguridad.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b="1" kern="0" dirty="0"/>
              <a:t>Desarrollo reglamentario posibilista. 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kern="0" dirty="0"/>
              <a:t>CSIRT de referencia, sectoriales y SOCs.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b="1" kern="0" dirty="0"/>
              <a:t>Capacidad de detección y alerta temprana.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b="1" kern="0" dirty="0"/>
              <a:t>Incremento de vigilancia (SOC). 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kern="0" dirty="0"/>
              <a:t>Capacitación y búsqueda de talento.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b="1" kern="0" dirty="0"/>
              <a:t>Cooperación pública-privada. (comunidad</a:t>
            </a:r>
            <a:r>
              <a:rPr lang="es-ES" sz="2000" kern="0" dirty="0"/>
              <a:t>)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kern="0" dirty="0"/>
              <a:t>Intercambio de información. (confianza)</a:t>
            </a:r>
          </a:p>
          <a:p>
            <a:pPr marL="228600" indent="-2286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  <a:buSzPct val="90000"/>
              <a:buFont typeface="Century Gothic" pitchFamily="34" charset="0"/>
              <a:buAutoNum type="arabicPeriod"/>
              <a:defRPr/>
            </a:pPr>
            <a:r>
              <a:rPr lang="es-ES" sz="2000" kern="0" dirty="0"/>
              <a:t>Comunicación y promoción. (ser referencia)</a:t>
            </a:r>
          </a:p>
        </p:txBody>
      </p:sp>
      <p:pic>
        <p:nvPicPr>
          <p:cNvPr id="4" name="Imagen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19" y="784860"/>
            <a:ext cx="3738405" cy="5366762"/>
          </a:xfrm>
          <a:prstGeom prst="rect">
            <a:avLst/>
          </a:prstGeom>
        </p:spPr>
      </p:pic>
      <p:sp>
        <p:nvSpPr>
          <p:cNvPr id="5" name="2 Título"/>
          <p:cNvSpPr txBox="1">
            <a:spLocks/>
          </p:cNvSpPr>
          <p:nvPr/>
        </p:nvSpPr>
        <p:spPr bwMode="auto">
          <a:xfrm>
            <a:off x="4660708" y="6199545"/>
            <a:ext cx="5902661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>
              <a:defRPr/>
            </a:pPr>
            <a:r>
              <a:rPr lang="es-ES" sz="2000" b="1" dirty="0">
                <a:solidFill>
                  <a:srgbClr val="00ADEE"/>
                </a:solidFill>
                <a:ea typeface="+mj-ea"/>
                <a:cs typeface="+mj-cs"/>
              </a:rPr>
              <a:t>… Ciberseguridad es un asunto de Seguridad Nacional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19119" y="595536"/>
            <a:ext cx="482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900" indent="0">
              <a:buNone/>
            </a:pPr>
            <a:r>
              <a:rPr lang="es-ES" sz="3200" b="1" dirty="0"/>
              <a:t>Aproximación </a:t>
            </a:r>
            <a:r>
              <a:rPr lang="es-ES" sz="3200" b="1" dirty="0">
                <a:solidFill>
                  <a:srgbClr val="00ADEE"/>
                </a:solidFill>
              </a:rPr>
              <a:t>posibilista…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022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699163"/>
            <a:ext cx="6858000" cy="36861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0" y="855677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0B0F0"/>
                </a:solidFill>
              </a:rPr>
              <a:t>MÁS VALE PREVENIR QUE CURAR</a:t>
            </a:r>
            <a:endParaRPr lang="es-ES" sz="2800" b="1" dirty="0">
              <a:solidFill>
                <a:srgbClr val="00B0F0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846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9"/>
          <p:cNvSpPr/>
          <p:nvPr/>
        </p:nvSpPr>
        <p:spPr>
          <a:xfrm>
            <a:off x="1941895" y="3390445"/>
            <a:ext cx="6096000" cy="27366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75"/>
              </a:lnSpc>
              <a:spcAft>
                <a:spcPts val="0"/>
              </a:spcAft>
            </a:pPr>
            <a:r>
              <a:rPr lang="en-US" sz="2400" b="1" spc="110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</a:rPr>
              <a:t>E-mails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380"/>
              </a:lnSpc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2"/>
              </a:rPr>
              <a:t>info@ccn-cert.cni.es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3"/>
              </a:rPr>
              <a:t>ccn@cni.es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 smtClean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4"/>
              </a:rPr>
              <a:t>sat-inet@ccn-cert.cni.es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 smtClean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5"/>
              </a:rPr>
              <a:t>sat-sara@ccn-cert.cni.es</a:t>
            </a:r>
            <a:endParaRPr lang="en-US" sz="1800" u="none" strike="noStrike" spc="85" dirty="0" smtClean="0">
              <a:solidFill>
                <a:srgbClr val="221F1F"/>
              </a:solidFill>
              <a:effectLst/>
              <a:latin typeface="+mn-lt"/>
              <a:ea typeface="Century Gothic" panose="020B0502020202020204" pitchFamily="34" charset="0"/>
              <a:cs typeface="Century Gothic" panose="020B0502020202020204" pitchFamily="34" charset="0"/>
            </a:endParaRPr>
          </a:p>
          <a:p>
            <a:pPr lvl="0">
              <a:lnSpc>
                <a:spcPct val="115000"/>
              </a:lnSpc>
              <a:spcBef>
                <a:spcPts val="90"/>
              </a:spcBef>
            </a:pPr>
            <a:r>
              <a:rPr lang="en-US" spc="85" dirty="0" smtClean="0">
                <a:solidFill>
                  <a:srgbClr val="221F1F"/>
                </a:solidFill>
                <a:ea typeface="Century Gothic" panose="020B0502020202020204" pitchFamily="34" charset="0"/>
                <a:cs typeface="Century Gothic" panose="020B0502020202020204" pitchFamily="34" charset="0"/>
                <a:hlinkClick r:id="rId5"/>
              </a:rPr>
              <a:t>sat-ics@ccn-cert.cni.es</a:t>
            </a:r>
            <a:endParaRPr lang="es-ES" sz="800" dirty="0" smtClean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90"/>
              </a:spcBef>
              <a:spcAft>
                <a:spcPts val="0"/>
              </a:spcAft>
            </a:pPr>
            <a:r>
              <a:rPr lang="en-US" sz="1800" u="none" strike="noStrike" spc="85" dirty="0" smtClean="0">
                <a:solidFill>
                  <a:srgbClr val="221F1F"/>
                </a:solidFill>
                <a:effectLst/>
                <a:latin typeface="+mn-lt"/>
                <a:ea typeface="Century Gothic" panose="020B0502020202020204" pitchFamily="34" charset="0"/>
                <a:cs typeface="Century Gothic" panose="020B0502020202020204" pitchFamily="34" charset="0"/>
                <a:hlinkClick r:id="rId6"/>
              </a:rPr>
              <a:t>organismo.certificacion@cni.es</a:t>
            </a:r>
            <a:endParaRPr lang="es-ES" sz="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34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Título">
            <a:extLst>
              <a:ext uri="{FF2B5EF4-FFF2-40B4-BE49-F238E27FC236}">
                <a16:creationId xmlns:a16="http://schemas.microsoft.com/office/drawing/2014/main" id="{7D8882D6-758B-4FCA-BC0E-AB89C800324C}"/>
              </a:ext>
            </a:extLst>
          </p:cNvPr>
          <p:cNvSpPr txBox="1">
            <a:spLocks/>
          </p:cNvSpPr>
          <p:nvPr/>
        </p:nvSpPr>
        <p:spPr bwMode="auto">
          <a:xfrm>
            <a:off x="679801" y="778419"/>
            <a:ext cx="7767285" cy="720725"/>
          </a:xfrm>
          <a:prstGeom prst="rect">
            <a:avLst/>
          </a:prstGeom>
        </p:spPr>
        <p:txBody>
          <a:bodyPr vert="horz" lIns="68579" tIns="34289" rIns="68579" bIns="34289" rtlCol="0" anchor="ctr">
            <a:no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600" b="1" baseline="0">
                <a:solidFill>
                  <a:srgbClr val="2731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sz="2800" dirty="0">
                <a:solidFill>
                  <a:srgbClr val="013A60"/>
                </a:solidFill>
                <a:latin typeface="Century Gothic" panose="020B0502020202020204" pitchFamily="34" charset="0"/>
              </a:rPr>
              <a:t>La amenaza en el ciberespacio</a:t>
            </a:r>
            <a:endParaRPr lang="es-ES" altLang="es-ES" sz="2800" dirty="0">
              <a:solidFill>
                <a:srgbClr val="013A6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5832456" y="1851482"/>
            <a:ext cx="5928826" cy="3550199"/>
            <a:chOff x="5725668" y="1586030"/>
            <a:chExt cx="5928826" cy="3550199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5668" y="1586030"/>
              <a:ext cx="542745" cy="513565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03576" y="1613634"/>
              <a:ext cx="425216" cy="485961"/>
            </a:xfrm>
            <a:prstGeom prst="rect">
              <a:avLst/>
            </a:prstGeom>
          </p:spPr>
        </p:pic>
        <p:sp>
          <p:nvSpPr>
            <p:cNvPr id="11" name="Rectángulo 10"/>
            <p:cNvSpPr/>
            <p:nvPr/>
          </p:nvSpPr>
          <p:spPr>
            <a:xfrm>
              <a:off x="6676515" y="1610607"/>
              <a:ext cx="4685391" cy="658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lnSpc>
                  <a:spcPct val="115000"/>
                </a:lnSpc>
                <a:spcBef>
                  <a:spcPts val="600"/>
                </a:spcBef>
                <a:spcAft>
                  <a:spcPts val="600"/>
                </a:spcAft>
                <a:buSzPts val="1000"/>
              </a:pPr>
              <a:r>
                <a:rPr lang="es-ES" sz="1600" b="1" dirty="0">
                  <a:solidFill>
                    <a:srgbClr val="262626"/>
                  </a:solidFill>
                </a:rPr>
                <a:t>Atacantes complejos esponsorizados por Estados </a:t>
              </a:r>
            </a:p>
          </p:txBody>
        </p:sp>
        <p:sp>
          <p:nvSpPr>
            <p:cNvPr id="12" name="Rectángulo 11"/>
            <p:cNvSpPr/>
            <p:nvPr/>
          </p:nvSpPr>
          <p:spPr>
            <a:xfrm>
              <a:off x="6716183" y="3706167"/>
              <a:ext cx="4830549" cy="641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just">
                <a:lnSpc>
                  <a:spcPct val="115000"/>
                </a:lnSpc>
                <a:spcBef>
                  <a:spcPts val="600"/>
                </a:spcBef>
                <a:spcAft>
                  <a:spcPts val="600"/>
                </a:spcAft>
                <a:buSzPts val="1000"/>
              </a:pPr>
              <a:r>
                <a:rPr lang="es-ES" sz="16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Posibilidad de </a:t>
              </a:r>
              <a:r>
                <a:rPr lang="es-ES" sz="1600" b="1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réplica </a:t>
              </a:r>
              <a:r>
                <a:rPr lang="es-ES" sz="16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del modelo en otros actores</a:t>
              </a:r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6716183" y="4477587"/>
              <a:ext cx="4938311" cy="658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just">
                <a:lnSpc>
                  <a:spcPct val="115000"/>
                </a:lnSpc>
                <a:spcBef>
                  <a:spcPts val="600"/>
                </a:spcBef>
                <a:spcAft>
                  <a:spcPts val="600"/>
                </a:spcAft>
                <a:buSzPts val="1000"/>
              </a:pPr>
              <a:r>
                <a:rPr lang="es-ES" sz="16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Industrialización de las herramientas de ataque y mercado negro de venta de credenciales activo</a:t>
              </a:r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4924" y="2592511"/>
              <a:ext cx="504232" cy="550491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24238" y="2610950"/>
              <a:ext cx="504554" cy="462942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26197" y="3666110"/>
              <a:ext cx="570533" cy="661817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57164" y="4516683"/>
              <a:ext cx="518039" cy="437930"/>
            </a:xfrm>
            <a:prstGeom prst="rect">
              <a:avLst/>
            </a:prstGeom>
          </p:spPr>
        </p:pic>
        <p:sp>
          <p:nvSpPr>
            <p:cNvPr id="18" name="Rectángulo 17"/>
            <p:cNvSpPr/>
            <p:nvPr/>
          </p:nvSpPr>
          <p:spPr>
            <a:xfrm>
              <a:off x="7132604" y="2666872"/>
              <a:ext cx="286499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spcAft>
                  <a:spcPts val="0"/>
                </a:spcAft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s-ES" sz="1400" dirty="0">
                  <a:ea typeface="Calibri" panose="020F0502020204030204" pitchFamily="34" charset="0"/>
                  <a:cs typeface="Times New Roman" panose="02020603050405020304" pitchFamily="18" charset="0"/>
                </a:rPr>
                <a:t>Robo de datos</a:t>
              </a:r>
            </a:p>
            <a:p>
              <a:pPr marL="342900" indent="-342900">
                <a:spcAft>
                  <a:spcPts val="0"/>
                </a:spcAft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s-ES" sz="1400" dirty="0">
                  <a:ea typeface="Calibri" panose="020F0502020204030204" pitchFamily="34" charset="0"/>
                  <a:cs typeface="Times New Roman" panose="02020603050405020304" pitchFamily="18" charset="0"/>
                </a:rPr>
                <a:t>Secuestro de sistemas</a:t>
              </a:r>
            </a:p>
            <a:p>
              <a:pPr marL="342900" indent="-342900">
                <a:spcAft>
                  <a:spcPts val="0"/>
                </a:spcAft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s-ES" sz="1400" dirty="0">
                  <a:ea typeface="Calibri" panose="020F0502020204030204" pitchFamily="34" charset="0"/>
                  <a:cs typeface="Times New Roman" panose="02020603050405020304" pitchFamily="18" charset="0"/>
                </a:rPr>
                <a:t>Extorsión </a:t>
              </a:r>
            </a:p>
            <a:p>
              <a:pPr marL="742950" lvl="1" indent="-285750">
                <a:buClr>
                  <a:schemeClr val="accent1"/>
                </a:buClr>
                <a:buFont typeface="Arial" panose="020B0604020202020204" pitchFamily="34" charset="0"/>
                <a:buChar char="•"/>
              </a:pPr>
              <a:endParaRPr lang="es-ES" sz="140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742950" lvl="1" indent="-285750">
                <a:buClr>
                  <a:schemeClr val="accent1"/>
                </a:buClr>
                <a:buFont typeface="Arial" panose="020B0604020202020204" pitchFamily="34" charset="0"/>
                <a:buChar char="•"/>
              </a:pPr>
              <a:endParaRPr lang="es-ES" sz="140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10282" y="3736811"/>
              <a:ext cx="504554" cy="534528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52708" y="4484382"/>
              <a:ext cx="574946" cy="568957"/>
            </a:xfrm>
            <a:prstGeom prst="rect">
              <a:avLst/>
            </a:prstGeom>
          </p:spPr>
        </p:pic>
      </p:grpSp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F06EEC5F-5806-483F-9C1F-452648DE638B}"/>
              </a:ext>
            </a:extLst>
          </p:cNvPr>
          <p:cNvSpPr txBox="1">
            <a:spLocks/>
          </p:cNvSpPr>
          <p:nvPr/>
        </p:nvSpPr>
        <p:spPr>
          <a:xfrm>
            <a:off x="705121" y="1876059"/>
            <a:ext cx="4544271" cy="15135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Grupos de ataque coordinados </a:t>
            </a:r>
            <a:r>
              <a:rPr lang="es-ES" sz="2000" dirty="0"/>
              <a:t>de manera eficientes en foros de la </a:t>
            </a:r>
            <a:r>
              <a:rPr lang="es-ES" sz="2000" b="1" dirty="0" err="1"/>
              <a:t>darkweb</a:t>
            </a:r>
            <a:r>
              <a:rPr lang="es-ES" sz="2000" dirty="0"/>
              <a:t> o a través de otros instrumentos.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000" dirty="0"/>
              <a:t>Selección de </a:t>
            </a: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objetivos</a:t>
            </a:r>
            <a:r>
              <a:rPr lang="es-ES" sz="2000" dirty="0"/>
              <a:t> basados en criterios de </a:t>
            </a: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oportunidad y debilidad </a:t>
            </a:r>
            <a:r>
              <a:rPr lang="es-ES" sz="2000" dirty="0"/>
              <a:t>de su postura de </a:t>
            </a:r>
            <a:r>
              <a:rPr lang="es-ES" sz="2000" b="1" dirty="0"/>
              <a:t>ciberseguridad</a:t>
            </a:r>
            <a:r>
              <a:rPr lang="es-ES" sz="20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000" dirty="0"/>
              <a:t>Complejidad y </a:t>
            </a:r>
            <a:r>
              <a:rPr lang="es-ES" sz="2000" b="1" dirty="0">
                <a:solidFill>
                  <a:srgbClr val="00ADEE"/>
                </a:solidFill>
                <a:latin typeface="Calibri" panose="020F0502020204030204" pitchFamily="34" charset="0"/>
              </a:rPr>
              <a:t>sofisticación</a:t>
            </a:r>
            <a:r>
              <a:rPr lang="es-ES" sz="2000" dirty="0"/>
              <a:t> de los ataques.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000" dirty="0"/>
              <a:t>Carencia de procedimientos de </a:t>
            </a:r>
            <a:r>
              <a:rPr lang="es-ES" sz="2000" b="1" dirty="0"/>
              <a:t>mejora continua</a:t>
            </a:r>
            <a:r>
              <a:rPr lang="es-ES" sz="2000" dirty="0"/>
              <a:t> y adopción de </a:t>
            </a:r>
            <a:r>
              <a:rPr lang="es-ES" sz="2000" b="1" dirty="0"/>
              <a:t>buenas prácticas</a:t>
            </a:r>
            <a:r>
              <a:rPr lang="es-ES" sz="2000" dirty="0"/>
              <a:t>.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5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461552" y="5462130"/>
            <a:ext cx="4502334" cy="8535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461553" y="4426629"/>
            <a:ext cx="4502333" cy="8535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461554" y="2830315"/>
            <a:ext cx="4502333" cy="6681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object 3"/>
          <p:cNvSpPr/>
          <p:nvPr/>
        </p:nvSpPr>
        <p:spPr>
          <a:xfrm>
            <a:off x="461552" y="683373"/>
            <a:ext cx="7931520" cy="3877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ES" sz="2800" b="1" dirty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Contexto de la amenaza</a:t>
            </a:r>
            <a:endParaRPr lang="en-US" sz="2800" b="1" dirty="0">
              <a:solidFill>
                <a:srgbClr val="013A60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61554" y="2109521"/>
            <a:ext cx="5142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Helvetica" panose="020B0604020202020204" pitchFamily="34" charset="0"/>
                <a:cs typeface="Helvetica" panose="020B0604020202020204" pitchFamily="34" charset="0"/>
              </a:rPr>
              <a:t>Profundo impacto en las operaciones del </a:t>
            </a:r>
            <a:r>
              <a:rPr lang="es-E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ciberespacio: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69793" y="1191935"/>
            <a:ext cx="40242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spcAft>
                <a:spcPts val="800"/>
              </a:spcAft>
            </a:pP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Últimos 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años marcados por 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guerras</a:t>
            </a:r>
            <a:endParaRPr lang="es-ES" sz="2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61553" y="3648223"/>
            <a:ext cx="4502333" cy="6986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0" y="2809582"/>
            <a:ext cx="496388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Campañas 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involucradas directamente en el </a:t>
            </a:r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conflicto</a:t>
            </a:r>
          </a:p>
          <a:p>
            <a:pPr lvl="1"/>
            <a:endParaRPr lang="es-ES" sz="1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61554" y="3668087"/>
            <a:ext cx="4875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Uso de 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la temática en numerosas campañas de </a:t>
            </a:r>
            <a:r>
              <a:rPr lang="es-ES" b="1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phishing</a:t>
            </a:r>
            <a:endParaRPr lang="es-ES" b="1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39899" y="4366785"/>
            <a:ext cx="4523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recimiento 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y movimiento de los actores entre foros, mercados y comunidades de </a:t>
            </a:r>
            <a:r>
              <a:rPr lang="es-ES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cibercrimen</a:t>
            </a:r>
            <a:endParaRPr lang="es-ES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39898" y="5427237"/>
            <a:ext cx="4663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Movimientos </a:t>
            </a:r>
            <a:r>
              <a:rPr lang="es-ES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hacktivistas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 continúan siendo una amenaza para los países occidentales</a:t>
            </a:r>
          </a:p>
        </p:txBody>
      </p:sp>
      <p:sp>
        <p:nvSpPr>
          <p:cNvPr id="35" name="object 3"/>
          <p:cNvSpPr/>
          <p:nvPr/>
        </p:nvSpPr>
        <p:spPr>
          <a:xfrm>
            <a:off x="5765776" y="1422767"/>
            <a:ext cx="4708384" cy="3693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12600">
              <a:lnSpc>
                <a:spcPct val="100000"/>
              </a:lnSpc>
              <a:buNone/>
            </a:pP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Análisis de alertas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602962" y="2022932"/>
            <a:ext cx="5863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s-ES" dirty="0">
                <a:latin typeface="Helvetica" panose="020B0604020202020204" pitchFamily="34" charset="0"/>
                <a:cs typeface="Helvetica" panose="020B0604020202020204" pitchFamily="34" charset="0"/>
              </a:rPr>
              <a:t>Las vulnerabilidades críticas no desaparecerán del panorama de la amenaza en el futuro </a:t>
            </a:r>
            <a:r>
              <a:rPr lang="es-E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cercano.</a:t>
            </a:r>
            <a:endParaRPr lang="es-E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5602962" y="2917184"/>
            <a:ext cx="5863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El número de incidentes </a:t>
            </a:r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detectados ha crecido, 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especialmente a lo que se </a:t>
            </a:r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refiere a 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Troyanos y </a:t>
            </a:r>
            <a:r>
              <a:rPr lang="es-ES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RATs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s-ES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habiendo una tendencia al </a:t>
            </a:r>
            <a:r>
              <a:rPr lang="es-ES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alza</a:t>
            </a:r>
            <a:r>
              <a:rPr lang="es-ES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endParaRPr lang="es-ES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9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8">
            <a:extLst>
              <a:ext uri="{FF2B5EF4-FFF2-40B4-BE49-F238E27FC236}">
                <a16:creationId xmlns:a16="http://schemas.microsoft.com/office/drawing/2014/main" id="{4EC72A9F-1D90-B483-29B4-49E327454EBB}"/>
              </a:ext>
            </a:extLst>
          </p:cNvPr>
          <p:cNvSpPr txBox="1"/>
          <p:nvPr/>
        </p:nvSpPr>
        <p:spPr>
          <a:xfrm>
            <a:off x="3534001" y="6159097"/>
            <a:ext cx="1408840" cy="173668"/>
          </a:xfrm>
          <a:prstGeom prst="rect">
            <a:avLst/>
          </a:prstGeom>
          <a:noFill/>
        </p:spPr>
        <p:txBody>
          <a:bodyPr wrap="square" lIns="0" tIns="32732" rIns="0" bIns="0" rtlCol="0">
            <a:spAutoFit/>
          </a:bodyPr>
          <a:lstStyle/>
          <a:p>
            <a:pPr algn="ctr">
              <a:lnSpc>
                <a:spcPct val="85000"/>
              </a:lnSpc>
              <a:spcAft>
                <a:spcPts val="537"/>
              </a:spcAft>
              <a:buClr>
                <a:schemeClr val="accent2"/>
              </a:buClr>
              <a:buSzPct val="70000"/>
            </a:pPr>
            <a:r>
              <a:rPr lang="es-ES_tradnl" sz="1075" b="1" i="1" dirty="0">
                <a:solidFill>
                  <a:schemeClr val="tx2"/>
                </a:solidFill>
              </a:rPr>
              <a:t>Moderado</a:t>
            </a:r>
            <a:endParaRPr lang="es-ES" sz="1075" b="1" i="1" dirty="0">
              <a:solidFill>
                <a:schemeClr val="tx2"/>
              </a:solidFill>
            </a:endParaRPr>
          </a:p>
        </p:txBody>
      </p:sp>
      <p:grpSp>
        <p:nvGrpSpPr>
          <p:cNvPr id="9" name="Group 17">
            <a:extLst>
              <a:ext uri="{FF2B5EF4-FFF2-40B4-BE49-F238E27FC236}">
                <a16:creationId xmlns:a16="http://schemas.microsoft.com/office/drawing/2014/main" id="{FDFE25C4-40FF-8F37-F77A-2738B95CB89F}"/>
              </a:ext>
            </a:extLst>
          </p:cNvPr>
          <p:cNvGrpSpPr/>
          <p:nvPr/>
        </p:nvGrpSpPr>
        <p:grpSpPr>
          <a:xfrm>
            <a:off x="1100501" y="1584424"/>
            <a:ext cx="4277103" cy="1034548"/>
            <a:chOff x="282053" y="950272"/>
            <a:chExt cx="5721151" cy="1570885"/>
          </a:xfrm>
        </p:grpSpPr>
        <p:grpSp>
          <p:nvGrpSpPr>
            <p:cNvPr id="10" name="Group 18">
              <a:extLst>
                <a:ext uri="{FF2B5EF4-FFF2-40B4-BE49-F238E27FC236}">
                  <a16:creationId xmlns:a16="http://schemas.microsoft.com/office/drawing/2014/main" id="{E71A90B5-CEFD-1B2A-9B8F-A1202FDB1593}"/>
                </a:ext>
              </a:extLst>
            </p:cNvPr>
            <p:cNvGrpSpPr/>
            <p:nvPr/>
          </p:nvGrpSpPr>
          <p:grpSpPr>
            <a:xfrm>
              <a:off x="282054" y="2209904"/>
              <a:ext cx="5721150" cy="311253"/>
              <a:chOff x="623888" y="2056712"/>
              <a:chExt cx="5721150" cy="311253"/>
            </a:xfrm>
          </p:grpSpPr>
          <p:sp>
            <p:nvSpPr>
              <p:cNvPr id="24" name="Rectangle 33">
                <a:extLst>
                  <a:ext uri="{FF2B5EF4-FFF2-40B4-BE49-F238E27FC236}">
                    <a16:creationId xmlns:a16="http://schemas.microsoft.com/office/drawing/2014/main" id="{67E01672-D634-F7FC-E0FA-00933E9FC481}"/>
                  </a:ext>
                </a:extLst>
              </p:cNvPr>
              <p:cNvSpPr/>
              <p:nvPr/>
            </p:nvSpPr>
            <p:spPr>
              <a:xfrm>
                <a:off x="623888" y="2056712"/>
                <a:ext cx="5702267" cy="287878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952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endParaRPr lang="es-ES" sz="1075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extBox 34">
                <a:extLst>
                  <a:ext uri="{FF2B5EF4-FFF2-40B4-BE49-F238E27FC236}">
                    <a16:creationId xmlns:a16="http://schemas.microsoft.com/office/drawing/2014/main" id="{BF7A3B6D-BC3E-602D-D52D-7E012343B7E1}"/>
                  </a:ext>
                </a:extLst>
              </p:cNvPr>
              <p:cNvSpPr txBox="1"/>
              <p:nvPr/>
            </p:nvSpPr>
            <p:spPr>
              <a:xfrm>
                <a:off x="955816" y="2095412"/>
                <a:ext cx="581153" cy="245689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984" b="1" dirty="0">
                    <a:solidFill>
                      <a:schemeClr val="bg1"/>
                    </a:solidFill>
                  </a:rPr>
                  <a:t>BAJO</a:t>
                </a:r>
                <a:endParaRPr lang="es-ES" sz="1075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35">
                <a:extLst>
                  <a:ext uri="{FF2B5EF4-FFF2-40B4-BE49-F238E27FC236}">
                    <a16:creationId xmlns:a16="http://schemas.microsoft.com/office/drawing/2014/main" id="{D09061A9-38BF-F3FA-363E-6971B0928E96}"/>
                  </a:ext>
                </a:extLst>
              </p:cNvPr>
              <p:cNvSpPr txBox="1"/>
              <p:nvPr/>
            </p:nvSpPr>
            <p:spPr>
              <a:xfrm>
                <a:off x="2000336" y="2068922"/>
                <a:ext cx="1246765" cy="29904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253" b="1" dirty="0">
                    <a:solidFill>
                      <a:schemeClr val="bg1"/>
                    </a:solidFill>
                  </a:rPr>
                  <a:t>MEDIO</a:t>
                </a:r>
                <a:endParaRPr lang="es-ES" sz="1253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36">
                <a:extLst>
                  <a:ext uri="{FF2B5EF4-FFF2-40B4-BE49-F238E27FC236}">
                    <a16:creationId xmlns:a16="http://schemas.microsoft.com/office/drawing/2014/main" id="{D23E07B7-9BDA-256F-3712-F63AC82067F3}"/>
                  </a:ext>
                </a:extLst>
              </p:cNvPr>
              <p:cNvSpPr txBox="1"/>
              <p:nvPr/>
            </p:nvSpPr>
            <p:spPr>
              <a:xfrm>
                <a:off x="3287661" y="2095324"/>
                <a:ext cx="581153" cy="245689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984" b="1" dirty="0">
                    <a:solidFill>
                      <a:schemeClr val="bg1"/>
                    </a:solidFill>
                  </a:rPr>
                  <a:t>ALTO</a:t>
                </a:r>
                <a:endParaRPr lang="es-ES" sz="1075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37">
                <a:extLst>
                  <a:ext uri="{FF2B5EF4-FFF2-40B4-BE49-F238E27FC236}">
                    <a16:creationId xmlns:a16="http://schemas.microsoft.com/office/drawing/2014/main" id="{C5721AB8-B35F-9B6F-98C2-90918385F140}"/>
                  </a:ext>
                </a:extLst>
              </p:cNvPr>
              <p:cNvSpPr txBox="1"/>
              <p:nvPr/>
            </p:nvSpPr>
            <p:spPr>
              <a:xfrm>
                <a:off x="4191070" y="2095323"/>
                <a:ext cx="979838" cy="245689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984" b="1" dirty="0">
                    <a:solidFill>
                      <a:schemeClr val="bg1"/>
                    </a:solidFill>
                  </a:rPr>
                  <a:t>MUY ALTO</a:t>
                </a:r>
                <a:endParaRPr lang="es-ES" sz="984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38">
                <a:extLst>
                  <a:ext uri="{FF2B5EF4-FFF2-40B4-BE49-F238E27FC236}">
                    <a16:creationId xmlns:a16="http://schemas.microsoft.com/office/drawing/2014/main" id="{18C57F27-E946-5550-FAF7-EB3266E19CBC}"/>
                  </a:ext>
                </a:extLst>
              </p:cNvPr>
              <p:cNvSpPr txBox="1"/>
              <p:nvPr/>
            </p:nvSpPr>
            <p:spPr>
              <a:xfrm>
                <a:off x="5439886" y="2095084"/>
                <a:ext cx="905152" cy="245689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984" b="1" dirty="0">
                    <a:solidFill>
                      <a:schemeClr val="bg1"/>
                    </a:solidFill>
                  </a:rPr>
                  <a:t>CRÍTICO</a:t>
                </a:r>
                <a:endParaRPr lang="es-ES" sz="984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19">
              <a:extLst>
                <a:ext uri="{FF2B5EF4-FFF2-40B4-BE49-F238E27FC236}">
                  <a16:creationId xmlns:a16="http://schemas.microsoft.com/office/drawing/2014/main" id="{57298889-62FE-1D3C-6CDF-B84B474EA4C1}"/>
                </a:ext>
              </a:extLst>
            </p:cNvPr>
            <p:cNvGrpSpPr/>
            <p:nvPr/>
          </p:nvGrpSpPr>
          <p:grpSpPr>
            <a:xfrm>
              <a:off x="282053" y="950272"/>
              <a:ext cx="5656782" cy="1223935"/>
              <a:chOff x="2550160" y="1550207"/>
              <a:chExt cx="8585602" cy="2945830"/>
            </a:xfrm>
          </p:grpSpPr>
          <p:sp>
            <p:nvSpPr>
              <p:cNvPr id="18" name="Diagrama de flujo: operación manual 4">
                <a:extLst>
                  <a:ext uri="{FF2B5EF4-FFF2-40B4-BE49-F238E27FC236}">
                    <a16:creationId xmlns:a16="http://schemas.microsoft.com/office/drawing/2014/main" id="{218AA139-8C2F-FFD2-B00E-0B7550841535}"/>
                  </a:ext>
                </a:extLst>
              </p:cNvPr>
              <p:cNvSpPr/>
              <p:nvPr/>
            </p:nvSpPr>
            <p:spPr>
              <a:xfrm rot="5400000">
                <a:off x="2232659" y="2061636"/>
                <a:ext cx="2209801" cy="1574800"/>
              </a:xfrm>
              <a:prstGeom prst="flowChartManualOperation">
                <a:avLst/>
              </a:prstGeom>
              <a:solidFill>
                <a:srgbClr val="33D1CD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3360000" sx="102000" sy="102000" algn="t" rotWithShape="0">
                  <a:sysClr val="window" lastClr="FFFFFF">
                    <a:lumMod val="85000"/>
                    <a:alpha val="86000"/>
                  </a:sysClr>
                </a:outerShdw>
              </a:effectLst>
            </p:spPr>
            <p:txBody>
              <a:bodyPr rtlCol="0" anchor="ctr"/>
              <a:lstStyle/>
              <a:p>
                <a:pPr algn="ctr" defTabSz="818277">
                  <a:defRPr/>
                </a:pPr>
                <a:endParaRPr lang="es-ES" sz="161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9" name="Diagrama de flujo: operación manual 5">
                <a:extLst>
                  <a:ext uri="{FF2B5EF4-FFF2-40B4-BE49-F238E27FC236}">
                    <a16:creationId xmlns:a16="http://schemas.microsoft.com/office/drawing/2014/main" id="{55CC4FC9-ED9F-97E3-F8F4-077486EB800E}"/>
                  </a:ext>
                </a:extLst>
              </p:cNvPr>
              <p:cNvSpPr/>
              <p:nvPr/>
            </p:nvSpPr>
            <p:spPr>
              <a:xfrm rot="16200000">
                <a:off x="5837053" y="2108200"/>
                <a:ext cx="2302933" cy="1574800"/>
              </a:xfrm>
              <a:prstGeom prst="flowChartManualOperation">
                <a:avLst/>
              </a:prstGeom>
              <a:solidFill>
                <a:srgbClr val="E46C0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3360000" sx="102000" sy="102000" algn="t" rotWithShape="0">
                  <a:sysClr val="window" lastClr="FFFFFF">
                    <a:lumMod val="85000"/>
                    <a:alpha val="86000"/>
                  </a:sysClr>
                </a:outerShdw>
              </a:effectLst>
            </p:spPr>
            <p:txBody>
              <a:bodyPr rtlCol="0" anchor="ctr"/>
              <a:lstStyle/>
              <a:p>
                <a:pPr algn="ctr" defTabSz="818277">
                  <a:defRPr/>
                </a:pPr>
                <a:endParaRPr lang="es-ES" sz="161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0" name="Diagrama de flujo: operación manual 6">
                <a:extLst>
                  <a:ext uri="{FF2B5EF4-FFF2-40B4-BE49-F238E27FC236}">
                    <a16:creationId xmlns:a16="http://schemas.microsoft.com/office/drawing/2014/main" id="{8138F00D-650A-1CB2-31DB-B34C94EA9BC5}"/>
                  </a:ext>
                </a:extLst>
              </p:cNvPr>
              <p:cNvSpPr/>
              <p:nvPr/>
            </p:nvSpPr>
            <p:spPr>
              <a:xfrm rot="16200000">
                <a:off x="7974174" y="2125133"/>
                <a:ext cx="1388533" cy="1574800"/>
              </a:xfrm>
              <a:prstGeom prst="flowChartManualOperation">
                <a:avLst/>
              </a:prstGeom>
              <a:solidFill>
                <a:srgbClr val="F4073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3360000" sx="102000" sy="102000" algn="t" rotWithShape="0">
                  <a:sysClr val="window" lastClr="FFFFFF">
                    <a:lumMod val="85000"/>
                    <a:alpha val="86000"/>
                  </a:sysClr>
                </a:outerShdw>
              </a:effectLst>
            </p:spPr>
            <p:txBody>
              <a:bodyPr rtlCol="0" anchor="ctr"/>
              <a:lstStyle/>
              <a:p>
                <a:pPr algn="ctr" defTabSz="818277">
                  <a:defRPr/>
                </a:pPr>
                <a:endParaRPr lang="es-ES" sz="161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1" name="Diagrama de flujo: operación manual 3">
                <a:extLst>
                  <a:ext uri="{FF2B5EF4-FFF2-40B4-BE49-F238E27FC236}">
                    <a16:creationId xmlns:a16="http://schemas.microsoft.com/office/drawing/2014/main" id="{73EEB9FF-EEE3-295D-AAC9-D7E0E1693E60}"/>
                  </a:ext>
                </a:extLst>
              </p:cNvPr>
              <p:cNvSpPr/>
              <p:nvPr/>
            </p:nvSpPr>
            <p:spPr>
              <a:xfrm rot="5400000">
                <a:off x="3909179" y="1870553"/>
                <a:ext cx="2492407" cy="1851715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364"/>
                  <a:gd name="connsiteX1" fmla="*/ 10000 w 10000"/>
                  <a:gd name="connsiteY1" fmla="*/ 0 h 10364"/>
                  <a:gd name="connsiteX2" fmla="*/ 8000 w 10000"/>
                  <a:gd name="connsiteY2" fmla="*/ 10000 h 10364"/>
                  <a:gd name="connsiteX3" fmla="*/ 355 w 10000"/>
                  <a:gd name="connsiteY3" fmla="*/ 10364 h 10364"/>
                  <a:gd name="connsiteX4" fmla="*/ 0 w 10000"/>
                  <a:gd name="connsiteY4" fmla="*/ 0 h 10364"/>
                  <a:gd name="connsiteX0" fmla="*/ 0 w 10000"/>
                  <a:gd name="connsiteY0" fmla="*/ 0 h 10364"/>
                  <a:gd name="connsiteX1" fmla="*/ 10000 w 10000"/>
                  <a:gd name="connsiteY1" fmla="*/ 0 h 10364"/>
                  <a:gd name="connsiteX2" fmla="*/ 9255 w 10000"/>
                  <a:gd name="connsiteY2" fmla="*/ 10061 h 10364"/>
                  <a:gd name="connsiteX3" fmla="*/ 355 w 10000"/>
                  <a:gd name="connsiteY3" fmla="*/ 10364 h 10364"/>
                  <a:gd name="connsiteX4" fmla="*/ 0 w 10000"/>
                  <a:gd name="connsiteY4" fmla="*/ 0 h 10364"/>
                  <a:gd name="connsiteX0" fmla="*/ 0 w 10000"/>
                  <a:gd name="connsiteY0" fmla="*/ 0 h 10364"/>
                  <a:gd name="connsiteX1" fmla="*/ 10000 w 10000"/>
                  <a:gd name="connsiteY1" fmla="*/ 0 h 10364"/>
                  <a:gd name="connsiteX2" fmla="*/ 9255 w 10000"/>
                  <a:gd name="connsiteY2" fmla="*/ 10174 h 10364"/>
                  <a:gd name="connsiteX3" fmla="*/ 355 w 10000"/>
                  <a:gd name="connsiteY3" fmla="*/ 10364 h 10364"/>
                  <a:gd name="connsiteX4" fmla="*/ 0 w 10000"/>
                  <a:gd name="connsiteY4" fmla="*/ 0 h 10364"/>
                  <a:gd name="connsiteX0" fmla="*/ 0 w 10000"/>
                  <a:gd name="connsiteY0" fmla="*/ 0 h 10429"/>
                  <a:gd name="connsiteX1" fmla="*/ 10000 w 10000"/>
                  <a:gd name="connsiteY1" fmla="*/ 0 h 10429"/>
                  <a:gd name="connsiteX2" fmla="*/ 9255 w 10000"/>
                  <a:gd name="connsiteY2" fmla="*/ 10429 h 10429"/>
                  <a:gd name="connsiteX3" fmla="*/ 355 w 10000"/>
                  <a:gd name="connsiteY3" fmla="*/ 10364 h 10429"/>
                  <a:gd name="connsiteX4" fmla="*/ 0 w 10000"/>
                  <a:gd name="connsiteY4" fmla="*/ 0 h 10429"/>
                  <a:gd name="connsiteX0" fmla="*/ 0 w 10000"/>
                  <a:gd name="connsiteY0" fmla="*/ 0 h 10364"/>
                  <a:gd name="connsiteX1" fmla="*/ 10000 w 10000"/>
                  <a:gd name="connsiteY1" fmla="*/ 0 h 10364"/>
                  <a:gd name="connsiteX2" fmla="*/ 9255 w 10000"/>
                  <a:gd name="connsiteY2" fmla="*/ 10259 h 10364"/>
                  <a:gd name="connsiteX3" fmla="*/ 355 w 10000"/>
                  <a:gd name="connsiteY3" fmla="*/ 10364 h 10364"/>
                  <a:gd name="connsiteX4" fmla="*/ 0 w 10000"/>
                  <a:gd name="connsiteY4" fmla="*/ 0 h 10364"/>
                  <a:gd name="connsiteX0" fmla="*/ 0 w 10000"/>
                  <a:gd name="connsiteY0" fmla="*/ 0 h 10401"/>
                  <a:gd name="connsiteX1" fmla="*/ 10000 w 10000"/>
                  <a:gd name="connsiteY1" fmla="*/ 0 h 10401"/>
                  <a:gd name="connsiteX2" fmla="*/ 9255 w 10000"/>
                  <a:gd name="connsiteY2" fmla="*/ 10401 h 10401"/>
                  <a:gd name="connsiteX3" fmla="*/ 355 w 10000"/>
                  <a:gd name="connsiteY3" fmla="*/ 10364 h 10401"/>
                  <a:gd name="connsiteX4" fmla="*/ 0 w 10000"/>
                  <a:gd name="connsiteY4" fmla="*/ 0 h 10401"/>
                  <a:gd name="connsiteX0" fmla="*/ 0 w 9698"/>
                  <a:gd name="connsiteY0" fmla="*/ 0 h 10401"/>
                  <a:gd name="connsiteX1" fmla="*/ 9698 w 9698"/>
                  <a:gd name="connsiteY1" fmla="*/ 472 h 10401"/>
                  <a:gd name="connsiteX2" fmla="*/ 9255 w 9698"/>
                  <a:gd name="connsiteY2" fmla="*/ 10401 h 10401"/>
                  <a:gd name="connsiteX3" fmla="*/ 355 w 9698"/>
                  <a:gd name="connsiteY3" fmla="*/ 10364 h 10401"/>
                  <a:gd name="connsiteX4" fmla="*/ 0 w 9698"/>
                  <a:gd name="connsiteY4" fmla="*/ 0 h 10401"/>
                  <a:gd name="connsiteX0" fmla="*/ 0 w 9672"/>
                  <a:gd name="connsiteY0" fmla="*/ 0 h 10000"/>
                  <a:gd name="connsiteX1" fmla="*/ 9672 w 9672"/>
                  <a:gd name="connsiteY1" fmla="*/ 68 h 10000"/>
                  <a:gd name="connsiteX2" fmla="*/ 9543 w 9672"/>
                  <a:gd name="connsiteY2" fmla="*/ 10000 h 10000"/>
                  <a:gd name="connsiteX3" fmla="*/ 366 w 9672"/>
                  <a:gd name="connsiteY3" fmla="*/ 9964 h 10000"/>
                  <a:gd name="connsiteX4" fmla="*/ 0 w 9672"/>
                  <a:gd name="connsiteY4" fmla="*/ 0 h 10000"/>
                  <a:gd name="connsiteX0" fmla="*/ 0 w 9952"/>
                  <a:gd name="connsiteY0" fmla="*/ 0 h 10000"/>
                  <a:gd name="connsiteX1" fmla="*/ 9941 w 9952"/>
                  <a:gd name="connsiteY1" fmla="*/ 23 h 10000"/>
                  <a:gd name="connsiteX2" fmla="*/ 9867 w 9952"/>
                  <a:gd name="connsiteY2" fmla="*/ 10000 h 10000"/>
                  <a:gd name="connsiteX3" fmla="*/ 378 w 9952"/>
                  <a:gd name="connsiteY3" fmla="*/ 9964 h 10000"/>
                  <a:gd name="connsiteX4" fmla="*/ 0 w 9952"/>
                  <a:gd name="connsiteY4" fmla="*/ 0 h 10000"/>
                  <a:gd name="connsiteX0" fmla="*/ 0 w 10050"/>
                  <a:gd name="connsiteY0" fmla="*/ 0 h 10000"/>
                  <a:gd name="connsiteX1" fmla="*/ 9989 w 10050"/>
                  <a:gd name="connsiteY1" fmla="*/ 23 h 10000"/>
                  <a:gd name="connsiteX2" fmla="*/ 9915 w 10050"/>
                  <a:gd name="connsiteY2" fmla="*/ 10000 h 10000"/>
                  <a:gd name="connsiteX3" fmla="*/ 380 w 10050"/>
                  <a:gd name="connsiteY3" fmla="*/ 9964 h 10000"/>
                  <a:gd name="connsiteX4" fmla="*/ 0 w 10050"/>
                  <a:gd name="connsiteY4" fmla="*/ 0 h 10000"/>
                  <a:gd name="connsiteX0" fmla="*/ 0 w 10032"/>
                  <a:gd name="connsiteY0" fmla="*/ 0 h 10000"/>
                  <a:gd name="connsiteX1" fmla="*/ 9929 w 10032"/>
                  <a:gd name="connsiteY1" fmla="*/ 46 h 10000"/>
                  <a:gd name="connsiteX2" fmla="*/ 9915 w 10032"/>
                  <a:gd name="connsiteY2" fmla="*/ 10000 h 10000"/>
                  <a:gd name="connsiteX3" fmla="*/ 380 w 10032"/>
                  <a:gd name="connsiteY3" fmla="*/ 9964 h 10000"/>
                  <a:gd name="connsiteX4" fmla="*/ 0 w 10032"/>
                  <a:gd name="connsiteY4" fmla="*/ 0 h 10000"/>
                  <a:gd name="connsiteX0" fmla="*/ 0 w 10039"/>
                  <a:gd name="connsiteY0" fmla="*/ 0 h 10000"/>
                  <a:gd name="connsiteX1" fmla="*/ 9955 w 10039"/>
                  <a:gd name="connsiteY1" fmla="*/ 12 h 10000"/>
                  <a:gd name="connsiteX2" fmla="*/ 9915 w 10039"/>
                  <a:gd name="connsiteY2" fmla="*/ 10000 h 10000"/>
                  <a:gd name="connsiteX3" fmla="*/ 380 w 10039"/>
                  <a:gd name="connsiteY3" fmla="*/ 9964 h 10000"/>
                  <a:gd name="connsiteX4" fmla="*/ 0 w 10039"/>
                  <a:gd name="connsiteY4" fmla="*/ 0 h 10000"/>
                  <a:gd name="connsiteX0" fmla="*/ 0 w 10039"/>
                  <a:gd name="connsiteY0" fmla="*/ 9 h 10009"/>
                  <a:gd name="connsiteX1" fmla="*/ 9955 w 10039"/>
                  <a:gd name="connsiteY1" fmla="*/ 0 h 10009"/>
                  <a:gd name="connsiteX2" fmla="*/ 9915 w 10039"/>
                  <a:gd name="connsiteY2" fmla="*/ 10009 h 10009"/>
                  <a:gd name="connsiteX3" fmla="*/ 380 w 10039"/>
                  <a:gd name="connsiteY3" fmla="*/ 9973 h 10009"/>
                  <a:gd name="connsiteX4" fmla="*/ 0 w 10039"/>
                  <a:gd name="connsiteY4" fmla="*/ 9 h 1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39" h="10009">
                    <a:moveTo>
                      <a:pt x="0" y="9"/>
                    </a:moveTo>
                    <a:lnTo>
                      <a:pt x="9955" y="0"/>
                    </a:lnTo>
                    <a:cubicBezTo>
                      <a:pt x="9936" y="3133"/>
                      <a:pt x="10180" y="6784"/>
                      <a:pt x="9915" y="10009"/>
                    </a:cubicBezTo>
                    <a:lnTo>
                      <a:pt x="380" y="9973"/>
                    </a:lnTo>
                    <a:cubicBezTo>
                      <a:pt x="253" y="6652"/>
                      <a:pt x="127" y="3330"/>
                      <a:pt x="0" y="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3360000" sx="102000" sy="102000" algn="t" rotWithShape="0">
                  <a:sysClr val="window" lastClr="FFFFFF">
                    <a:lumMod val="85000"/>
                    <a:alpha val="86000"/>
                  </a:sysClr>
                </a:outerShdw>
              </a:effectLst>
            </p:spPr>
            <p:txBody>
              <a:bodyPr rtlCol="0" anchor="ctr"/>
              <a:lstStyle/>
              <a:p>
                <a:pPr algn="ctr" defTabSz="818277">
                  <a:defRPr/>
                </a:pPr>
                <a:endParaRPr lang="es-ES" sz="161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Diagrama de flujo: operación manual 7">
                <a:extLst>
                  <a:ext uri="{FF2B5EF4-FFF2-40B4-BE49-F238E27FC236}">
                    <a16:creationId xmlns:a16="http://schemas.microsoft.com/office/drawing/2014/main" id="{0ED4E8A7-C57B-496E-8F4A-06B4F03AE05A}"/>
                  </a:ext>
                </a:extLst>
              </p:cNvPr>
              <p:cNvSpPr/>
              <p:nvPr/>
            </p:nvSpPr>
            <p:spPr>
              <a:xfrm rot="16200000">
                <a:off x="9929262" y="2112433"/>
                <a:ext cx="838200" cy="1574800"/>
              </a:xfrm>
              <a:prstGeom prst="flowChartManualOperation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3360000" sx="102000" sy="102000" algn="t" rotWithShape="0">
                  <a:sysClr val="window" lastClr="FFFFFF">
                    <a:lumMod val="85000"/>
                    <a:alpha val="86000"/>
                  </a:sysClr>
                </a:outerShdw>
              </a:effectLst>
            </p:spPr>
            <p:txBody>
              <a:bodyPr rtlCol="0" anchor="ctr"/>
              <a:lstStyle/>
              <a:p>
                <a:pPr algn="ctr" defTabSz="818277">
                  <a:defRPr/>
                </a:pPr>
                <a:endParaRPr lang="es-ES" sz="161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Cerrar llave 10">
                <a:extLst>
                  <a:ext uri="{FF2B5EF4-FFF2-40B4-BE49-F238E27FC236}">
                    <a16:creationId xmlns:a16="http://schemas.microsoft.com/office/drawing/2014/main" id="{00A399BC-0763-6271-C6D2-62602E6B33FF}"/>
                  </a:ext>
                </a:extLst>
              </p:cNvPr>
              <p:cNvSpPr/>
              <p:nvPr/>
            </p:nvSpPr>
            <p:spPr>
              <a:xfrm rot="5400000">
                <a:off x="4904400" y="3318837"/>
                <a:ext cx="504000" cy="1850400"/>
              </a:xfrm>
              <a:custGeom>
                <a:avLst/>
                <a:gdLst>
                  <a:gd name="connsiteX0" fmla="*/ 0 w 863602"/>
                  <a:gd name="connsiteY0" fmla="*/ 0 h 1865919"/>
                  <a:gd name="connsiteX1" fmla="*/ 431801 w 863602"/>
                  <a:gd name="connsiteY1" fmla="*/ 153212 h 1865919"/>
                  <a:gd name="connsiteX2" fmla="*/ 431801 w 863602"/>
                  <a:gd name="connsiteY2" fmla="*/ 779748 h 1865919"/>
                  <a:gd name="connsiteX3" fmla="*/ 863602 w 863602"/>
                  <a:gd name="connsiteY3" fmla="*/ 932960 h 1865919"/>
                  <a:gd name="connsiteX4" fmla="*/ 431801 w 863602"/>
                  <a:gd name="connsiteY4" fmla="*/ 1086172 h 1865919"/>
                  <a:gd name="connsiteX5" fmla="*/ 431801 w 863602"/>
                  <a:gd name="connsiteY5" fmla="*/ 1712707 h 1865919"/>
                  <a:gd name="connsiteX6" fmla="*/ 0 w 863602"/>
                  <a:gd name="connsiteY6" fmla="*/ 1865919 h 1865919"/>
                  <a:gd name="connsiteX7" fmla="*/ 0 w 863602"/>
                  <a:gd name="connsiteY7" fmla="*/ 0 h 1865919"/>
                  <a:gd name="connsiteX0" fmla="*/ 0 w 863602"/>
                  <a:gd name="connsiteY0" fmla="*/ 0 h 1865919"/>
                  <a:gd name="connsiteX1" fmla="*/ 431801 w 863602"/>
                  <a:gd name="connsiteY1" fmla="*/ 153212 h 1865919"/>
                  <a:gd name="connsiteX2" fmla="*/ 431801 w 863602"/>
                  <a:gd name="connsiteY2" fmla="*/ 779748 h 1865919"/>
                  <a:gd name="connsiteX3" fmla="*/ 863602 w 863602"/>
                  <a:gd name="connsiteY3" fmla="*/ 932960 h 1865919"/>
                  <a:gd name="connsiteX4" fmla="*/ 431801 w 863602"/>
                  <a:gd name="connsiteY4" fmla="*/ 1086172 h 1865919"/>
                  <a:gd name="connsiteX5" fmla="*/ 431801 w 863602"/>
                  <a:gd name="connsiteY5" fmla="*/ 1712707 h 1865919"/>
                  <a:gd name="connsiteX6" fmla="*/ 0 w 863602"/>
                  <a:gd name="connsiteY6" fmla="*/ 1865919 h 1865919"/>
                  <a:gd name="connsiteX0" fmla="*/ 0 w 863602"/>
                  <a:gd name="connsiteY0" fmla="*/ 0 h 1865919"/>
                  <a:gd name="connsiteX1" fmla="*/ 431801 w 863602"/>
                  <a:gd name="connsiteY1" fmla="*/ 153212 h 1865919"/>
                  <a:gd name="connsiteX2" fmla="*/ 431801 w 863602"/>
                  <a:gd name="connsiteY2" fmla="*/ 779748 h 1865919"/>
                  <a:gd name="connsiteX3" fmla="*/ 863602 w 863602"/>
                  <a:gd name="connsiteY3" fmla="*/ 932960 h 1865919"/>
                  <a:gd name="connsiteX4" fmla="*/ 431801 w 863602"/>
                  <a:gd name="connsiteY4" fmla="*/ 1086172 h 1865919"/>
                  <a:gd name="connsiteX5" fmla="*/ 431801 w 863602"/>
                  <a:gd name="connsiteY5" fmla="*/ 1712707 h 1865919"/>
                  <a:gd name="connsiteX6" fmla="*/ 0 w 863602"/>
                  <a:gd name="connsiteY6" fmla="*/ 1865919 h 1865919"/>
                  <a:gd name="connsiteX7" fmla="*/ 0 w 863602"/>
                  <a:gd name="connsiteY7" fmla="*/ 0 h 1865919"/>
                  <a:gd name="connsiteX0" fmla="*/ 0 w 863602"/>
                  <a:gd name="connsiteY0" fmla="*/ 0 h 1865919"/>
                  <a:gd name="connsiteX1" fmla="*/ 431803 w 863602"/>
                  <a:gd name="connsiteY1" fmla="*/ 153212 h 1865919"/>
                  <a:gd name="connsiteX2" fmla="*/ 431801 w 863602"/>
                  <a:gd name="connsiteY2" fmla="*/ 779748 h 1865919"/>
                  <a:gd name="connsiteX3" fmla="*/ 863602 w 863602"/>
                  <a:gd name="connsiteY3" fmla="*/ 932960 h 1865919"/>
                  <a:gd name="connsiteX4" fmla="*/ 431801 w 863602"/>
                  <a:gd name="connsiteY4" fmla="*/ 1086172 h 1865919"/>
                  <a:gd name="connsiteX5" fmla="*/ 431801 w 863602"/>
                  <a:gd name="connsiteY5" fmla="*/ 1712707 h 1865919"/>
                  <a:gd name="connsiteX6" fmla="*/ 0 w 863602"/>
                  <a:gd name="connsiteY6" fmla="*/ 1865919 h 1865919"/>
                  <a:gd name="connsiteX0" fmla="*/ 0 w 863602"/>
                  <a:gd name="connsiteY0" fmla="*/ 0 h 1865919"/>
                  <a:gd name="connsiteX1" fmla="*/ 431801 w 863602"/>
                  <a:gd name="connsiteY1" fmla="*/ 153212 h 1865919"/>
                  <a:gd name="connsiteX2" fmla="*/ 431801 w 863602"/>
                  <a:gd name="connsiteY2" fmla="*/ 779748 h 1865919"/>
                  <a:gd name="connsiteX3" fmla="*/ 863602 w 863602"/>
                  <a:gd name="connsiteY3" fmla="*/ 932960 h 1865919"/>
                  <a:gd name="connsiteX4" fmla="*/ 431801 w 863602"/>
                  <a:gd name="connsiteY4" fmla="*/ 1086172 h 1865919"/>
                  <a:gd name="connsiteX5" fmla="*/ 431801 w 863602"/>
                  <a:gd name="connsiteY5" fmla="*/ 1712707 h 1865919"/>
                  <a:gd name="connsiteX6" fmla="*/ 0 w 863602"/>
                  <a:gd name="connsiteY6" fmla="*/ 1865919 h 1865919"/>
                  <a:gd name="connsiteX7" fmla="*/ 0 w 863602"/>
                  <a:gd name="connsiteY7" fmla="*/ 0 h 1865919"/>
                  <a:gd name="connsiteX0" fmla="*/ 0 w 863602"/>
                  <a:gd name="connsiteY0" fmla="*/ 0 h 1865919"/>
                  <a:gd name="connsiteX1" fmla="*/ 431803 w 863602"/>
                  <a:gd name="connsiteY1" fmla="*/ 153212 h 1865919"/>
                  <a:gd name="connsiteX2" fmla="*/ 431801 w 863602"/>
                  <a:gd name="connsiteY2" fmla="*/ 779748 h 1865919"/>
                  <a:gd name="connsiteX3" fmla="*/ 863602 w 863602"/>
                  <a:gd name="connsiteY3" fmla="*/ 932960 h 1865919"/>
                  <a:gd name="connsiteX4" fmla="*/ 431801 w 863602"/>
                  <a:gd name="connsiteY4" fmla="*/ 1086172 h 1865919"/>
                  <a:gd name="connsiteX5" fmla="*/ 431801 w 863602"/>
                  <a:gd name="connsiteY5" fmla="*/ 1712707 h 1865919"/>
                  <a:gd name="connsiteX6" fmla="*/ 0 w 863602"/>
                  <a:gd name="connsiteY6" fmla="*/ 1804818 h 1865919"/>
                  <a:gd name="connsiteX0" fmla="*/ 25400 w 889002"/>
                  <a:gd name="connsiteY0" fmla="*/ 0 h 1865919"/>
                  <a:gd name="connsiteX1" fmla="*/ 457201 w 889002"/>
                  <a:gd name="connsiteY1" fmla="*/ 153212 h 1865919"/>
                  <a:gd name="connsiteX2" fmla="*/ 457201 w 889002"/>
                  <a:gd name="connsiteY2" fmla="*/ 779748 h 1865919"/>
                  <a:gd name="connsiteX3" fmla="*/ 889002 w 889002"/>
                  <a:gd name="connsiteY3" fmla="*/ 932960 h 1865919"/>
                  <a:gd name="connsiteX4" fmla="*/ 457201 w 889002"/>
                  <a:gd name="connsiteY4" fmla="*/ 1086172 h 1865919"/>
                  <a:gd name="connsiteX5" fmla="*/ 457201 w 889002"/>
                  <a:gd name="connsiteY5" fmla="*/ 1712707 h 1865919"/>
                  <a:gd name="connsiteX6" fmla="*/ 25400 w 889002"/>
                  <a:gd name="connsiteY6" fmla="*/ 1865919 h 1865919"/>
                  <a:gd name="connsiteX7" fmla="*/ 25400 w 889002"/>
                  <a:gd name="connsiteY7" fmla="*/ 0 h 1865919"/>
                  <a:gd name="connsiteX0" fmla="*/ 0 w 889002"/>
                  <a:gd name="connsiteY0" fmla="*/ 103401 h 1865919"/>
                  <a:gd name="connsiteX1" fmla="*/ 457203 w 889002"/>
                  <a:gd name="connsiteY1" fmla="*/ 153212 h 1865919"/>
                  <a:gd name="connsiteX2" fmla="*/ 457201 w 889002"/>
                  <a:gd name="connsiteY2" fmla="*/ 779748 h 1865919"/>
                  <a:gd name="connsiteX3" fmla="*/ 889002 w 889002"/>
                  <a:gd name="connsiteY3" fmla="*/ 932960 h 1865919"/>
                  <a:gd name="connsiteX4" fmla="*/ 457201 w 889002"/>
                  <a:gd name="connsiteY4" fmla="*/ 1086172 h 1865919"/>
                  <a:gd name="connsiteX5" fmla="*/ 457201 w 889002"/>
                  <a:gd name="connsiteY5" fmla="*/ 1712707 h 1865919"/>
                  <a:gd name="connsiteX6" fmla="*/ 25400 w 889002"/>
                  <a:gd name="connsiteY6" fmla="*/ 1804818 h 186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9002" h="1865919" stroke="0" extrusionOk="0">
                    <a:moveTo>
                      <a:pt x="25400" y="0"/>
                    </a:moveTo>
                    <a:cubicBezTo>
                      <a:pt x="263877" y="0"/>
                      <a:pt x="457201" y="68595"/>
                      <a:pt x="457201" y="153212"/>
                    </a:cubicBezTo>
                    <a:lnTo>
                      <a:pt x="457201" y="779748"/>
                    </a:lnTo>
                    <a:cubicBezTo>
                      <a:pt x="457201" y="864365"/>
                      <a:pt x="650525" y="932960"/>
                      <a:pt x="889002" y="932960"/>
                    </a:cubicBezTo>
                    <a:cubicBezTo>
                      <a:pt x="650525" y="932960"/>
                      <a:pt x="457201" y="1001555"/>
                      <a:pt x="457201" y="1086172"/>
                    </a:cubicBezTo>
                    <a:lnTo>
                      <a:pt x="457201" y="1712707"/>
                    </a:lnTo>
                    <a:cubicBezTo>
                      <a:pt x="457201" y="1797324"/>
                      <a:pt x="263877" y="1865919"/>
                      <a:pt x="25400" y="1865919"/>
                    </a:cubicBezTo>
                    <a:lnTo>
                      <a:pt x="25400" y="0"/>
                    </a:lnTo>
                    <a:close/>
                  </a:path>
                  <a:path w="889002" h="1865919" fill="none">
                    <a:moveTo>
                      <a:pt x="0" y="103401"/>
                    </a:moveTo>
                    <a:cubicBezTo>
                      <a:pt x="238477" y="103401"/>
                      <a:pt x="457203" y="68595"/>
                      <a:pt x="457203" y="153212"/>
                    </a:cubicBezTo>
                    <a:cubicBezTo>
                      <a:pt x="457203" y="362057"/>
                      <a:pt x="457201" y="570903"/>
                      <a:pt x="457201" y="779748"/>
                    </a:cubicBezTo>
                    <a:cubicBezTo>
                      <a:pt x="457201" y="864365"/>
                      <a:pt x="650525" y="932960"/>
                      <a:pt x="889002" y="932960"/>
                    </a:cubicBezTo>
                    <a:cubicBezTo>
                      <a:pt x="650525" y="932960"/>
                      <a:pt x="457201" y="1001555"/>
                      <a:pt x="457201" y="1086172"/>
                    </a:cubicBezTo>
                    <a:lnTo>
                      <a:pt x="457201" y="1712707"/>
                    </a:lnTo>
                    <a:cubicBezTo>
                      <a:pt x="457201" y="1797324"/>
                      <a:pt x="263877" y="1804818"/>
                      <a:pt x="25400" y="1804818"/>
                    </a:cubicBezTo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FFC000"/>
                </a:solidFill>
                <a:prstDash val="solid"/>
                <a:miter lim="800000"/>
              </a:ln>
              <a:effectLst>
                <a:outerShdw blurRad="50800" dist="38100" dir="5400000" algn="t" rotWithShape="0">
                  <a:sysClr val="window" lastClr="FFFFFF">
                    <a:lumMod val="85000"/>
                    <a:alpha val="87000"/>
                  </a:sysClr>
                </a:outerShdw>
              </a:effectLst>
            </p:spPr>
            <p:txBody>
              <a:bodyPr rtlCol="0" anchor="ctr"/>
              <a:lstStyle/>
              <a:p>
                <a:pPr algn="ctr" defTabSz="818277">
                  <a:defRPr/>
                </a:pPr>
                <a:endParaRPr lang="es-ES" sz="1611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2" name="TextBox 20">
              <a:extLst>
                <a:ext uri="{FF2B5EF4-FFF2-40B4-BE49-F238E27FC236}">
                  <a16:creationId xmlns:a16="http://schemas.microsoft.com/office/drawing/2014/main" id="{22016D50-5931-9A14-FFC9-33BEF733395C}"/>
                </a:ext>
              </a:extLst>
            </p:cNvPr>
            <p:cNvSpPr txBox="1"/>
            <p:nvPr/>
          </p:nvSpPr>
          <p:spPr>
            <a:xfrm>
              <a:off x="1406163" y="995025"/>
              <a:ext cx="1194289" cy="547900"/>
            </a:xfrm>
            <a:prstGeom prst="rect">
              <a:avLst/>
            </a:prstGeom>
            <a:noFill/>
          </p:spPr>
          <p:txBody>
            <a:bodyPr wrap="square" lIns="0" tIns="32732" rIns="0" bIns="0" rtlCol="0">
              <a:spAutoFit/>
            </a:bodyPr>
            <a:lstStyle/>
            <a:p>
              <a:pPr algn="ctr">
                <a:lnSpc>
                  <a:spcPct val="85000"/>
                </a:lnSpc>
                <a:spcAft>
                  <a:spcPts val="537"/>
                </a:spcAft>
                <a:buClr>
                  <a:schemeClr val="accent2"/>
                </a:buClr>
                <a:buSzPct val="70000"/>
              </a:pPr>
              <a:r>
                <a:rPr lang="es-ES_tradnl" sz="1253" b="1" dirty="0"/>
                <a:t>NIVEL ACTUAL</a:t>
              </a:r>
              <a:endParaRPr lang="es-ES" sz="1253" b="1" dirty="0"/>
            </a:p>
          </p:txBody>
        </p:sp>
        <p:sp>
          <p:nvSpPr>
            <p:cNvPr id="13" name="Oval 21">
              <a:extLst>
                <a:ext uri="{FF2B5EF4-FFF2-40B4-BE49-F238E27FC236}">
                  <a16:creationId xmlns:a16="http://schemas.microsoft.com/office/drawing/2014/main" id="{E38D9E5C-2428-5AF6-C514-2AFC346BDFEF}"/>
                </a:ext>
              </a:extLst>
            </p:cNvPr>
            <p:cNvSpPr/>
            <p:nvPr/>
          </p:nvSpPr>
          <p:spPr>
            <a:xfrm>
              <a:off x="1803882" y="1590559"/>
              <a:ext cx="396000" cy="3960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s-ES_tradnl" sz="1791" b="1" dirty="0">
                  <a:solidFill>
                    <a:srgbClr val="FFC000"/>
                  </a:solidFill>
                </a:rPr>
                <a:t>2</a:t>
              </a:r>
              <a:endParaRPr lang="es-ES" sz="1075" b="1" dirty="0">
                <a:solidFill>
                  <a:srgbClr val="FFC000"/>
                </a:solidFill>
              </a:endParaRPr>
            </a:p>
          </p:txBody>
        </p:sp>
        <p:sp>
          <p:nvSpPr>
            <p:cNvPr id="14" name="Oval 22">
              <a:extLst>
                <a:ext uri="{FF2B5EF4-FFF2-40B4-BE49-F238E27FC236}">
                  <a16:creationId xmlns:a16="http://schemas.microsoft.com/office/drawing/2014/main" id="{5BF12A89-E8E3-44CA-DCF5-895F82D0685A}"/>
                </a:ext>
              </a:extLst>
            </p:cNvPr>
            <p:cNvSpPr/>
            <p:nvPr/>
          </p:nvSpPr>
          <p:spPr>
            <a:xfrm>
              <a:off x="700798" y="1361191"/>
              <a:ext cx="216000" cy="216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s-ES_tradnl" sz="1075" b="1" dirty="0">
                  <a:solidFill>
                    <a:schemeClr val="tx1"/>
                  </a:solidFill>
                </a:rPr>
                <a:t>1</a:t>
              </a:r>
              <a:endParaRPr lang="es-ES" sz="984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23">
              <a:extLst>
                <a:ext uri="{FF2B5EF4-FFF2-40B4-BE49-F238E27FC236}">
                  <a16:creationId xmlns:a16="http://schemas.microsoft.com/office/drawing/2014/main" id="{7118F050-47CF-D706-0D05-15D5BC6D4420}"/>
                </a:ext>
              </a:extLst>
            </p:cNvPr>
            <p:cNvSpPr/>
            <p:nvPr/>
          </p:nvSpPr>
          <p:spPr>
            <a:xfrm>
              <a:off x="3078553" y="1411224"/>
              <a:ext cx="216000" cy="216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s-ES_tradnl" sz="1075" b="1" dirty="0">
                  <a:solidFill>
                    <a:schemeClr val="tx1"/>
                  </a:solidFill>
                </a:rPr>
                <a:t>3</a:t>
              </a:r>
              <a:endParaRPr lang="es-ES" sz="984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Oval 24">
              <a:extLst>
                <a:ext uri="{FF2B5EF4-FFF2-40B4-BE49-F238E27FC236}">
                  <a16:creationId xmlns:a16="http://schemas.microsoft.com/office/drawing/2014/main" id="{C3900053-63A8-6918-9780-F2DC3AC76513}"/>
                </a:ext>
              </a:extLst>
            </p:cNvPr>
            <p:cNvSpPr/>
            <p:nvPr/>
          </p:nvSpPr>
          <p:spPr>
            <a:xfrm>
              <a:off x="4195080" y="1407485"/>
              <a:ext cx="216000" cy="216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s-ES_tradnl" sz="1075" b="1" dirty="0">
                  <a:solidFill>
                    <a:schemeClr val="tx1"/>
                  </a:solidFill>
                </a:rPr>
                <a:t>4</a:t>
              </a:r>
              <a:endParaRPr lang="es-ES" sz="984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Oval 26">
              <a:extLst>
                <a:ext uri="{FF2B5EF4-FFF2-40B4-BE49-F238E27FC236}">
                  <a16:creationId xmlns:a16="http://schemas.microsoft.com/office/drawing/2014/main" id="{ABD4FA50-8646-BF74-0B67-8635EFE6A0EB}"/>
                </a:ext>
              </a:extLst>
            </p:cNvPr>
            <p:cNvSpPr/>
            <p:nvPr/>
          </p:nvSpPr>
          <p:spPr>
            <a:xfrm>
              <a:off x="5295735" y="1393686"/>
              <a:ext cx="216000" cy="216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s-ES_tradnl" sz="1075" b="1" dirty="0">
                  <a:solidFill>
                    <a:schemeClr val="tx1"/>
                  </a:solidFill>
                </a:rPr>
                <a:t>5</a:t>
              </a:r>
              <a:endParaRPr lang="es-ES" sz="984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Rectángulo: esquinas redondeadas 2">
            <a:extLst>
              <a:ext uri="{FF2B5EF4-FFF2-40B4-BE49-F238E27FC236}">
                <a16:creationId xmlns:a16="http://schemas.microsoft.com/office/drawing/2014/main" id="{B5D2AE44-E4FA-DAE7-EA13-8B073A8658B3}"/>
              </a:ext>
            </a:extLst>
          </p:cNvPr>
          <p:cNvSpPr/>
          <p:nvPr/>
        </p:nvSpPr>
        <p:spPr>
          <a:xfrm>
            <a:off x="946519" y="1299760"/>
            <a:ext cx="4606983" cy="139878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s-ES" sz="1075" dirty="0">
              <a:solidFill>
                <a:schemeClr val="tx1"/>
              </a:solidFill>
            </a:endParaRPr>
          </a:p>
        </p:txBody>
      </p:sp>
      <p:sp>
        <p:nvSpPr>
          <p:cNvPr id="31" name="Rectángulo: esquinas redondeadas 82">
            <a:extLst>
              <a:ext uri="{FF2B5EF4-FFF2-40B4-BE49-F238E27FC236}">
                <a16:creationId xmlns:a16="http://schemas.microsoft.com/office/drawing/2014/main" id="{16B94AC8-CFC5-B48A-7298-59851360BC19}"/>
              </a:ext>
            </a:extLst>
          </p:cNvPr>
          <p:cNvSpPr/>
          <p:nvPr/>
        </p:nvSpPr>
        <p:spPr>
          <a:xfrm>
            <a:off x="1017614" y="5294916"/>
            <a:ext cx="4606983" cy="147581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s-ES" sz="1075" dirty="0">
              <a:solidFill>
                <a:schemeClr val="tx2"/>
              </a:solidFill>
            </a:endParaRPr>
          </a:p>
        </p:txBody>
      </p:sp>
      <p:sp>
        <p:nvSpPr>
          <p:cNvPr id="40" name="Rectángulo: esquinas redondeadas 42">
            <a:extLst>
              <a:ext uri="{FF2B5EF4-FFF2-40B4-BE49-F238E27FC236}">
                <a16:creationId xmlns:a16="http://schemas.microsoft.com/office/drawing/2014/main" id="{B5129ED2-32AF-C50F-68CE-DF512661750F}"/>
              </a:ext>
            </a:extLst>
          </p:cNvPr>
          <p:cNvSpPr/>
          <p:nvPr/>
        </p:nvSpPr>
        <p:spPr>
          <a:xfrm>
            <a:off x="1155870" y="1220411"/>
            <a:ext cx="4188167" cy="225517"/>
          </a:xfrm>
          <a:prstGeom prst="round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_tradnl" sz="1253" b="1" dirty="0">
                <a:solidFill>
                  <a:schemeClr val="tx2"/>
                </a:solidFill>
              </a:rPr>
              <a:t>NIVEL DE ALERTA CIBERSEGURIDAD</a:t>
            </a:r>
            <a:endParaRPr lang="es-ES" sz="1253" b="1" dirty="0">
              <a:solidFill>
                <a:schemeClr val="tx2"/>
              </a:solidFill>
            </a:endParaRPr>
          </a:p>
        </p:txBody>
      </p:sp>
      <p:sp>
        <p:nvSpPr>
          <p:cNvPr id="41" name="Rectángulo: esquinas redondeadas 23">
            <a:extLst>
              <a:ext uri="{FF2B5EF4-FFF2-40B4-BE49-F238E27FC236}">
                <a16:creationId xmlns:a16="http://schemas.microsoft.com/office/drawing/2014/main" id="{2A7BC170-A16A-33AE-00C6-B84E67548F52}"/>
              </a:ext>
            </a:extLst>
          </p:cNvPr>
          <p:cNvSpPr/>
          <p:nvPr/>
        </p:nvSpPr>
        <p:spPr>
          <a:xfrm>
            <a:off x="1226966" y="5211748"/>
            <a:ext cx="4188167" cy="225517"/>
          </a:xfrm>
          <a:prstGeom prst="round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1253" b="1" dirty="0">
                <a:solidFill>
                  <a:schemeClr val="tx2"/>
                </a:solidFill>
              </a:rPr>
              <a:t>TENDENCIAS DE VOLUMEN DE INCIDENTES</a:t>
            </a:r>
            <a:endParaRPr lang="es-ES" sz="179" b="1" dirty="0">
              <a:solidFill>
                <a:schemeClr val="tx2"/>
              </a:solidFill>
            </a:endParaRPr>
          </a:p>
        </p:txBody>
      </p:sp>
      <p:sp>
        <p:nvSpPr>
          <p:cNvPr id="42" name="TextBox 78">
            <a:extLst>
              <a:ext uri="{FF2B5EF4-FFF2-40B4-BE49-F238E27FC236}">
                <a16:creationId xmlns:a16="http://schemas.microsoft.com/office/drawing/2014/main" id="{076EF9FB-E6FB-7E69-FBD9-8431612739F2}"/>
              </a:ext>
            </a:extLst>
          </p:cNvPr>
          <p:cNvSpPr txBox="1"/>
          <p:nvPr/>
        </p:nvSpPr>
        <p:spPr>
          <a:xfrm>
            <a:off x="3534001" y="5859237"/>
            <a:ext cx="1408840" cy="173668"/>
          </a:xfrm>
          <a:prstGeom prst="rect">
            <a:avLst/>
          </a:prstGeom>
          <a:noFill/>
        </p:spPr>
        <p:txBody>
          <a:bodyPr wrap="square" lIns="0" tIns="32732" rIns="0" bIns="0" rtlCol="0">
            <a:spAutoFit/>
          </a:bodyPr>
          <a:lstStyle/>
          <a:p>
            <a:pPr algn="ctr">
              <a:lnSpc>
                <a:spcPct val="85000"/>
              </a:lnSpc>
              <a:spcAft>
                <a:spcPts val="537"/>
              </a:spcAft>
              <a:buClr>
                <a:schemeClr val="accent2"/>
              </a:buClr>
              <a:buSzPct val="70000"/>
            </a:pPr>
            <a:r>
              <a:rPr lang="es-ES_tradnl" sz="1075" b="1" i="1" dirty="0">
                <a:solidFill>
                  <a:schemeClr val="tx2"/>
                </a:solidFill>
              </a:rPr>
              <a:t>Moderado</a:t>
            </a:r>
            <a:endParaRPr lang="es-ES" sz="1075" b="1" i="1" dirty="0">
              <a:solidFill>
                <a:schemeClr val="tx2"/>
              </a:solidFill>
            </a:endParaRPr>
          </a:p>
        </p:txBody>
      </p:sp>
      <p:grpSp>
        <p:nvGrpSpPr>
          <p:cNvPr id="52" name="Group 65">
            <a:extLst>
              <a:ext uri="{FF2B5EF4-FFF2-40B4-BE49-F238E27FC236}">
                <a16:creationId xmlns:a16="http://schemas.microsoft.com/office/drawing/2014/main" id="{9FE168D1-7B5A-4729-BF62-21E3ACBB685E}"/>
              </a:ext>
            </a:extLst>
          </p:cNvPr>
          <p:cNvGrpSpPr/>
          <p:nvPr/>
        </p:nvGrpSpPr>
        <p:grpSpPr>
          <a:xfrm>
            <a:off x="1548040" y="5531198"/>
            <a:ext cx="3543728" cy="1138850"/>
            <a:chOff x="1189184" y="5030540"/>
            <a:chExt cx="3959882" cy="1272590"/>
          </a:xfrm>
        </p:grpSpPr>
        <p:grpSp>
          <p:nvGrpSpPr>
            <p:cNvPr id="53" name="Group 66">
              <a:extLst>
                <a:ext uri="{FF2B5EF4-FFF2-40B4-BE49-F238E27FC236}">
                  <a16:creationId xmlns:a16="http://schemas.microsoft.com/office/drawing/2014/main" id="{72685DC7-20F4-FB73-E550-CEF1D22B5F79}"/>
                </a:ext>
              </a:extLst>
            </p:cNvPr>
            <p:cNvGrpSpPr/>
            <p:nvPr/>
          </p:nvGrpSpPr>
          <p:grpSpPr>
            <a:xfrm>
              <a:off x="1189184" y="5030540"/>
              <a:ext cx="3959882" cy="1245212"/>
              <a:chOff x="1529626" y="4930198"/>
              <a:chExt cx="3959882" cy="1245212"/>
            </a:xfrm>
          </p:grpSpPr>
          <p:sp>
            <p:nvSpPr>
              <p:cNvPr id="58" name="TextBox 71">
                <a:extLst>
                  <a:ext uri="{FF2B5EF4-FFF2-40B4-BE49-F238E27FC236}">
                    <a16:creationId xmlns:a16="http://schemas.microsoft.com/office/drawing/2014/main" id="{C8234294-02E1-F6C4-BCFD-98EAC42657A3}"/>
                  </a:ext>
                </a:extLst>
              </p:cNvPr>
              <p:cNvSpPr txBox="1"/>
              <p:nvPr/>
            </p:nvSpPr>
            <p:spPr>
              <a:xfrm>
                <a:off x="1640037" y="4930198"/>
                <a:ext cx="1752448" cy="19406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075" b="1" dirty="0">
                    <a:solidFill>
                      <a:schemeClr val="tx2"/>
                    </a:solidFill>
                  </a:rPr>
                  <a:t>RANSOMWARE</a:t>
                </a:r>
                <a:endParaRPr lang="es-ES" sz="1075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TextBox 72">
                <a:extLst>
                  <a:ext uri="{FF2B5EF4-FFF2-40B4-BE49-F238E27FC236}">
                    <a16:creationId xmlns:a16="http://schemas.microsoft.com/office/drawing/2014/main" id="{843AEFEF-3F96-987C-21EA-4ABA54357E47}"/>
                  </a:ext>
                </a:extLst>
              </p:cNvPr>
              <p:cNvSpPr txBox="1"/>
              <p:nvPr/>
            </p:nvSpPr>
            <p:spPr>
              <a:xfrm>
                <a:off x="1650132" y="5282185"/>
                <a:ext cx="2179674" cy="19406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075" b="1" dirty="0">
                    <a:solidFill>
                      <a:schemeClr val="tx2"/>
                    </a:solidFill>
                  </a:rPr>
                  <a:t>ACCESOS COMPROMETIDOS</a:t>
                </a:r>
                <a:endParaRPr lang="es-ES" sz="1075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0" name="TextBox 73">
                <a:extLst>
                  <a:ext uri="{FF2B5EF4-FFF2-40B4-BE49-F238E27FC236}">
                    <a16:creationId xmlns:a16="http://schemas.microsoft.com/office/drawing/2014/main" id="{765B7F46-FD6D-5973-D641-7E88F1DAE9AA}"/>
                  </a:ext>
                </a:extLst>
              </p:cNvPr>
              <p:cNvSpPr txBox="1"/>
              <p:nvPr/>
            </p:nvSpPr>
            <p:spPr>
              <a:xfrm>
                <a:off x="1651289" y="5636621"/>
                <a:ext cx="2447998" cy="19406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075" b="1" dirty="0">
                    <a:solidFill>
                      <a:schemeClr val="tx2"/>
                    </a:solidFill>
                  </a:rPr>
                  <a:t>FILTRACIONES DE INFORMACIÓN</a:t>
                </a:r>
                <a:endParaRPr lang="es-ES" sz="1075" b="1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61" name="Straight Connector 74">
                <a:extLst>
                  <a:ext uri="{FF2B5EF4-FFF2-40B4-BE49-F238E27FC236}">
                    <a16:creationId xmlns:a16="http://schemas.microsoft.com/office/drawing/2014/main" id="{85E7438F-13CD-D7AE-490B-E6DE0AA851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9626" y="5203065"/>
                <a:ext cx="3959882" cy="0"/>
              </a:xfrm>
              <a:prstGeom prst="line">
                <a:avLst/>
              </a:prstGeom>
              <a:ln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75">
                <a:extLst>
                  <a:ext uri="{FF2B5EF4-FFF2-40B4-BE49-F238E27FC236}">
                    <a16:creationId xmlns:a16="http://schemas.microsoft.com/office/drawing/2014/main" id="{A9A9D3D9-DDD8-DDF3-415C-5294040F55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9626" y="5573120"/>
                <a:ext cx="3959882" cy="0"/>
              </a:xfrm>
              <a:prstGeom prst="line">
                <a:avLst/>
              </a:prstGeom>
              <a:ln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76">
                <a:extLst>
                  <a:ext uri="{FF2B5EF4-FFF2-40B4-BE49-F238E27FC236}">
                    <a16:creationId xmlns:a16="http://schemas.microsoft.com/office/drawing/2014/main" id="{65C35440-0AE8-4DE2-70D4-3758A0B017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1307" y="5892448"/>
                <a:ext cx="3958201" cy="0"/>
              </a:xfrm>
              <a:prstGeom prst="line">
                <a:avLst/>
              </a:prstGeom>
              <a:ln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4" name="TextBox 77">
                <a:extLst>
                  <a:ext uri="{FF2B5EF4-FFF2-40B4-BE49-F238E27FC236}">
                    <a16:creationId xmlns:a16="http://schemas.microsoft.com/office/drawing/2014/main" id="{A8594F69-739D-CA71-40CF-C4C1E8155FC3}"/>
                  </a:ext>
                </a:extLst>
              </p:cNvPr>
              <p:cNvSpPr txBox="1"/>
              <p:nvPr/>
            </p:nvSpPr>
            <p:spPr>
              <a:xfrm>
                <a:off x="1640037" y="5952206"/>
                <a:ext cx="2447998" cy="19406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075" b="1" dirty="0">
                    <a:solidFill>
                      <a:schemeClr val="tx2"/>
                    </a:solidFill>
                  </a:rPr>
                  <a:t>HACKTIVISTAS</a:t>
                </a:r>
                <a:endParaRPr lang="es-ES" sz="1075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5" name="TextBox 78">
                <a:extLst>
                  <a:ext uri="{FF2B5EF4-FFF2-40B4-BE49-F238E27FC236}">
                    <a16:creationId xmlns:a16="http://schemas.microsoft.com/office/drawing/2014/main" id="{FD6E0CFF-EEAF-015B-CB10-FB1B2D38BAE4}"/>
                  </a:ext>
                </a:extLst>
              </p:cNvPr>
              <p:cNvSpPr txBox="1"/>
              <p:nvPr/>
            </p:nvSpPr>
            <p:spPr>
              <a:xfrm>
                <a:off x="3748807" y="4947237"/>
                <a:ext cx="1574286" cy="19406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075" b="1" i="1" dirty="0">
                    <a:solidFill>
                      <a:schemeClr val="tx2"/>
                    </a:solidFill>
                  </a:rPr>
                  <a:t>Moderado</a:t>
                </a:r>
                <a:endParaRPr lang="es-ES" sz="1075" b="1" i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6" name="TextBox 79">
                <a:extLst>
                  <a:ext uri="{FF2B5EF4-FFF2-40B4-BE49-F238E27FC236}">
                    <a16:creationId xmlns:a16="http://schemas.microsoft.com/office/drawing/2014/main" id="{78514477-31F7-BEE3-6AF5-18221D20E13B}"/>
                  </a:ext>
                </a:extLst>
              </p:cNvPr>
              <p:cNvSpPr txBox="1"/>
              <p:nvPr/>
            </p:nvSpPr>
            <p:spPr>
              <a:xfrm>
                <a:off x="3830205" y="5981347"/>
                <a:ext cx="1412285" cy="194063"/>
              </a:xfrm>
              <a:prstGeom prst="rect">
                <a:avLst/>
              </a:prstGeom>
              <a:noFill/>
            </p:spPr>
            <p:txBody>
              <a:bodyPr wrap="square" lIns="0" tIns="32732" rIns="0" bIns="0" rtlCol="0">
                <a:spAutoFit/>
              </a:bodyPr>
              <a:lstStyle/>
              <a:p>
                <a:pPr algn="ctr">
                  <a:lnSpc>
                    <a:spcPct val="85000"/>
                  </a:lnSpc>
                  <a:spcAft>
                    <a:spcPts val="537"/>
                  </a:spcAft>
                  <a:buClr>
                    <a:schemeClr val="accent2"/>
                  </a:buClr>
                  <a:buSzPct val="70000"/>
                </a:pPr>
                <a:r>
                  <a:rPr lang="es-ES_tradnl" sz="1075" b="1" i="1" dirty="0">
                    <a:solidFill>
                      <a:schemeClr val="tx2"/>
                    </a:solidFill>
                  </a:rPr>
                  <a:t>Moderado</a:t>
                </a:r>
                <a:endParaRPr lang="es-ES" sz="1075" b="1" i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4" name="Equals 130">
              <a:extLst>
                <a:ext uri="{FF2B5EF4-FFF2-40B4-BE49-F238E27FC236}">
                  <a16:creationId xmlns:a16="http://schemas.microsoft.com/office/drawing/2014/main" id="{9A42E2BF-F7E0-91D9-43D8-549CF2CA3BC5}"/>
                </a:ext>
              </a:extLst>
            </p:cNvPr>
            <p:cNvSpPr/>
            <p:nvPr/>
          </p:nvSpPr>
          <p:spPr>
            <a:xfrm>
              <a:off x="4659326" y="5707355"/>
              <a:ext cx="305772" cy="250583"/>
            </a:xfrm>
            <a:prstGeom prst="mathEqual">
              <a:avLst/>
            </a:prstGeom>
            <a:solidFill>
              <a:schemeClr val="accent6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sz="1075" dirty="0">
                <a:solidFill>
                  <a:schemeClr val="tx2"/>
                </a:solidFill>
              </a:endParaRPr>
            </a:p>
          </p:txBody>
        </p:sp>
        <p:sp>
          <p:nvSpPr>
            <p:cNvPr id="55" name="Equals 130">
              <a:extLst>
                <a:ext uri="{FF2B5EF4-FFF2-40B4-BE49-F238E27FC236}">
                  <a16:creationId xmlns:a16="http://schemas.microsoft.com/office/drawing/2014/main" id="{D480900E-1C8F-94A1-CEF1-013546DC2474}"/>
                </a:ext>
              </a:extLst>
            </p:cNvPr>
            <p:cNvSpPr/>
            <p:nvPr/>
          </p:nvSpPr>
          <p:spPr>
            <a:xfrm>
              <a:off x="4658840" y="6052547"/>
              <a:ext cx="305772" cy="250583"/>
            </a:xfrm>
            <a:prstGeom prst="mathEqual">
              <a:avLst/>
            </a:prstGeom>
            <a:solidFill>
              <a:schemeClr val="accent6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sz="1075" dirty="0">
                <a:solidFill>
                  <a:schemeClr val="tx2"/>
                </a:solidFill>
              </a:endParaRPr>
            </a:p>
          </p:txBody>
        </p:sp>
        <p:sp>
          <p:nvSpPr>
            <p:cNvPr id="56" name="Arrow: Right 69">
              <a:extLst>
                <a:ext uri="{FF2B5EF4-FFF2-40B4-BE49-F238E27FC236}">
                  <a16:creationId xmlns:a16="http://schemas.microsoft.com/office/drawing/2014/main" id="{7AB1ED80-1F74-6498-207E-77FE0FE11EA3}"/>
                </a:ext>
              </a:extLst>
            </p:cNvPr>
            <p:cNvSpPr/>
            <p:nvPr/>
          </p:nvSpPr>
          <p:spPr>
            <a:xfrm rot="2218832">
              <a:off x="4690395" y="5072301"/>
              <a:ext cx="252000" cy="144000"/>
            </a:xfrm>
            <a:prstGeom prst="rightArrow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sz="1075" dirty="0">
                <a:solidFill>
                  <a:schemeClr val="tx2"/>
                </a:solidFill>
              </a:endParaRPr>
            </a:p>
          </p:txBody>
        </p:sp>
        <p:sp>
          <p:nvSpPr>
            <p:cNvPr id="57" name="Arrow: Right 70">
              <a:extLst>
                <a:ext uri="{FF2B5EF4-FFF2-40B4-BE49-F238E27FC236}">
                  <a16:creationId xmlns:a16="http://schemas.microsoft.com/office/drawing/2014/main" id="{EDA03682-8A49-47E7-FC82-B7AE0C05216D}"/>
                </a:ext>
              </a:extLst>
            </p:cNvPr>
            <p:cNvSpPr/>
            <p:nvPr/>
          </p:nvSpPr>
          <p:spPr>
            <a:xfrm rot="2218832">
              <a:off x="4681157" y="5450724"/>
              <a:ext cx="252000" cy="144000"/>
            </a:xfrm>
            <a:prstGeom prst="rightArrow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sz="1075" dirty="0">
                <a:solidFill>
                  <a:schemeClr val="tx2"/>
                </a:solidFill>
              </a:endParaRPr>
            </a:p>
          </p:txBody>
        </p:sp>
      </p:grpSp>
      <p:sp>
        <p:nvSpPr>
          <p:cNvPr id="67" name="CuadroTexto 14">
            <a:hlinkClick r:id="rId3"/>
            <a:extLst>
              <a:ext uri="{FF2B5EF4-FFF2-40B4-BE49-F238E27FC236}">
                <a16:creationId xmlns:a16="http://schemas.microsoft.com/office/drawing/2014/main" id="{A7D820B2-F449-089F-D7D0-57C9BC824C4E}"/>
              </a:ext>
            </a:extLst>
          </p:cNvPr>
          <p:cNvSpPr txBox="1"/>
          <p:nvPr/>
        </p:nvSpPr>
        <p:spPr>
          <a:xfrm>
            <a:off x="1217476" y="2820274"/>
            <a:ext cx="4250451" cy="2264723"/>
          </a:xfrm>
          <a:prstGeom prst="rect">
            <a:avLst/>
          </a:prstGeom>
          <a:noFill/>
          <a:effectLst>
            <a:softEdge rad="38100"/>
          </a:effectLst>
        </p:spPr>
        <p:txBody>
          <a:bodyPr wrap="square" rtlCol="0">
            <a:spAutoFit/>
          </a:bodyPr>
          <a:lstStyle/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Ransomware</a:t>
            </a:r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Malware</a:t>
            </a:r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Amenazas de ingeniería social</a:t>
            </a:r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Amenazas a los datos</a:t>
            </a:r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Amenazas contra la disponibilidad de los servicios</a:t>
            </a:r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Amenazas contra la disponibilidad de </a:t>
            </a:r>
            <a:r>
              <a:rPr lang="es-ES" sz="1400" dirty="0" smtClean="0"/>
              <a:t>Internet</a:t>
            </a:r>
            <a:endParaRPr lang="es-ES" sz="1400" dirty="0"/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Manipulación de la información e interferencia</a:t>
            </a:r>
          </a:p>
          <a:p>
            <a:pPr marL="306854" indent="-306854" algn="just">
              <a:spcAft>
                <a:spcPts val="537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s-ES" sz="1400" dirty="0"/>
              <a:t>Ataques contra la cadena de suministro</a:t>
            </a:r>
          </a:p>
        </p:txBody>
      </p:sp>
      <p:sp>
        <p:nvSpPr>
          <p:cNvPr id="68" name="object 3"/>
          <p:cNvSpPr/>
          <p:nvPr/>
        </p:nvSpPr>
        <p:spPr>
          <a:xfrm>
            <a:off x="699462" y="638257"/>
            <a:ext cx="7931520" cy="4308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marL="12600"/>
            <a:r>
              <a:rPr lang="es-ES" sz="2800" b="1" dirty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Panorama de la amenaza</a:t>
            </a:r>
            <a:endParaRPr lang="en-US" sz="2800" b="1" dirty="0">
              <a:solidFill>
                <a:srgbClr val="013A60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71" name="Imagen 7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23288" y="904462"/>
            <a:ext cx="5926998" cy="4800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7" name="Rectángulo 46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CuadroTexto 6"/>
          <p:cNvSpPr txBox="1"/>
          <p:nvPr/>
        </p:nvSpPr>
        <p:spPr>
          <a:xfrm>
            <a:off x="508792" y="678742"/>
            <a:ext cx="8502635" cy="58477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sz="3200" dirty="0"/>
              <a:t>¿</a:t>
            </a:r>
            <a:r>
              <a:rPr sz="3200" dirty="0" err="1"/>
              <a:t>Cómo</a:t>
            </a:r>
            <a:r>
              <a:rPr sz="3200" dirty="0"/>
              <a:t> </a:t>
            </a:r>
            <a:r>
              <a:rPr sz="3200" dirty="0" err="1"/>
              <a:t>entran</a:t>
            </a:r>
            <a:r>
              <a:rPr sz="3200" dirty="0"/>
              <a:t> </a:t>
            </a:r>
            <a:r>
              <a:rPr sz="3200" dirty="0" err="1"/>
              <a:t>en</a:t>
            </a:r>
            <a:r>
              <a:rPr sz="3200" dirty="0"/>
              <a:t> </a:t>
            </a:r>
            <a:r>
              <a:rPr sz="3200" dirty="0" err="1"/>
              <a:t>nuestras</a:t>
            </a:r>
            <a:r>
              <a:rPr sz="3200" dirty="0"/>
              <a:t> </a:t>
            </a:r>
            <a:r>
              <a:rPr sz="3200" dirty="0" err="1"/>
              <a:t>redes</a:t>
            </a:r>
            <a:r>
              <a:rPr sz="3200" dirty="0"/>
              <a:t>?</a:t>
            </a:r>
          </a:p>
        </p:txBody>
      </p:sp>
      <p:sp>
        <p:nvSpPr>
          <p:cNvPr id="520" name="CuadroTexto 8"/>
          <p:cNvSpPr txBox="1"/>
          <p:nvPr/>
        </p:nvSpPr>
        <p:spPr>
          <a:xfrm>
            <a:off x="875758" y="3682579"/>
            <a:ext cx="2895740" cy="877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r">
              <a:defRPr sz="1700">
                <a:solidFill>
                  <a:srgbClr val="535353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l"/>
            <a:r>
              <a:rPr dirty="0"/>
              <a:t>CREDENCIALES DÉBILES EN SISTEMAS DE ACCESO REMOTO (VPN/CITRIX/..)</a:t>
            </a:r>
          </a:p>
        </p:txBody>
      </p:sp>
      <p:sp>
        <p:nvSpPr>
          <p:cNvPr id="521" name="CuadroTexto 9"/>
          <p:cNvSpPr txBox="1"/>
          <p:nvPr/>
        </p:nvSpPr>
        <p:spPr>
          <a:xfrm>
            <a:off x="875758" y="2259790"/>
            <a:ext cx="3042809" cy="877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700">
                <a:solidFill>
                  <a:srgbClr val="535353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dirty="0"/>
              <a:t>COMPRA DE CREDENCIALES LEGÍTIMAS EN MERCADO NEGRO</a:t>
            </a:r>
          </a:p>
        </p:txBody>
      </p:sp>
      <p:sp>
        <p:nvSpPr>
          <p:cNvPr id="522" name="CuadroTexto 10"/>
          <p:cNvSpPr txBox="1"/>
          <p:nvPr/>
        </p:nvSpPr>
        <p:spPr>
          <a:xfrm>
            <a:off x="875758" y="5021050"/>
            <a:ext cx="3028660" cy="877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700">
                <a:solidFill>
                  <a:srgbClr val="535353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dirty="0"/>
              <a:t>EXPLOTACIÓN DE VULNERABILIDADES EN PERÍMETRO</a:t>
            </a:r>
          </a:p>
        </p:txBody>
      </p:sp>
      <p:grpSp>
        <p:nvGrpSpPr>
          <p:cNvPr id="526" name="Grupo"/>
          <p:cNvGrpSpPr/>
          <p:nvPr/>
        </p:nvGrpSpPr>
        <p:grpSpPr>
          <a:xfrm>
            <a:off x="1012539" y="1474964"/>
            <a:ext cx="9690764" cy="587950"/>
            <a:chOff x="0" y="94267"/>
            <a:chExt cx="8632284" cy="587948"/>
          </a:xfrm>
        </p:grpSpPr>
        <p:sp>
          <p:nvSpPr>
            <p:cNvPr id="523" name="CuadroTexto 11"/>
            <p:cNvSpPr txBox="1"/>
            <p:nvPr/>
          </p:nvSpPr>
          <p:spPr>
            <a:xfrm>
              <a:off x="0" y="94267"/>
              <a:ext cx="1990682" cy="369329"/>
            </a:xfrm>
            <a:prstGeom prst="rect">
              <a:avLst/>
            </a:prstGeom>
            <a:ln w="9525" cap="flat" cmpd="sng" algn="ctr">
              <a:noFill/>
              <a:prstDash val="solid"/>
              <a:round/>
              <a:headEnd type="triangle" w="med" len="med"/>
              <a:tailEnd type="triangle" w="med" len="med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45719" rIns="45719"/>
            <a:lstStyle>
              <a:defPPr>
                <a:defRPr lang="es-ES"/>
              </a:defPPr>
            </a:lstStyle>
            <a:p>
              <a:r>
                <a:rPr dirty="0"/>
                <a:t>ATAQUES DE PHISHING</a:t>
              </a:r>
            </a:p>
          </p:txBody>
        </p:sp>
        <p:sp>
          <p:nvSpPr>
            <p:cNvPr id="525" name="CuadroTexto 13"/>
            <p:cNvSpPr txBox="1"/>
            <p:nvPr/>
          </p:nvSpPr>
          <p:spPr>
            <a:xfrm>
              <a:off x="6283740" y="97442"/>
              <a:ext cx="2348544" cy="584773"/>
            </a:xfrm>
            <a:prstGeom prst="rect">
              <a:avLst/>
            </a:prstGeom>
            <a:solidFill>
              <a:srgbClr val="3C89CC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defPPr>
                <a:defRPr lang="es-ES"/>
              </a:defPPr>
              <a:lvl1pPr algn="ctr">
                <a:defRPr sz="2000">
                  <a:solidFill>
                    <a:srgbClr val="FFFFFF"/>
                  </a:solidFill>
                  <a:latin typeface="Roboto Light"/>
                  <a:ea typeface="Roboto Light"/>
                  <a:cs typeface="Roboto Light"/>
                </a:defRPr>
              </a:lvl1pPr>
            </a:lstStyle>
            <a:p>
              <a:r>
                <a:rPr sz="1600" dirty="0"/>
                <a:t>ESQUEMA TRADICIONAL DE ATAQUE</a:t>
              </a:r>
            </a:p>
          </p:txBody>
        </p:sp>
      </p:grpSp>
      <p:sp>
        <p:nvSpPr>
          <p:cNvPr id="527" name="Rectángulo 17"/>
          <p:cNvSpPr/>
          <p:nvPr/>
        </p:nvSpPr>
        <p:spPr>
          <a:xfrm>
            <a:off x="7985760" y="2898703"/>
            <a:ext cx="2100138" cy="396241"/>
          </a:xfrm>
          <a:prstGeom prst="rect">
            <a:avLst/>
          </a:prstGeom>
          <a:solidFill>
            <a:srgbClr val="3C89C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dirty="0"/>
              <a:t>TELETRABAJO</a:t>
            </a:r>
          </a:p>
        </p:txBody>
      </p:sp>
      <p:pic>
        <p:nvPicPr>
          <p:cNvPr id="528" name="Imagen 18" descr="Imagen 18"/>
          <p:cNvPicPr>
            <a:picLocks noChangeAspect="1"/>
          </p:cNvPicPr>
          <p:nvPr/>
        </p:nvPicPr>
        <p:blipFill>
          <a:blip r:embed="rId3">
            <a:alphaModFix amt="50083"/>
            <a:extLst/>
          </a:blip>
          <a:stretch>
            <a:fillRect/>
          </a:stretch>
        </p:blipFill>
        <p:spPr>
          <a:xfrm>
            <a:off x="7985760" y="3461192"/>
            <a:ext cx="2100138" cy="1794236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Línea"/>
          <p:cNvSpPr/>
          <p:nvPr/>
        </p:nvSpPr>
        <p:spPr>
          <a:xfrm flipV="1">
            <a:off x="4275387" y="4132192"/>
            <a:ext cx="2885239" cy="5946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sp>
        <p:nvSpPr>
          <p:cNvPr id="530" name="Línea"/>
          <p:cNvSpPr/>
          <p:nvPr/>
        </p:nvSpPr>
        <p:spPr>
          <a:xfrm flipV="1">
            <a:off x="4275388" y="4817991"/>
            <a:ext cx="2885239" cy="406117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sp>
        <p:nvSpPr>
          <p:cNvPr id="531" name="Línea"/>
          <p:cNvSpPr/>
          <p:nvPr/>
        </p:nvSpPr>
        <p:spPr>
          <a:xfrm>
            <a:off x="4275386" y="2652179"/>
            <a:ext cx="2885239" cy="800159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sp>
        <p:nvSpPr>
          <p:cNvPr id="17" name="Línea"/>
          <p:cNvSpPr/>
          <p:nvPr/>
        </p:nvSpPr>
        <p:spPr>
          <a:xfrm>
            <a:off x="4214430" y="1803705"/>
            <a:ext cx="2885239" cy="52252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" grpId="0" animBg="1" advAuto="0"/>
      <p:bldP spid="521" grpId="0" animBg="1" advAuto="0"/>
      <p:bldP spid="522" grpId="0" animBg="1" advAuto="0"/>
      <p:bldP spid="527" grpId="0" animBg="1" advAuto="0"/>
      <p:bldP spid="528" grpId="0" animBg="1" advAuto="0"/>
      <p:bldP spid="529" grpId="0" animBg="1"/>
      <p:bldP spid="530" grpId="0" animBg="1"/>
      <p:bldP spid="5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660" y="4024040"/>
            <a:ext cx="1733681" cy="97437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45331" y="710055"/>
            <a:ext cx="9704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/>
              <a:t>¿Cómo llegan las credenciales de organismos al mercado negro?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187" y="2124911"/>
            <a:ext cx="2410425" cy="13558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935" y="3008606"/>
            <a:ext cx="1587769" cy="105851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377" y="1666613"/>
            <a:ext cx="2796320" cy="1572930"/>
          </a:xfrm>
          <a:prstGeom prst="rect">
            <a:avLst/>
          </a:prstGeom>
        </p:spPr>
      </p:pic>
      <p:sp>
        <p:nvSpPr>
          <p:cNvPr id="12" name="Elipse 11"/>
          <p:cNvSpPr/>
          <p:nvPr/>
        </p:nvSpPr>
        <p:spPr>
          <a:xfrm>
            <a:off x="3753023" y="1666613"/>
            <a:ext cx="4003964" cy="357447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echa derecha 12"/>
          <p:cNvSpPr/>
          <p:nvPr/>
        </p:nvSpPr>
        <p:spPr>
          <a:xfrm>
            <a:off x="3189917" y="3129745"/>
            <a:ext cx="989610" cy="720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29808B95-2714-43FA-878B-9911811863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9" y="3112819"/>
            <a:ext cx="2890619" cy="2186769"/>
          </a:xfrm>
          <a:prstGeom prst="rect">
            <a:avLst/>
          </a:prstGeom>
        </p:spPr>
      </p:pic>
      <p:pic>
        <p:nvPicPr>
          <p:cNvPr id="19" name="Gráfico 36">
            <a:extLst>
              <a:ext uri="{FF2B5EF4-FFF2-40B4-BE49-F238E27FC236}">
                <a16:creationId xmlns:a16="http://schemas.microsoft.com/office/drawing/2014/main" id="{ADB4E056-F9F9-4CFE-9090-D45F1720CB7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626756" y="3330931"/>
            <a:ext cx="345243" cy="23016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189" y="1627791"/>
            <a:ext cx="3844809" cy="235462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490" y="2677128"/>
            <a:ext cx="1958909" cy="2024206"/>
          </a:xfrm>
          <a:prstGeom prst="rect">
            <a:avLst/>
          </a:prstGeom>
        </p:spPr>
      </p:pic>
      <p:sp>
        <p:nvSpPr>
          <p:cNvPr id="21" name="Flecha derecha 20"/>
          <p:cNvSpPr/>
          <p:nvPr/>
        </p:nvSpPr>
        <p:spPr>
          <a:xfrm>
            <a:off x="7247006" y="3028507"/>
            <a:ext cx="975334" cy="8217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91019" y="5242466"/>
            <a:ext cx="3097457" cy="1497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Flecha derecha 23"/>
          <p:cNvSpPr/>
          <p:nvPr/>
        </p:nvSpPr>
        <p:spPr>
          <a:xfrm rot="5400000">
            <a:off x="9686110" y="4278876"/>
            <a:ext cx="833824" cy="67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902" y="4151531"/>
            <a:ext cx="1275545" cy="928756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362" y="5520215"/>
            <a:ext cx="1086023" cy="1086023"/>
          </a:xfrm>
          <a:prstGeom prst="rect">
            <a:avLst/>
          </a:prstGeom>
        </p:spPr>
      </p:pic>
      <p:sp>
        <p:nvSpPr>
          <p:cNvPr id="27" name="Flecha derecha 26"/>
          <p:cNvSpPr/>
          <p:nvPr/>
        </p:nvSpPr>
        <p:spPr>
          <a:xfrm rot="10800000">
            <a:off x="7650191" y="5727265"/>
            <a:ext cx="833824" cy="67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671" y="5387163"/>
            <a:ext cx="2132430" cy="1391077"/>
          </a:xfrm>
          <a:prstGeom prst="rect">
            <a:avLst/>
          </a:prstGeom>
        </p:spPr>
      </p:pic>
      <p:sp>
        <p:nvSpPr>
          <p:cNvPr id="29" name="Flecha derecha 28"/>
          <p:cNvSpPr/>
          <p:nvPr/>
        </p:nvSpPr>
        <p:spPr>
          <a:xfrm rot="10800000">
            <a:off x="4672007" y="5727265"/>
            <a:ext cx="833824" cy="67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4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1" grpId="0" animBg="1"/>
      <p:bldP spid="24" grpId="0" animBg="1"/>
      <p:bldP spid="2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475" y="546342"/>
            <a:ext cx="8401051" cy="5663958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0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0" y="1876425"/>
            <a:ext cx="10515600" cy="4351338"/>
          </a:xfrm>
        </p:spPr>
        <p:txBody>
          <a:bodyPr>
            <a:normAutofit/>
          </a:bodyPr>
          <a:lstStyle/>
          <a:p>
            <a:pPr lvl="1" algn="just"/>
            <a:endParaRPr lang="es-ES" dirty="0" smtClean="0"/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122363"/>
            <a:ext cx="9144000" cy="23876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b="1" dirty="0"/>
          </a:p>
        </p:txBody>
      </p:sp>
      <p:pic>
        <p:nvPicPr>
          <p:cNvPr id="8" name="Imagen 7" descr="Forma, Icono&#10;&#10;Descripción generada automáticamente">
            <a:extLst>
              <a:ext uri="{FF2B5EF4-FFF2-40B4-BE49-F238E27FC236}">
                <a16:creationId xmlns:a16="http://schemas.microsoft.com/office/drawing/2014/main" id="{A2569C9F-90A9-1B1C-613A-2E357963C6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262" y="1395979"/>
            <a:ext cx="5068621" cy="507279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4533FE-9B52-4B83-946D-F12787B77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38" y="1667970"/>
            <a:ext cx="914400" cy="85725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2999436-3C5B-464C-0336-899D8EAB2158}"/>
              </a:ext>
            </a:extLst>
          </p:cNvPr>
          <p:cNvSpPr txBox="1"/>
          <p:nvPr/>
        </p:nvSpPr>
        <p:spPr>
          <a:xfrm rot="17581819">
            <a:off x="6184334" y="1910336"/>
            <a:ext cx="1199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Acceso a recursos sin control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3C041B8-7654-BB87-99C2-2A9130F319C3}"/>
              </a:ext>
            </a:extLst>
          </p:cNvPr>
          <p:cNvSpPr txBox="1"/>
          <p:nvPr/>
        </p:nvSpPr>
        <p:spPr>
          <a:xfrm rot="19664152">
            <a:off x="6963403" y="2550396"/>
            <a:ext cx="131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Activos no controlados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82CACBC-53E8-2B0C-5A90-839F8F134135}"/>
              </a:ext>
            </a:extLst>
          </p:cNvPr>
          <p:cNvSpPr txBox="1"/>
          <p:nvPr/>
        </p:nvSpPr>
        <p:spPr>
          <a:xfrm>
            <a:off x="7359427" y="3551624"/>
            <a:ext cx="131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Navegación sitios inseguros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2269956-C80D-2B82-23C1-148CE0BC7BA3}"/>
              </a:ext>
            </a:extLst>
          </p:cNvPr>
          <p:cNvSpPr txBox="1"/>
          <p:nvPr/>
        </p:nvSpPr>
        <p:spPr>
          <a:xfrm rot="3568807">
            <a:off x="6423500" y="5214294"/>
            <a:ext cx="1339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Accesos remotos inseguros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7173529-C94C-9D3C-3504-BD60EAA2557F}"/>
              </a:ext>
            </a:extLst>
          </p:cNvPr>
          <p:cNvSpPr txBox="1"/>
          <p:nvPr/>
        </p:nvSpPr>
        <p:spPr>
          <a:xfrm rot="2378471">
            <a:off x="7095523" y="4489813"/>
            <a:ext cx="131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Amenazas. correo electrónico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BD48EB1-88DE-A4F6-EF20-E9EFF49D63F6}"/>
              </a:ext>
            </a:extLst>
          </p:cNvPr>
          <p:cNvSpPr txBox="1"/>
          <p:nvPr/>
        </p:nvSpPr>
        <p:spPr>
          <a:xfrm rot="16465025">
            <a:off x="5408167" y="5548190"/>
            <a:ext cx="1310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Código dañino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E3715BC-301A-1E18-B85C-F0E3F1143217}"/>
              </a:ext>
            </a:extLst>
          </p:cNvPr>
          <p:cNvSpPr txBox="1"/>
          <p:nvPr/>
        </p:nvSpPr>
        <p:spPr>
          <a:xfrm rot="18622410">
            <a:off x="4502568" y="5021686"/>
            <a:ext cx="131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Deficiencias Configuración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4E15E79-DFBA-B9D7-A18E-D6F3D8CEF237}"/>
              </a:ext>
            </a:extLst>
          </p:cNvPr>
          <p:cNvSpPr txBox="1"/>
          <p:nvPr/>
        </p:nvSpPr>
        <p:spPr>
          <a:xfrm rot="1258859">
            <a:off x="3875363" y="3315511"/>
            <a:ext cx="1310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Usuarios no conocen los riesgos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23F5691-B69D-2795-B3FD-6368F15E2AA0}"/>
              </a:ext>
            </a:extLst>
          </p:cNvPr>
          <p:cNvSpPr txBox="1"/>
          <p:nvPr/>
        </p:nvSpPr>
        <p:spPr>
          <a:xfrm rot="20562339">
            <a:off x="4012488" y="4251164"/>
            <a:ext cx="1310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Conexión. Equipos infectados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BEA19F5-DDB1-4E73-A0B9-F33EFE47606D}"/>
              </a:ext>
            </a:extLst>
          </p:cNvPr>
          <p:cNvSpPr txBox="1"/>
          <p:nvPr/>
        </p:nvSpPr>
        <p:spPr>
          <a:xfrm rot="3192899">
            <a:off x="4322491" y="2440466"/>
            <a:ext cx="1310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Gestión del incidente de seguridad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65702B4-DF0F-3671-11BB-D2A34FE2E938}"/>
              </a:ext>
            </a:extLst>
          </p:cNvPr>
          <p:cNvSpPr txBox="1"/>
          <p:nvPr/>
        </p:nvSpPr>
        <p:spPr>
          <a:xfrm rot="5143408">
            <a:off x="5102869" y="2045656"/>
            <a:ext cx="131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Exfiltración de datos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ED3DBC8-EFDA-B5BD-27C0-EA122A405C7C}"/>
              </a:ext>
            </a:extLst>
          </p:cNvPr>
          <p:cNvSpPr txBox="1"/>
          <p:nvPr/>
        </p:nvSpPr>
        <p:spPr>
          <a:xfrm>
            <a:off x="5532366" y="3754291"/>
            <a:ext cx="1310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Century Gothic" panose="020B0502020202020204" pitchFamily="34" charset="0"/>
              </a:rPr>
              <a:t>Riesgos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6D507EE-0E11-2C6A-AA03-60CE93A07230}"/>
              </a:ext>
            </a:extLst>
          </p:cNvPr>
          <p:cNvSpPr txBox="1"/>
          <p:nvPr/>
        </p:nvSpPr>
        <p:spPr>
          <a:xfrm>
            <a:off x="6355853" y="1069144"/>
            <a:ext cx="5528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DE5E54"/>
                </a:solidFill>
                <a:latin typeface="Century Gothic" panose="020B0502020202020204" pitchFamily="34" charset="0"/>
              </a:rPr>
              <a:t>Mecanismos adecuados de acceso a los sistemas y a la información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76E8D5F-EA9E-C399-74BB-830A745D2A17}"/>
              </a:ext>
            </a:extLst>
          </p:cNvPr>
          <p:cNvSpPr txBox="1"/>
          <p:nvPr/>
        </p:nvSpPr>
        <p:spPr>
          <a:xfrm>
            <a:off x="8014668" y="1985044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2591BF"/>
                </a:solidFill>
                <a:latin typeface="Century Gothic" panose="020B0502020202020204" pitchFamily="34" charset="0"/>
              </a:rPr>
              <a:t>Inventario de activos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EC99CA2-43A2-AE1D-0E26-CD324CB259F2}"/>
              </a:ext>
            </a:extLst>
          </p:cNvPr>
          <p:cNvSpPr txBox="1"/>
          <p:nvPr/>
        </p:nvSpPr>
        <p:spPr>
          <a:xfrm>
            <a:off x="8746024" y="3578528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2591BF"/>
                </a:solidFill>
                <a:latin typeface="Century Gothic" panose="020B0502020202020204" pitchFamily="34" charset="0"/>
              </a:rPr>
              <a:t>Proteger la navegación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E9CBFF0-7065-0F8D-9107-2275DAB86A97}"/>
              </a:ext>
            </a:extLst>
          </p:cNvPr>
          <p:cNvSpPr txBox="1"/>
          <p:nvPr/>
        </p:nvSpPr>
        <p:spPr>
          <a:xfrm>
            <a:off x="8453444" y="5025871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00ACC1"/>
                </a:solidFill>
                <a:latin typeface="Century Gothic" panose="020B0502020202020204" pitchFamily="34" charset="0"/>
              </a:rPr>
              <a:t>Proteger el correo electrónico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D0D0AC5-1516-E561-D4BA-0C2349A0DB97}"/>
              </a:ext>
            </a:extLst>
          </p:cNvPr>
          <p:cNvSpPr txBox="1"/>
          <p:nvPr/>
        </p:nvSpPr>
        <p:spPr>
          <a:xfrm>
            <a:off x="7582776" y="5993639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009688"/>
                </a:solidFill>
                <a:latin typeface="Century Gothic" panose="020B0502020202020204" pitchFamily="34" charset="0"/>
              </a:rPr>
              <a:t>VPN y 2FA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B5A52C5-3A58-18CA-B902-39A57E82928D}"/>
              </a:ext>
            </a:extLst>
          </p:cNvPr>
          <p:cNvSpPr txBox="1"/>
          <p:nvPr/>
        </p:nvSpPr>
        <p:spPr>
          <a:xfrm>
            <a:off x="5272520" y="6543422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43A047"/>
                </a:solidFill>
                <a:latin typeface="Century Gothic" panose="020B0502020202020204" pitchFamily="34" charset="0"/>
              </a:rPr>
              <a:t>MicroClaudia + A-V de nueva generación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AE5B4C9-B02E-1E24-820F-951D68DAAF76}"/>
              </a:ext>
            </a:extLst>
          </p:cNvPr>
          <p:cNvSpPr txBox="1"/>
          <p:nvPr/>
        </p:nvSpPr>
        <p:spPr>
          <a:xfrm>
            <a:off x="1322134" y="5821253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7CB342"/>
                </a:solidFill>
                <a:latin typeface="Century Gothic" panose="020B0502020202020204" pitchFamily="34" charset="0"/>
              </a:rPr>
              <a:t>Bastionado y mantenimiento (parcheado)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09A6F85-65C2-E9D5-0EA7-B606094ED375}"/>
              </a:ext>
            </a:extLst>
          </p:cNvPr>
          <p:cNvSpPr txBox="1"/>
          <p:nvPr/>
        </p:nvSpPr>
        <p:spPr>
          <a:xfrm>
            <a:off x="2440244" y="4630903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C0CA33"/>
                </a:solidFill>
                <a:latin typeface="Century Gothic" panose="020B0502020202020204" pitchFamily="34" charset="0"/>
              </a:rPr>
              <a:t>Aislamiento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91AD6AE-8072-43C8-5604-28F6FE341C94}"/>
              </a:ext>
            </a:extLst>
          </p:cNvPr>
          <p:cNvSpPr txBox="1"/>
          <p:nvPr/>
        </p:nvSpPr>
        <p:spPr>
          <a:xfrm>
            <a:off x="863049" y="3194742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F7B619"/>
                </a:solidFill>
                <a:latin typeface="Century Gothic" panose="020B0502020202020204" pitchFamily="34" charset="0"/>
              </a:rPr>
              <a:t>Concienciación en ciberseguridad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D9707F6-2C25-25A1-8552-EFFD406F1738}"/>
              </a:ext>
            </a:extLst>
          </p:cNvPr>
          <p:cNvSpPr txBox="1"/>
          <p:nvPr/>
        </p:nvSpPr>
        <p:spPr>
          <a:xfrm>
            <a:off x="1100220" y="2008841"/>
            <a:ext cx="3916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F89406"/>
                </a:solidFill>
                <a:latin typeface="Century Gothic" panose="020B0502020202020204" pitchFamily="34" charset="0"/>
              </a:rPr>
              <a:t>Aislar equipos, recuperación (copias de seguridad) </a:t>
            </a:r>
            <a:r>
              <a:rPr lang="es-ES" sz="1200" b="1" dirty="0" smtClean="0">
                <a:solidFill>
                  <a:srgbClr val="F89406"/>
                </a:solidFill>
                <a:latin typeface="Century Gothic" panose="020B0502020202020204" pitchFamily="34" charset="0"/>
              </a:rPr>
              <a:t>investigación (</a:t>
            </a:r>
            <a:r>
              <a:rPr lang="es-ES" sz="1200" b="1" dirty="0" err="1" smtClean="0">
                <a:solidFill>
                  <a:srgbClr val="F89406"/>
                </a:solidFill>
                <a:latin typeface="Century Gothic" panose="020B0502020202020204" pitchFamily="34" charset="0"/>
              </a:rPr>
              <a:t>logs</a:t>
            </a:r>
            <a:r>
              <a:rPr lang="es-ES" sz="1200" b="1" dirty="0">
                <a:solidFill>
                  <a:srgbClr val="F89406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78E7F6A-1EF1-E9ED-081E-855D63F78EC5}"/>
              </a:ext>
            </a:extLst>
          </p:cNvPr>
          <p:cNvSpPr txBox="1"/>
          <p:nvPr/>
        </p:nvSpPr>
        <p:spPr>
          <a:xfrm>
            <a:off x="2951715" y="1437129"/>
            <a:ext cx="4177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F76121"/>
                </a:solidFill>
                <a:latin typeface="Century Gothic" panose="020B0502020202020204" pitchFamily="34" charset="0"/>
              </a:rPr>
              <a:t>Cifrado y control del dato</a:t>
            </a:r>
          </a:p>
        </p:txBody>
      </p:sp>
      <p:sp>
        <p:nvSpPr>
          <p:cNvPr id="34" name="object 3"/>
          <p:cNvSpPr/>
          <p:nvPr/>
        </p:nvSpPr>
        <p:spPr>
          <a:xfrm>
            <a:off x="699462" y="638257"/>
            <a:ext cx="7931520" cy="4308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marL="12600"/>
            <a:r>
              <a:rPr lang="es-ES" sz="2800" b="1" dirty="0" smtClean="0">
                <a:solidFill>
                  <a:srgbClr val="013A60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Medidas para reducir el riesgo</a:t>
            </a:r>
            <a:endParaRPr lang="en-US" sz="2800" b="1" dirty="0">
              <a:solidFill>
                <a:srgbClr val="013A60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C1DA0E8D-F3E7-4BC7-BD53-DBDCD32F60A8}"/>
              </a:ext>
            </a:extLst>
          </p:cNvPr>
          <p:cNvSpPr/>
          <p:nvPr/>
        </p:nvSpPr>
        <p:spPr>
          <a:xfrm>
            <a:off x="0" y="249382"/>
            <a:ext cx="138545" cy="2030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C9D95023-A92A-42BF-95B1-A9F9CB84BC47}"/>
              </a:ext>
            </a:extLst>
          </p:cNvPr>
          <p:cNvSpPr/>
          <p:nvPr/>
        </p:nvSpPr>
        <p:spPr>
          <a:xfrm>
            <a:off x="215415" y="249382"/>
            <a:ext cx="138545" cy="2030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5F115107-CE69-4D12-84A7-072344AE6996}"/>
              </a:ext>
            </a:extLst>
          </p:cNvPr>
          <p:cNvSpPr/>
          <p:nvPr/>
        </p:nvSpPr>
        <p:spPr>
          <a:xfrm>
            <a:off x="430830" y="249382"/>
            <a:ext cx="138545" cy="2030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9D877B3-DFC4-4F66-9B99-CB676B331813}"/>
              </a:ext>
            </a:extLst>
          </p:cNvPr>
          <p:cNvSpPr txBox="1"/>
          <p:nvPr/>
        </p:nvSpPr>
        <p:spPr>
          <a:xfrm>
            <a:off x="646245" y="166255"/>
            <a:ext cx="4738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Ciberseguridad</a:t>
            </a:r>
            <a:r>
              <a:rPr lang="es-ES" b="1" baseline="0" dirty="0" smtClean="0">
                <a:solidFill>
                  <a:srgbClr val="0070C0"/>
                </a:solidFill>
              </a:rPr>
              <a:t> en la AAPP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1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1714</Words>
  <PresentationFormat>Panorámica</PresentationFormat>
  <Paragraphs>283</Paragraphs>
  <Slides>22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15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39" baseType="lpstr">
      <vt:lpstr>Arial</vt:lpstr>
      <vt:lpstr>Arial Black</vt:lpstr>
      <vt:lpstr>Calibri</vt:lpstr>
      <vt:lpstr>Calibri Light</vt:lpstr>
      <vt:lpstr>Century Gothic</vt:lpstr>
      <vt:lpstr>Courier New</vt:lpstr>
      <vt:lpstr>Helvetica</vt:lpstr>
      <vt:lpstr>Neue Haas Grotesk Text Pro</vt:lpstr>
      <vt:lpstr>Rajdhani</vt:lpstr>
      <vt:lpstr>Rajdhani Medium</vt:lpstr>
      <vt:lpstr>Rajdhani SemiBold</vt:lpstr>
      <vt:lpstr>Roboto</vt:lpstr>
      <vt:lpstr>Roboto Light</vt:lpstr>
      <vt:lpstr>Times New Roman</vt:lpstr>
      <vt:lpstr>Wingdings</vt:lpstr>
      <vt:lpstr>Tema de Office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Directiva NIS2</vt:lpstr>
      <vt:lpstr>Directiva NIS2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2019-01-11T12:58:59Z</dcterms:created>
  <dcterms:modified xsi:type="dcterms:W3CDTF">2025-08-27T06:11:06Z</dcterms:modified>
</cp:coreProperties>
</file>